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57" r:id="rId3"/>
    <p:sldId id="279" r:id="rId4"/>
    <p:sldId id="268" r:id="rId5"/>
    <p:sldId id="270" r:id="rId6"/>
    <p:sldId id="269" r:id="rId7"/>
    <p:sldId id="262" r:id="rId8"/>
    <p:sldId id="259" r:id="rId9"/>
    <p:sldId id="285" r:id="rId10"/>
    <p:sldId id="296" r:id="rId11"/>
    <p:sldId id="260" r:id="rId12"/>
    <p:sldId id="286" r:id="rId13"/>
    <p:sldId id="297" r:id="rId14"/>
    <p:sldId id="273" r:id="rId15"/>
    <p:sldId id="288" r:id="rId16"/>
    <p:sldId id="264" r:id="rId17"/>
    <p:sldId id="272" r:id="rId18"/>
    <p:sldId id="266" r:id="rId19"/>
    <p:sldId id="271" r:id="rId20"/>
    <p:sldId id="274" r:id="rId21"/>
    <p:sldId id="278" r:id="rId22"/>
    <p:sldId id="277" r:id="rId23"/>
    <p:sldId id="299" r:id="rId24"/>
    <p:sldId id="298"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D5F2E"/>
    <a:srgbClr val="FFFFFF"/>
    <a:srgbClr val="74891A"/>
    <a:srgbClr val="536A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1659" autoAdjust="0"/>
    <p:restoredTop sz="94660"/>
  </p:normalViewPr>
  <p:slideViewPr>
    <p:cSldViewPr snapToGrid="0">
      <p:cViewPr varScale="1">
        <p:scale>
          <a:sx n="54" d="100"/>
          <a:sy n="54" d="100"/>
        </p:scale>
        <p:origin x="96"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28737C93-BA2C-4ABC-AA2A-6C195CAC5CD5}" type="doc">
      <dgm:prSet loTypeId="urn:microsoft.com/office/officeart/2016/7/layout/RepeatingBendingProcessNew" loCatId="process" qsTypeId="urn:microsoft.com/office/officeart/2005/8/quickstyle/simple1" qsCatId="simple" csTypeId="urn:microsoft.com/office/officeart/2005/8/colors/accent3_1" csCatId="accent3"/>
      <dgm:spPr/>
      <dgm:t>
        <a:bodyPr/>
        <a:lstStyle/>
        <a:p>
          <a:endParaRPr lang="en-US"/>
        </a:p>
      </dgm:t>
    </dgm:pt>
    <dgm:pt modelId="{6DB3A59A-221A-42B5-B72D-77B7048B1FF3}">
      <dgm:prSet/>
      <dgm:spPr/>
      <dgm:t>
        <a:bodyPr/>
        <a:lstStyle/>
        <a:p>
          <a:r>
            <a:rPr lang="en-US" b="1" i="0" baseline="0"/>
            <a:t>Business  Requirement Gathering</a:t>
          </a:r>
          <a:endParaRPr lang="en-US"/>
        </a:p>
      </dgm:t>
    </dgm:pt>
    <dgm:pt modelId="{C9B55F47-1EF8-4B48-9425-F1FDE20F18B4}" cxnId="{B95F46E6-EA63-4A4A-B171-84E71A8B2969}" type="parTrans">
      <dgm:prSet/>
      <dgm:spPr/>
      <dgm:t>
        <a:bodyPr/>
        <a:lstStyle/>
        <a:p>
          <a:endParaRPr lang="en-US"/>
        </a:p>
      </dgm:t>
    </dgm:pt>
    <dgm:pt modelId="{AB6DD6D9-3A72-4649-9B2B-D1A6DA34A1A9}" cxnId="{B95F46E6-EA63-4A4A-B171-84E71A8B2969}" type="sibTrans">
      <dgm:prSet/>
      <dgm:spPr/>
      <dgm:t>
        <a:bodyPr/>
        <a:lstStyle/>
        <a:p>
          <a:endParaRPr lang="en-US"/>
        </a:p>
      </dgm:t>
    </dgm:pt>
    <dgm:pt modelId="{74E89472-80D3-4A51-9043-A00E177322F0}">
      <dgm:prSet/>
      <dgm:spPr/>
      <dgm:t>
        <a:bodyPr/>
        <a:lstStyle/>
        <a:p>
          <a:r>
            <a:rPr lang="en-US" b="1"/>
            <a:t>Understanding of Data</a:t>
          </a:r>
          <a:endParaRPr lang="en-US"/>
        </a:p>
      </dgm:t>
    </dgm:pt>
    <dgm:pt modelId="{95746BEE-B556-40A3-924C-E34BC3820B85}" cxnId="{9C9B6FA4-D255-49A2-AEF3-7578F197610F}" type="parTrans">
      <dgm:prSet/>
      <dgm:spPr/>
      <dgm:t>
        <a:bodyPr/>
        <a:lstStyle/>
        <a:p>
          <a:endParaRPr lang="en-US"/>
        </a:p>
      </dgm:t>
    </dgm:pt>
    <dgm:pt modelId="{948FDB3B-C89A-4755-AD4D-330834473597}" cxnId="{9C9B6FA4-D255-49A2-AEF3-7578F197610F}" type="sibTrans">
      <dgm:prSet/>
      <dgm:spPr/>
      <dgm:t>
        <a:bodyPr/>
        <a:lstStyle/>
        <a:p>
          <a:endParaRPr lang="en-US"/>
        </a:p>
      </dgm:t>
    </dgm:pt>
    <dgm:pt modelId="{A9DE61EB-64D3-4A52-B278-5A13DCCFABF9}">
      <dgm:prSet/>
      <dgm:spPr/>
      <dgm:t>
        <a:bodyPr/>
        <a:lstStyle/>
        <a:p>
          <a:r>
            <a:rPr lang="en-US" b="1"/>
            <a:t>Data Connection (Import Data Using Power Query)</a:t>
          </a:r>
          <a:endParaRPr lang="en-US"/>
        </a:p>
      </dgm:t>
    </dgm:pt>
    <dgm:pt modelId="{FEC3258F-5055-40EF-B9A6-65A3F6164307}" cxnId="{42443A3C-71FB-406A-9D21-C66C788B7B1E}" type="parTrans">
      <dgm:prSet/>
      <dgm:spPr/>
      <dgm:t>
        <a:bodyPr/>
        <a:lstStyle/>
        <a:p>
          <a:endParaRPr lang="en-US"/>
        </a:p>
      </dgm:t>
    </dgm:pt>
    <dgm:pt modelId="{7CA8D60F-EEEC-40ED-A747-32E12955F893}" cxnId="{42443A3C-71FB-406A-9D21-C66C788B7B1E}" type="sibTrans">
      <dgm:prSet/>
      <dgm:spPr/>
      <dgm:t>
        <a:bodyPr/>
        <a:lstStyle/>
        <a:p>
          <a:endParaRPr lang="en-US"/>
        </a:p>
      </dgm:t>
    </dgm:pt>
    <dgm:pt modelId="{820E95FA-32FB-4A31-999F-2DB7118EE40B}">
      <dgm:prSet/>
      <dgm:spPr/>
      <dgm:t>
        <a:bodyPr/>
        <a:lstStyle/>
        <a:p>
          <a:r>
            <a:rPr lang="en-US" b="1" i="0" baseline="0" dirty="0"/>
            <a:t>Data Cleaning and Data Quality Check Using Power Query</a:t>
          </a:r>
          <a:endParaRPr lang="en-US" dirty="0"/>
        </a:p>
      </dgm:t>
    </dgm:pt>
    <dgm:pt modelId="{E814EA5E-882D-445C-832A-8B91A5B3E9F5}" cxnId="{5FD63A43-3AF7-454D-A2ED-0966ACAE6DBA}" type="parTrans">
      <dgm:prSet/>
      <dgm:spPr/>
      <dgm:t>
        <a:bodyPr/>
        <a:lstStyle/>
        <a:p>
          <a:endParaRPr lang="en-US"/>
        </a:p>
      </dgm:t>
    </dgm:pt>
    <dgm:pt modelId="{302FB94D-61F7-4E86-8C6F-47870AF248BC}" cxnId="{5FD63A43-3AF7-454D-A2ED-0966ACAE6DBA}" type="sibTrans">
      <dgm:prSet/>
      <dgm:spPr/>
      <dgm:t>
        <a:bodyPr/>
        <a:lstStyle/>
        <a:p>
          <a:endParaRPr lang="en-US"/>
        </a:p>
      </dgm:t>
    </dgm:pt>
    <dgm:pt modelId="{D62D4730-0C2F-426F-AB35-E8712773038E}">
      <dgm:prSet/>
      <dgm:spPr/>
      <dgm:t>
        <a:bodyPr/>
        <a:lstStyle/>
        <a:p>
          <a:r>
            <a:rPr lang="en-US" b="1" i="0" baseline="0"/>
            <a:t>Creating Calendar Table using Power Query</a:t>
          </a:r>
          <a:endParaRPr lang="en-US"/>
        </a:p>
      </dgm:t>
    </dgm:pt>
    <dgm:pt modelId="{BA8C4E51-F7AE-4A79-9FDF-DB2909DF3DD7}" cxnId="{A189B2E3-E5B4-4875-AABB-3DB57BE6C6DE}" type="parTrans">
      <dgm:prSet/>
      <dgm:spPr/>
      <dgm:t>
        <a:bodyPr/>
        <a:lstStyle/>
        <a:p>
          <a:endParaRPr lang="en-US"/>
        </a:p>
      </dgm:t>
    </dgm:pt>
    <dgm:pt modelId="{5A429ACE-F4A0-49A0-AE9E-A8E353EFFEB3}" cxnId="{A189B2E3-E5B4-4875-AABB-3DB57BE6C6DE}" type="sibTrans">
      <dgm:prSet/>
      <dgm:spPr/>
      <dgm:t>
        <a:bodyPr/>
        <a:lstStyle/>
        <a:p>
          <a:endParaRPr lang="en-US"/>
        </a:p>
      </dgm:t>
    </dgm:pt>
    <dgm:pt modelId="{060AC462-E9D3-408E-B878-D29F8E18AD0B}">
      <dgm:prSet/>
      <dgm:spPr/>
      <dgm:t>
        <a:bodyPr/>
        <a:lstStyle/>
        <a:p>
          <a:r>
            <a:rPr lang="en-US" b="1"/>
            <a:t>Data Modeling – Power Pivot</a:t>
          </a:r>
          <a:endParaRPr lang="en-US"/>
        </a:p>
      </dgm:t>
    </dgm:pt>
    <dgm:pt modelId="{C18D5947-2693-4AC8-9746-F73C5CD1A4AB}" cxnId="{278A0307-6503-4A34-A01D-829B58D28F58}" type="parTrans">
      <dgm:prSet/>
      <dgm:spPr/>
      <dgm:t>
        <a:bodyPr/>
        <a:lstStyle/>
        <a:p>
          <a:endParaRPr lang="en-US"/>
        </a:p>
      </dgm:t>
    </dgm:pt>
    <dgm:pt modelId="{36E02DD0-7DE6-47DF-938B-671987682F75}" cxnId="{278A0307-6503-4A34-A01D-829B58D28F58}" type="sibTrans">
      <dgm:prSet/>
      <dgm:spPr/>
      <dgm:t>
        <a:bodyPr/>
        <a:lstStyle/>
        <a:p>
          <a:endParaRPr lang="en-US"/>
        </a:p>
      </dgm:t>
    </dgm:pt>
    <dgm:pt modelId="{38FA43C6-0CEF-4FF6-99D3-32520718AFD9}">
      <dgm:prSet/>
      <dgm:spPr/>
      <dgm:t>
        <a:bodyPr/>
        <a:lstStyle/>
        <a:p>
          <a:r>
            <a:rPr lang="en-US" b="1"/>
            <a:t>Adding Required Columns (DAX Calculation in Power Pivot)</a:t>
          </a:r>
          <a:endParaRPr lang="en-US"/>
        </a:p>
      </dgm:t>
    </dgm:pt>
    <dgm:pt modelId="{BC07F7AE-B099-4072-91E1-CBD3D7FA69F1}" cxnId="{4B1AEE9B-C0DD-42D7-A181-6600AAC9F51E}" type="parTrans">
      <dgm:prSet/>
      <dgm:spPr/>
      <dgm:t>
        <a:bodyPr/>
        <a:lstStyle/>
        <a:p>
          <a:endParaRPr lang="en-US"/>
        </a:p>
      </dgm:t>
    </dgm:pt>
    <dgm:pt modelId="{2F9048D3-ABEC-4892-9F02-E3231465FE3F}" cxnId="{4B1AEE9B-C0DD-42D7-A181-6600AAC9F51E}" type="sibTrans">
      <dgm:prSet/>
      <dgm:spPr/>
      <dgm:t>
        <a:bodyPr/>
        <a:lstStyle/>
        <a:p>
          <a:endParaRPr lang="en-US"/>
        </a:p>
      </dgm:t>
    </dgm:pt>
    <dgm:pt modelId="{3C69074B-D521-4121-B293-38C065F48299}">
      <dgm:prSet/>
      <dgm:spPr/>
      <dgm:t>
        <a:bodyPr/>
        <a:lstStyle/>
        <a:p>
          <a:r>
            <a:rPr lang="en-US" b="1" i="0" baseline="0"/>
            <a:t>Creating Pivots and Dashboard Lay outing</a:t>
          </a:r>
          <a:endParaRPr lang="en-US"/>
        </a:p>
      </dgm:t>
    </dgm:pt>
    <dgm:pt modelId="{41BAA905-5AF8-4CA3-A029-281C846F30CF}" cxnId="{C55E3090-1DFE-4368-A59E-A82E3F4584D8}" type="parTrans">
      <dgm:prSet/>
      <dgm:spPr/>
      <dgm:t>
        <a:bodyPr/>
        <a:lstStyle/>
        <a:p>
          <a:endParaRPr lang="en-US"/>
        </a:p>
      </dgm:t>
    </dgm:pt>
    <dgm:pt modelId="{F2C8F479-364E-45C4-8786-038CA4F62353}" cxnId="{C55E3090-1DFE-4368-A59E-A82E3F4584D8}" type="sibTrans">
      <dgm:prSet/>
      <dgm:spPr/>
      <dgm:t>
        <a:bodyPr/>
        <a:lstStyle/>
        <a:p>
          <a:endParaRPr lang="en-US"/>
        </a:p>
      </dgm:t>
    </dgm:pt>
    <dgm:pt modelId="{5F48A72A-9C9E-424C-9477-6BF8C16523D9}">
      <dgm:prSet/>
      <dgm:spPr/>
      <dgm:t>
        <a:bodyPr/>
        <a:lstStyle/>
        <a:p>
          <a:r>
            <a:rPr lang="en-US" b="1"/>
            <a:t>Charts Development and Formatting</a:t>
          </a:r>
          <a:endParaRPr lang="en-US"/>
        </a:p>
      </dgm:t>
    </dgm:pt>
    <dgm:pt modelId="{21C187ED-05D7-425F-9925-84F985780067}" cxnId="{3CAC97BC-B56C-4629-B91A-3A2ECD0B1EA3}" type="parTrans">
      <dgm:prSet/>
      <dgm:spPr/>
      <dgm:t>
        <a:bodyPr/>
        <a:lstStyle/>
        <a:p>
          <a:endParaRPr lang="en-US"/>
        </a:p>
      </dgm:t>
    </dgm:pt>
    <dgm:pt modelId="{B49391C6-4845-4540-92CB-3A575632E81D}" cxnId="{3CAC97BC-B56C-4629-B91A-3A2ECD0B1EA3}" type="sibTrans">
      <dgm:prSet/>
      <dgm:spPr/>
      <dgm:t>
        <a:bodyPr/>
        <a:lstStyle/>
        <a:p>
          <a:endParaRPr lang="en-US"/>
        </a:p>
      </dgm:t>
    </dgm:pt>
    <dgm:pt modelId="{C52E9550-983C-4408-89FD-CAEDB1385253}">
      <dgm:prSet/>
      <dgm:spPr/>
      <dgm:t>
        <a:bodyPr/>
        <a:lstStyle/>
        <a:p>
          <a:r>
            <a:rPr lang="en-US" b="1" i="0" baseline="0"/>
            <a:t>Dashboard / Report Development</a:t>
          </a:r>
          <a:endParaRPr lang="en-US"/>
        </a:p>
      </dgm:t>
    </dgm:pt>
    <dgm:pt modelId="{1F83CC19-D933-4CDB-941C-95949084250E}" cxnId="{67456BC4-58F8-4FD1-A638-5AC3127483B4}" type="parTrans">
      <dgm:prSet/>
      <dgm:spPr/>
      <dgm:t>
        <a:bodyPr/>
        <a:lstStyle/>
        <a:p>
          <a:endParaRPr lang="en-US"/>
        </a:p>
      </dgm:t>
    </dgm:pt>
    <dgm:pt modelId="{0DE48B75-7A5F-47FD-8C14-54D0998E2F7B}" cxnId="{67456BC4-58F8-4FD1-A638-5AC3127483B4}" type="sibTrans">
      <dgm:prSet/>
      <dgm:spPr/>
      <dgm:t>
        <a:bodyPr/>
        <a:lstStyle/>
        <a:p>
          <a:endParaRPr lang="en-US"/>
        </a:p>
      </dgm:t>
    </dgm:pt>
    <dgm:pt modelId="{FFBAE25D-3238-483D-BB91-DA455735FEAC}">
      <dgm:prSet/>
      <dgm:spPr/>
      <dgm:t>
        <a:bodyPr/>
        <a:lstStyle/>
        <a:p>
          <a:r>
            <a:rPr lang="en-US" b="1"/>
            <a:t>Insights Generation</a:t>
          </a:r>
          <a:endParaRPr lang="en-US"/>
        </a:p>
      </dgm:t>
    </dgm:pt>
    <dgm:pt modelId="{0AB5DB61-1614-4E6A-8F48-A9D1B2598DDA}" cxnId="{51569335-8B3E-4B91-86FC-CA0804031CC3}" type="parTrans">
      <dgm:prSet/>
      <dgm:spPr/>
      <dgm:t>
        <a:bodyPr/>
        <a:lstStyle/>
        <a:p>
          <a:endParaRPr lang="en-US"/>
        </a:p>
      </dgm:t>
    </dgm:pt>
    <dgm:pt modelId="{8E5EBBED-8F9F-4AF9-9913-ACAD4091DC85}" cxnId="{51569335-8B3E-4B91-86FC-CA0804031CC3}" type="sibTrans">
      <dgm:prSet/>
      <dgm:spPr/>
      <dgm:t>
        <a:bodyPr/>
        <a:lstStyle/>
        <a:p>
          <a:endParaRPr lang="en-US"/>
        </a:p>
      </dgm:t>
    </dgm:pt>
    <dgm:pt modelId="{C97BE55D-0449-4D2A-B003-D50584CCA040}" type="pres">
      <dgm:prSet presAssocID="{28737C93-BA2C-4ABC-AA2A-6C195CAC5CD5}" presName="Name0" presStyleCnt="0">
        <dgm:presLayoutVars>
          <dgm:dir/>
          <dgm:resizeHandles val="exact"/>
        </dgm:presLayoutVars>
      </dgm:prSet>
      <dgm:spPr/>
    </dgm:pt>
    <dgm:pt modelId="{A3A08C61-6FE5-4232-A087-E385D9085077}" type="pres">
      <dgm:prSet presAssocID="{6DB3A59A-221A-42B5-B72D-77B7048B1FF3}" presName="node" presStyleLbl="node1" presStyleIdx="0" presStyleCnt="11">
        <dgm:presLayoutVars>
          <dgm:bulletEnabled val="1"/>
        </dgm:presLayoutVars>
      </dgm:prSet>
      <dgm:spPr/>
    </dgm:pt>
    <dgm:pt modelId="{8FA2903F-9F51-46C2-94A7-4C32B09058B6}" type="pres">
      <dgm:prSet presAssocID="{AB6DD6D9-3A72-4649-9B2B-D1A6DA34A1A9}" presName="sibTrans" presStyleLbl="sibTrans1D1" presStyleIdx="0" presStyleCnt="10"/>
      <dgm:spPr/>
    </dgm:pt>
    <dgm:pt modelId="{41C9C3C0-2BEA-48BD-909F-26DDA1AB848E}" type="pres">
      <dgm:prSet presAssocID="{AB6DD6D9-3A72-4649-9B2B-D1A6DA34A1A9}" presName="connectorText" presStyleLbl="sibTrans1D1" presStyleIdx="0" presStyleCnt="10"/>
      <dgm:spPr/>
    </dgm:pt>
    <dgm:pt modelId="{B726372A-BAEB-4F71-871E-F8095DA2C488}" type="pres">
      <dgm:prSet presAssocID="{74E89472-80D3-4A51-9043-A00E177322F0}" presName="node" presStyleLbl="node1" presStyleIdx="1" presStyleCnt="11">
        <dgm:presLayoutVars>
          <dgm:bulletEnabled val="1"/>
        </dgm:presLayoutVars>
      </dgm:prSet>
      <dgm:spPr/>
    </dgm:pt>
    <dgm:pt modelId="{59589589-2254-439C-9AEA-E7FC73018FDA}" type="pres">
      <dgm:prSet presAssocID="{948FDB3B-C89A-4755-AD4D-330834473597}" presName="sibTrans" presStyleLbl="sibTrans1D1" presStyleIdx="1" presStyleCnt="10"/>
      <dgm:spPr/>
    </dgm:pt>
    <dgm:pt modelId="{CB9CB184-6D02-4599-8A47-4CF25C8B7CCE}" type="pres">
      <dgm:prSet presAssocID="{948FDB3B-C89A-4755-AD4D-330834473597}" presName="connectorText" presStyleLbl="sibTrans1D1" presStyleIdx="1" presStyleCnt="10"/>
      <dgm:spPr/>
    </dgm:pt>
    <dgm:pt modelId="{44F46712-5CEC-42F3-8E4B-D35EDC8BCF90}" type="pres">
      <dgm:prSet presAssocID="{A9DE61EB-64D3-4A52-B278-5A13DCCFABF9}" presName="node" presStyleLbl="node1" presStyleIdx="2" presStyleCnt="11">
        <dgm:presLayoutVars>
          <dgm:bulletEnabled val="1"/>
        </dgm:presLayoutVars>
      </dgm:prSet>
      <dgm:spPr/>
    </dgm:pt>
    <dgm:pt modelId="{E1CCFB6F-3A2A-46EB-8FE4-D44BFF6D60F2}" type="pres">
      <dgm:prSet presAssocID="{7CA8D60F-EEEC-40ED-A747-32E12955F893}" presName="sibTrans" presStyleLbl="sibTrans1D1" presStyleIdx="2" presStyleCnt="10"/>
      <dgm:spPr/>
    </dgm:pt>
    <dgm:pt modelId="{278BD1A4-B465-4EA4-8D88-30B7D8DBF904}" type="pres">
      <dgm:prSet presAssocID="{7CA8D60F-EEEC-40ED-A747-32E12955F893}" presName="connectorText" presStyleLbl="sibTrans1D1" presStyleIdx="2" presStyleCnt="10"/>
      <dgm:spPr/>
    </dgm:pt>
    <dgm:pt modelId="{5A70E500-3F09-4D10-BF68-64E6B658EC7C}" type="pres">
      <dgm:prSet presAssocID="{820E95FA-32FB-4A31-999F-2DB7118EE40B}" presName="node" presStyleLbl="node1" presStyleIdx="3" presStyleCnt="11">
        <dgm:presLayoutVars>
          <dgm:bulletEnabled val="1"/>
        </dgm:presLayoutVars>
      </dgm:prSet>
      <dgm:spPr/>
    </dgm:pt>
    <dgm:pt modelId="{F063A834-ABF8-4D7F-9D05-87BE64EC3365}" type="pres">
      <dgm:prSet presAssocID="{302FB94D-61F7-4E86-8C6F-47870AF248BC}" presName="sibTrans" presStyleLbl="sibTrans1D1" presStyleIdx="3" presStyleCnt="10"/>
      <dgm:spPr/>
    </dgm:pt>
    <dgm:pt modelId="{18FC7D07-A2FD-450E-8840-4DAC0FD7BEC7}" type="pres">
      <dgm:prSet presAssocID="{302FB94D-61F7-4E86-8C6F-47870AF248BC}" presName="connectorText" presStyleLbl="sibTrans1D1" presStyleIdx="3" presStyleCnt="10"/>
      <dgm:spPr/>
    </dgm:pt>
    <dgm:pt modelId="{ABE3B2D6-2E93-4E5F-9D4A-F44CC6B9CA5C}" type="pres">
      <dgm:prSet presAssocID="{D62D4730-0C2F-426F-AB35-E8712773038E}" presName="node" presStyleLbl="node1" presStyleIdx="4" presStyleCnt="11">
        <dgm:presLayoutVars>
          <dgm:bulletEnabled val="1"/>
        </dgm:presLayoutVars>
      </dgm:prSet>
      <dgm:spPr/>
    </dgm:pt>
    <dgm:pt modelId="{31B38623-BF85-4DA6-9437-232107551D3D}" type="pres">
      <dgm:prSet presAssocID="{5A429ACE-F4A0-49A0-AE9E-A8E353EFFEB3}" presName="sibTrans" presStyleLbl="sibTrans1D1" presStyleIdx="4" presStyleCnt="10"/>
      <dgm:spPr/>
    </dgm:pt>
    <dgm:pt modelId="{EE8FA8FE-B35B-4A90-A777-3B3B7005E4F6}" type="pres">
      <dgm:prSet presAssocID="{5A429ACE-F4A0-49A0-AE9E-A8E353EFFEB3}" presName="connectorText" presStyleLbl="sibTrans1D1" presStyleIdx="4" presStyleCnt="10"/>
      <dgm:spPr/>
    </dgm:pt>
    <dgm:pt modelId="{B8B0CE4F-317E-42E5-8D75-9DF605BCA57E}" type="pres">
      <dgm:prSet presAssocID="{060AC462-E9D3-408E-B878-D29F8E18AD0B}" presName="node" presStyleLbl="node1" presStyleIdx="5" presStyleCnt="11">
        <dgm:presLayoutVars>
          <dgm:bulletEnabled val="1"/>
        </dgm:presLayoutVars>
      </dgm:prSet>
      <dgm:spPr/>
    </dgm:pt>
    <dgm:pt modelId="{F5F1BA2D-1FB1-47FA-B5C3-0DA3A1F2DC04}" type="pres">
      <dgm:prSet presAssocID="{36E02DD0-7DE6-47DF-938B-671987682F75}" presName="sibTrans" presStyleLbl="sibTrans1D1" presStyleIdx="5" presStyleCnt="10"/>
      <dgm:spPr/>
    </dgm:pt>
    <dgm:pt modelId="{45054576-3F13-48EE-9B37-BC2510DEA1F5}" type="pres">
      <dgm:prSet presAssocID="{36E02DD0-7DE6-47DF-938B-671987682F75}" presName="connectorText" presStyleLbl="sibTrans1D1" presStyleIdx="5" presStyleCnt="10"/>
      <dgm:spPr/>
    </dgm:pt>
    <dgm:pt modelId="{409210D8-5E6D-4F7B-99AB-447E2EDFF093}" type="pres">
      <dgm:prSet presAssocID="{38FA43C6-0CEF-4FF6-99D3-32520718AFD9}" presName="node" presStyleLbl="node1" presStyleIdx="6" presStyleCnt="11">
        <dgm:presLayoutVars>
          <dgm:bulletEnabled val="1"/>
        </dgm:presLayoutVars>
      </dgm:prSet>
      <dgm:spPr/>
    </dgm:pt>
    <dgm:pt modelId="{8AC51812-5A44-4F28-AF25-B6957A84906B}" type="pres">
      <dgm:prSet presAssocID="{2F9048D3-ABEC-4892-9F02-E3231465FE3F}" presName="sibTrans" presStyleLbl="sibTrans1D1" presStyleIdx="6" presStyleCnt="10"/>
      <dgm:spPr/>
    </dgm:pt>
    <dgm:pt modelId="{F083EC1F-7AE8-441F-B0C3-8BA1B48BD4C1}" type="pres">
      <dgm:prSet presAssocID="{2F9048D3-ABEC-4892-9F02-E3231465FE3F}" presName="connectorText" presStyleLbl="sibTrans1D1" presStyleIdx="6" presStyleCnt="10"/>
      <dgm:spPr/>
    </dgm:pt>
    <dgm:pt modelId="{01763097-C344-4EC5-874C-AB8AD3E16609}" type="pres">
      <dgm:prSet presAssocID="{3C69074B-D521-4121-B293-38C065F48299}" presName="node" presStyleLbl="node1" presStyleIdx="7" presStyleCnt="11">
        <dgm:presLayoutVars>
          <dgm:bulletEnabled val="1"/>
        </dgm:presLayoutVars>
      </dgm:prSet>
      <dgm:spPr/>
    </dgm:pt>
    <dgm:pt modelId="{4A2CF97C-6B83-4656-A6E4-6858980C4473}" type="pres">
      <dgm:prSet presAssocID="{F2C8F479-364E-45C4-8786-038CA4F62353}" presName="sibTrans" presStyleLbl="sibTrans1D1" presStyleIdx="7" presStyleCnt="10"/>
      <dgm:spPr/>
    </dgm:pt>
    <dgm:pt modelId="{F20935BD-7FF8-426F-A194-B44FDDDE0AB1}" type="pres">
      <dgm:prSet presAssocID="{F2C8F479-364E-45C4-8786-038CA4F62353}" presName="connectorText" presStyleLbl="sibTrans1D1" presStyleIdx="7" presStyleCnt="10"/>
      <dgm:spPr/>
    </dgm:pt>
    <dgm:pt modelId="{B7E4AB44-C74B-4D7B-8C6F-CD3A00F4B6AE}" type="pres">
      <dgm:prSet presAssocID="{5F48A72A-9C9E-424C-9477-6BF8C16523D9}" presName="node" presStyleLbl="node1" presStyleIdx="8" presStyleCnt="11">
        <dgm:presLayoutVars>
          <dgm:bulletEnabled val="1"/>
        </dgm:presLayoutVars>
      </dgm:prSet>
      <dgm:spPr/>
    </dgm:pt>
    <dgm:pt modelId="{3CE8ADDE-7A36-4930-8056-0BDE83ECA39D}" type="pres">
      <dgm:prSet presAssocID="{B49391C6-4845-4540-92CB-3A575632E81D}" presName="sibTrans" presStyleLbl="sibTrans1D1" presStyleIdx="8" presStyleCnt="10"/>
      <dgm:spPr/>
    </dgm:pt>
    <dgm:pt modelId="{632876C0-A901-4A8C-8D93-F6ABDF73060C}" type="pres">
      <dgm:prSet presAssocID="{B49391C6-4845-4540-92CB-3A575632E81D}" presName="connectorText" presStyleLbl="sibTrans1D1" presStyleIdx="8" presStyleCnt="10"/>
      <dgm:spPr/>
    </dgm:pt>
    <dgm:pt modelId="{D5473B32-A1CA-45D3-B446-4530F4BF90A1}" type="pres">
      <dgm:prSet presAssocID="{C52E9550-983C-4408-89FD-CAEDB1385253}" presName="node" presStyleLbl="node1" presStyleIdx="9" presStyleCnt="11">
        <dgm:presLayoutVars>
          <dgm:bulletEnabled val="1"/>
        </dgm:presLayoutVars>
      </dgm:prSet>
      <dgm:spPr/>
    </dgm:pt>
    <dgm:pt modelId="{4AA588BF-F28E-4802-A288-F138ECB10A8A}" type="pres">
      <dgm:prSet presAssocID="{0DE48B75-7A5F-47FD-8C14-54D0998E2F7B}" presName="sibTrans" presStyleLbl="sibTrans1D1" presStyleIdx="9" presStyleCnt="10"/>
      <dgm:spPr/>
    </dgm:pt>
    <dgm:pt modelId="{7EB3F6E6-68C6-400F-9641-7CCBE06B06F4}" type="pres">
      <dgm:prSet presAssocID="{0DE48B75-7A5F-47FD-8C14-54D0998E2F7B}" presName="connectorText" presStyleLbl="sibTrans1D1" presStyleIdx="9" presStyleCnt="10"/>
      <dgm:spPr/>
    </dgm:pt>
    <dgm:pt modelId="{24AAFEE1-FCBB-4985-8282-B489C6C4F761}" type="pres">
      <dgm:prSet presAssocID="{FFBAE25D-3238-483D-BB91-DA455735FEAC}" presName="node" presStyleLbl="node1" presStyleIdx="10" presStyleCnt="11">
        <dgm:presLayoutVars>
          <dgm:bulletEnabled val="1"/>
        </dgm:presLayoutVars>
      </dgm:prSet>
      <dgm:spPr/>
    </dgm:pt>
  </dgm:ptLst>
  <dgm:cxnLst>
    <dgm:cxn modelId="{278A0307-6503-4A34-A01D-829B58D28F58}" srcId="{28737C93-BA2C-4ABC-AA2A-6C195CAC5CD5}" destId="{060AC462-E9D3-408E-B878-D29F8E18AD0B}" srcOrd="5" destOrd="0" parTransId="{C18D5947-2693-4AC8-9746-F73C5CD1A4AB}" sibTransId="{36E02DD0-7DE6-47DF-938B-671987682F75}"/>
    <dgm:cxn modelId="{0602340E-DAF2-4ABD-BA99-10FE495A24C5}" type="presOf" srcId="{0DE48B75-7A5F-47FD-8C14-54D0998E2F7B}" destId="{7EB3F6E6-68C6-400F-9641-7CCBE06B06F4}" srcOrd="1" destOrd="0" presId="urn:microsoft.com/office/officeart/2016/7/layout/RepeatingBendingProcessNew"/>
    <dgm:cxn modelId="{2CB78615-5515-4FBF-8B26-3B308394E556}" type="presOf" srcId="{B49391C6-4845-4540-92CB-3A575632E81D}" destId="{632876C0-A901-4A8C-8D93-F6ABDF73060C}" srcOrd="1" destOrd="0" presId="urn:microsoft.com/office/officeart/2016/7/layout/RepeatingBendingProcessNew"/>
    <dgm:cxn modelId="{076C351B-E59C-4348-ABC5-3BEBC72AF48A}" type="presOf" srcId="{B49391C6-4845-4540-92CB-3A575632E81D}" destId="{3CE8ADDE-7A36-4930-8056-0BDE83ECA39D}" srcOrd="0" destOrd="0" presId="urn:microsoft.com/office/officeart/2016/7/layout/RepeatingBendingProcessNew"/>
    <dgm:cxn modelId="{3EEAEB22-3C2C-4407-BC6B-71A910CC00FD}" type="presOf" srcId="{F2C8F479-364E-45C4-8786-038CA4F62353}" destId="{F20935BD-7FF8-426F-A194-B44FDDDE0AB1}" srcOrd="1" destOrd="0" presId="urn:microsoft.com/office/officeart/2016/7/layout/RepeatingBendingProcessNew"/>
    <dgm:cxn modelId="{7FEE7A29-E68D-4FFB-AECD-F4D72F5A0967}" type="presOf" srcId="{36E02DD0-7DE6-47DF-938B-671987682F75}" destId="{F5F1BA2D-1FB1-47FA-B5C3-0DA3A1F2DC04}" srcOrd="0" destOrd="0" presId="urn:microsoft.com/office/officeart/2016/7/layout/RepeatingBendingProcessNew"/>
    <dgm:cxn modelId="{987E0430-47B1-4CD8-BE5C-7569C7E81B25}" type="presOf" srcId="{AB6DD6D9-3A72-4649-9B2B-D1A6DA34A1A9}" destId="{8FA2903F-9F51-46C2-94A7-4C32B09058B6}" srcOrd="0" destOrd="0" presId="urn:microsoft.com/office/officeart/2016/7/layout/RepeatingBendingProcessNew"/>
    <dgm:cxn modelId="{CCECF433-0193-4400-96C1-7A188B242D18}" type="presOf" srcId="{060AC462-E9D3-408E-B878-D29F8E18AD0B}" destId="{B8B0CE4F-317E-42E5-8D75-9DF605BCA57E}" srcOrd="0" destOrd="0" presId="urn:microsoft.com/office/officeart/2016/7/layout/RepeatingBendingProcessNew"/>
    <dgm:cxn modelId="{49235B35-3E1C-4DD3-B4BB-FCDC47AF2CB4}" type="presOf" srcId="{FFBAE25D-3238-483D-BB91-DA455735FEAC}" destId="{24AAFEE1-FCBB-4985-8282-B489C6C4F761}" srcOrd="0" destOrd="0" presId="urn:microsoft.com/office/officeart/2016/7/layout/RepeatingBendingProcessNew"/>
    <dgm:cxn modelId="{51569335-8B3E-4B91-86FC-CA0804031CC3}" srcId="{28737C93-BA2C-4ABC-AA2A-6C195CAC5CD5}" destId="{FFBAE25D-3238-483D-BB91-DA455735FEAC}" srcOrd="10" destOrd="0" parTransId="{0AB5DB61-1614-4E6A-8F48-A9D1B2598DDA}" sibTransId="{8E5EBBED-8F9F-4AF9-9913-ACAD4091DC85}"/>
    <dgm:cxn modelId="{711F5539-8FE1-4203-8203-62492B39F530}" type="presOf" srcId="{948FDB3B-C89A-4755-AD4D-330834473597}" destId="{59589589-2254-439C-9AEA-E7FC73018FDA}" srcOrd="0" destOrd="0" presId="urn:microsoft.com/office/officeart/2016/7/layout/RepeatingBendingProcessNew"/>
    <dgm:cxn modelId="{42443A3C-71FB-406A-9D21-C66C788B7B1E}" srcId="{28737C93-BA2C-4ABC-AA2A-6C195CAC5CD5}" destId="{A9DE61EB-64D3-4A52-B278-5A13DCCFABF9}" srcOrd="2" destOrd="0" parTransId="{FEC3258F-5055-40EF-B9A6-65A3F6164307}" sibTransId="{7CA8D60F-EEEC-40ED-A747-32E12955F893}"/>
    <dgm:cxn modelId="{663A2E3F-57B7-46CF-B5BC-F60920573940}" type="presOf" srcId="{2F9048D3-ABEC-4892-9F02-E3231465FE3F}" destId="{F083EC1F-7AE8-441F-B0C3-8BA1B48BD4C1}" srcOrd="1" destOrd="0" presId="urn:microsoft.com/office/officeart/2016/7/layout/RepeatingBendingProcessNew"/>
    <dgm:cxn modelId="{5FD63A43-3AF7-454D-A2ED-0966ACAE6DBA}" srcId="{28737C93-BA2C-4ABC-AA2A-6C195CAC5CD5}" destId="{820E95FA-32FB-4A31-999F-2DB7118EE40B}" srcOrd="3" destOrd="0" parTransId="{E814EA5E-882D-445C-832A-8B91A5B3E9F5}" sibTransId="{302FB94D-61F7-4E86-8C6F-47870AF248BC}"/>
    <dgm:cxn modelId="{DCA6D746-DC39-486C-9F82-240E6048240E}" type="presOf" srcId="{948FDB3B-C89A-4755-AD4D-330834473597}" destId="{CB9CB184-6D02-4599-8A47-4CF25C8B7CCE}" srcOrd="1" destOrd="0" presId="urn:microsoft.com/office/officeart/2016/7/layout/RepeatingBendingProcessNew"/>
    <dgm:cxn modelId="{741DE647-E128-4BA7-8BEA-02DAA224C8D6}" type="presOf" srcId="{820E95FA-32FB-4A31-999F-2DB7118EE40B}" destId="{5A70E500-3F09-4D10-BF68-64E6B658EC7C}" srcOrd="0" destOrd="0" presId="urn:microsoft.com/office/officeart/2016/7/layout/RepeatingBendingProcessNew"/>
    <dgm:cxn modelId="{CB58FD49-2334-4808-B178-00BE596D2D8D}" type="presOf" srcId="{3C69074B-D521-4121-B293-38C065F48299}" destId="{01763097-C344-4EC5-874C-AB8AD3E16609}" srcOrd="0" destOrd="0" presId="urn:microsoft.com/office/officeart/2016/7/layout/RepeatingBendingProcessNew"/>
    <dgm:cxn modelId="{77983277-7C57-47A7-ABA8-52DE04D22914}" type="presOf" srcId="{38FA43C6-0CEF-4FF6-99D3-32520718AFD9}" destId="{409210D8-5E6D-4F7B-99AB-447E2EDFF093}" srcOrd="0" destOrd="0" presId="urn:microsoft.com/office/officeart/2016/7/layout/RepeatingBendingProcessNew"/>
    <dgm:cxn modelId="{554F7681-A990-4B63-97A6-4DD1813E479B}" type="presOf" srcId="{7CA8D60F-EEEC-40ED-A747-32E12955F893}" destId="{278BD1A4-B465-4EA4-8D88-30B7D8DBF904}" srcOrd="1" destOrd="0" presId="urn:microsoft.com/office/officeart/2016/7/layout/RepeatingBendingProcessNew"/>
    <dgm:cxn modelId="{C55E3090-1DFE-4368-A59E-A82E3F4584D8}" srcId="{28737C93-BA2C-4ABC-AA2A-6C195CAC5CD5}" destId="{3C69074B-D521-4121-B293-38C065F48299}" srcOrd="7" destOrd="0" parTransId="{41BAA905-5AF8-4CA3-A029-281C846F30CF}" sibTransId="{F2C8F479-364E-45C4-8786-038CA4F62353}"/>
    <dgm:cxn modelId="{8180F495-F0F8-45AE-AC59-1B83B07CF3F2}" type="presOf" srcId="{5F48A72A-9C9E-424C-9477-6BF8C16523D9}" destId="{B7E4AB44-C74B-4D7B-8C6F-CD3A00F4B6AE}" srcOrd="0" destOrd="0" presId="urn:microsoft.com/office/officeart/2016/7/layout/RepeatingBendingProcessNew"/>
    <dgm:cxn modelId="{4B1AEE9B-C0DD-42D7-A181-6600AAC9F51E}" srcId="{28737C93-BA2C-4ABC-AA2A-6C195CAC5CD5}" destId="{38FA43C6-0CEF-4FF6-99D3-32520718AFD9}" srcOrd="6" destOrd="0" parTransId="{BC07F7AE-B099-4072-91E1-CBD3D7FA69F1}" sibTransId="{2F9048D3-ABEC-4892-9F02-E3231465FE3F}"/>
    <dgm:cxn modelId="{9C9B6FA4-D255-49A2-AEF3-7578F197610F}" srcId="{28737C93-BA2C-4ABC-AA2A-6C195CAC5CD5}" destId="{74E89472-80D3-4A51-9043-A00E177322F0}" srcOrd="1" destOrd="0" parTransId="{95746BEE-B556-40A3-924C-E34BC3820B85}" sibTransId="{948FDB3B-C89A-4755-AD4D-330834473597}"/>
    <dgm:cxn modelId="{AAE16CA5-3C3B-4BDF-B034-02F369EA1B57}" type="presOf" srcId="{0DE48B75-7A5F-47FD-8C14-54D0998E2F7B}" destId="{4AA588BF-F28E-4802-A288-F138ECB10A8A}" srcOrd="0" destOrd="0" presId="urn:microsoft.com/office/officeart/2016/7/layout/RepeatingBendingProcessNew"/>
    <dgm:cxn modelId="{C00333AD-CA60-4C1D-8A3B-C1C67E322006}" type="presOf" srcId="{A9DE61EB-64D3-4A52-B278-5A13DCCFABF9}" destId="{44F46712-5CEC-42F3-8E4B-D35EDC8BCF90}" srcOrd="0" destOrd="0" presId="urn:microsoft.com/office/officeart/2016/7/layout/RepeatingBendingProcessNew"/>
    <dgm:cxn modelId="{435BB0AF-DA10-4B5C-8783-9CB70BA20B20}" type="presOf" srcId="{302FB94D-61F7-4E86-8C6F-47870AF248BC}" destId="{F063A834-ABF8-4D7F-9D05-87BE64EC3365}" srcOrd="0" destOrd="0" presId="urn:microsoft.com/office/officeart/2016/7/layout/RepeatingBendingProcessNew"/>
    <dgm:cxn modelId="{2C504CB4-908E-4D32-BDF5-BE8695E5B093}" type="presOf" srcId="{AB6DD6D9-3A72-4649-9B2B-D1A6DA34A1A9}" destId="{41C9C3C0-2BEA-48BD-909F-26DDA1AB848E}" srcOrd="1" destOrd="0" presId="urn:microsoft.com/office/officeart/2016/7/layout/RepeatingBendingProcessNew"/>
    <dgm:cxn modelId="{BB4F62B9-1DAA-449F-9887-1917F52930A0}" type="presOf" srcId="{302FB94D-61F7-4E86-8C6F-47870AF248BC}" destId="{18FC7D07-A2FD-450E-8840-4DAC0FD7BEC7}" srcOrd="1" destOrd="0" presId="urn:microsoft.com/office/officeart/2016/7/layout/RepeatingBendingProcessNew"/>
    <dgm:cxn modelId="{012281BB-B634-4F04-B53D-9ABC57290FE6}" type="presOf" srcId="{5A429ACE-F4A0-49A0-AE9E-A8E353EFFEB3}" destId="{31B38623-BF85-4DA6-9437-232107551D3D}" srcOrd="0" destOrd="0" presId="urn:microsoft.com/office/officeart/2016/7/layout/RepeatingBendingProcessNew"/>
    <dgm:cxn modelId="{3CAC97BC-B56C-4629-B91A-3A2ECD0B1EA3}" srcId="{28737C93-BA2C-4ABC-AA2A-6C195CAC5CD5}" destId="{5F48A72A-9C9E-424C-9477-6BF8C16523D9}" srcOrd="8" destOrd="0" parTransId="{21C187ED-05D7-425F-9925-84F985780067}" sibTransId="{B49391C6-4845-4540-92CB-3A575632E81D}"/>
    <dgm:cxn modelId="{EE267CC2-4B99-4822-BD82-30A4192884D5}" type="presOf" srcId="{7CA8D60F-EEEC-40ED-A747-32E12955F893}" destId="{E1CCFB6F-3A2A-46EB-8FE4-D44BFF6D60F2}" srcOrd="0" destOrd="0" presId="urn:microsoft.com/office/officeart/2016/7/layout/RepeatingBendingProcessNew"/>
    <dgm:cxn modelId="{67456BC4-58F8-4FD1-A638-5AC3127483B4}" srcId="{28737C93-BA2C-4ABC-AA2A-6C195CAC5CD5}" destId="{C52E9550-983C-4408-89FD-CAEDB1385253}" srcOrd="9" destOrd="0" parTransId="{1F83CC19-D933-4CDB-941C-95949084250E}" sibTransId="{0DE48B75-7A5F-47FD-8C14-54D0998E2F7B}"/>
    <dgm:cxn modelId="{C4A424CC-1015-4C26-B0A4-AA7CF5C30A34}" type="presOf" srcId="{2F9048D3-ABEC-4892-9F02-E3231465FE3F}" destId="{8AC51812-5A44-4F28-AF25-B6957A84906B}" srcOrd="0" destOrd="0" presId="urn:microsoft.com/office/officeart/2016/7/layout/RepeatingBendingProcessNew"/>
    <dgm:cxn modelId="{2F8BDFCC-BCE0-4776-B863-E04A06D50EC4}" type="presOf" srcId="{74E89472-80D3-4A51-9043-A00E177322F0}" destId="{B726372A-BAEB-4F71-871E-F8095DA2C488}" srcOrd="0" destOrd="0" presId="urn:microsoft.com/office/officeart/2016/7/layout/RepeatingBendingProcessNew"/>
    <dgm:cxn modelId="{99ED16D7-CF1B-4127-9CF6-148D5AFFEABD}" type="presOf" srcId="{36E02DD0-7DE6-47DF-938B-671987682F75}" destId="{45054576-3F13-48EE-9B37-BC2510DEA1F5}" srcOrd="1" destOrd="0" presId="urn:microsoft.com/office/officeart/2016/7/layout/RepeatingBendingProcessNew"/>
    <dgm:cxn modelId="{D10099D7-62AC-4A61-B75D-A99F4705A9BD}" type="presOf" srcId="{6DB3A59A-221A-42B5-B72D-77B7048B1FF3}" destId="{A3A08C61-6FE5-4232-A087-E385D9085077}" srcOrd="0" destOrd="0" presId="urn:microsoft.com/office/officeart/2016/7/layout/RepeatingBendingProcessNew"/>
    <dgm:cxn modelId="{A189B2E3-E5B4-4875-AABB-3DB57BE6C6DE}" srcId="{28737C93-BA2C-4ABC-AA2A-6C195CAC5CD5}" destId="{D62D4730-0C2F-426F-AB35-E8712773038E}" srcOrd="4" destOrd="0" parTransId="{BA8C4E51-F7AE-4A79-9FDF-DB2909DF3DD7}" sibTransId="{5A429ACE-F4A0-49A0-AE9E-A8E353EFFEB3}"/>
    <dgm:cxn modelId="{112147E4-88EB-467A-B83F-BD816E2864FC}" type="presOf" srcId="{C52E9550-983C-4408-89FD-CAEDB1385253}" destId="{D5473B32-A1CA-45D3-B446-4530F4BF90A1}" srcOrd="0" destOrd="0" presId="urn:microsoft.com/office/officeart/2016/7/layout/RepeatingBendingProcessNew"/>
    <dgm:cxn modelId="{B95F46E6-EA63-4A4A-B171-84E71A8B2969}" srcId="{28737C93-BA2C-4ABC-AA2A-6C195CAC5CD5}" destId="{6DB3A59A-221A-42B5-B72D-77B7048B1FF3}" srcOrd="0" destOrd="0" parTransId="{C9B55F47-1EF8-4B48-9425-F1FDE20F18B4}" sibTransId="{AB6DD6D9-3A72-4649-9B2B-D1A6DA34A1A9}"/>
    <dgm:cxn modelId="{7F6681ED-B68B-4B1E-AB40-C3FEFD96B2A4}" type="presOf" srcId="{28737C93-BA2C-4ABC-AA2A-6C195CAC5CD5}" destId="{C97BE55D-0449-4D2A-B003-D50584CCA040}" srcOrd="0" destOrd="0" presId="urn:microsoft.com/office/officeart/2016/7/layout/RepeatingBendingProcessNew"/>
    <dgm:cxn modelId="{E478AFEE-11B3-459E-9703-FE9EE29AC07D}" type="presOf" srcId="{5A429ACE-F4A0-49A0-AE9E-A8E353EFFEB3}" destId="{EE8FA8FE-B35B-4A90-A777-3B3B7005E4F6}" srcOrd="1" destOrd="0" presId="urn:microsoft.com/office/officeart/2016/7/layout/RepeatingBendingProcessNew"/>
    <dgm:cxn modelId="{3456CCF4-7574-4122-B2A8-1FA63AD1A51D}" type="presOf" srcId="{F2C8F479-364E-45C4-8786-038CA4F62353}" destId="{4A2CF97C-6B83-4656-A6E4-6858980C4473}" srcOrd="0" destOrd="0" presId="urn:microsoft.com/office/officeart/2016/7/layout/RepeatingBendingProcessNew"/>
    <dgm:cxn modelId="{F0F006FD-6E3F-4FCF-BBD7-6A71F91470B9}" type="presOf" srcId="{D62D4730-0C2F-426F-AB35-E8712773038E}" destId="{ABE3B2D6-2E93-4E5F-9D4A-F44CC6B9CA5C}" srcOrd="0" destOrd="0" presId="urn:microsoft.com/office/officeart/2016/7/layout/RepeatingBendingProcessNew"/>
    <dgm:cxn modelId="{171B4A65-1FDF-4AEE-97BB-794B36035ECD}" type="presParOf" srcId="{C97BE55D-0449-4D2A-B003-D50584CCA040}" destId="{A3A08C61-6FE5-4232-A087-E385D9085077}" srcOrd="0" destOrd="0" presId="urn:microsoft.com/office/officeart/2016/7/layout/RepeatingBendingProcessNew"/>
    <dgm:cxn modelId="{76465B10-1ADF-4047-B00B-CBB5CFCBCEDF}" type="presParOf" srcId="{C97BE55D-0449-4D2A-B003-D50584CCA040}" destId="{8FA2903F-9F51-46C2-94A7-4C32B09058B6}" srcOrd="1" destOrd="0" presId="urn:microsoft.com/office/officeart/2016/7/layout/RepeatingBendingProcessNew"/>
    <dgm:cxn modelId="{6148DADE-C139-4F4B-AEAB-0601C9372885}" type="presParOf" srcId="{8FA2903F-9F51-46C2-94A7-4C32B09058B6}" destId="{41C9C3C0-2BEA-48BD-909F-26DDA1AB848E}" srcOrd="0" destOrd="0" presId="urn:microsoft.com/office/officeart/2016/7/layout/RepeatingBendingProcessNew"/>
    <dgm:cxn modelId="{9072700C-AEBE-4A29-9B39-4301E538B457}" type="presParOf" srcId="{C97BE55D-0449-4D2A-B003-D50584CCA040}" destId="{B726372A-BAEB-4F71-871E-F8095DA2C488}" srcOrd="2" destOrd="0" presId="urn:microsoft.com/office/officeart/2016/7/layout/RepeatingBendingProcessNew"/>
    <dgm:cxn modelId="{E4E58C18-F20A-4D89-A1DD-BABBFFB3D0E2}" type="presParOf" srcId="{C97BE55D-0449-4D2A-B003-D50584CCA040}" destId="{59589589-2254-439C-9AEA-E7FC73018FDA}" srcOrd="3" destOrd="0" presId="urn:microsoft.com/office/officeart/2016/7/layout/RepeatingBendingProcessNew"/>
    <dgm:cxn modelId="{1BB56DF2-441F-4248-A255-77BE7DD23AB5}" type="presParOf" srcId="{59589589-2254-439C-9AEA-E7FC73018FDA}" destId="{CB9CB184-6D02-4599-8A47-4CF25C8B7CCE}" srcOrd="0" destOrd="0" presId="urn:microsoft.com/office/officeart/2016/7/layout/RepeatingBendingProcessNew"/>
    <dgm:cxn modelId="{C192D786-CAF7-490E-9966-BF5099EEC909}" type="presParOf" srcId="{C97BE55D-0449-4D2A-B003-D50584CCA040}" destId="{44F46712-5CEC-42F3-8E4B-D35EDC8BCF90}" srcOrd="4" destOrd="0" presId="urn:microsoft.com/office/officeart/2016/7/layout/RepeatingBendingProcessNew"/>
    <dgm:cxn modelId="{543F664A-DA7A-4CEB-A34E-8C2B5FCC2582}" type="presParOf" srcId="{C97BE55D-0449-4D2A-B003-D50584CCA040}" destId="{E1CCFB6F-3A2A-46EB-8FE4-D44BFF6D60F2}" srcOrd="5" destOrd="0" presId="urn:microsoft.com/office/officeart/2016/7/layout/RepeatingBendingProcessNew"/>
    <dgm:cxn modelId="{FAC68B44-54C1-40BD-ABC9-4B648199ABDD}" type="presParOf" srcId="{E1CCFB6F-3A2A-46EB-8FE4-D44BFF6D60F2}" destId="{278BD1A4-B465-4EA4-8D88-30B7D8DBF904}" srcOrd="0" destOrd="0" presId="urn:microsoft.com/office/officeart/2016/7/layout/RepeatingBendingProcessNew"/>
    <dgm:cxn modelId="{98A77361-3B24-40A7-A1FA-E55222CEB654}" type="presParOf" srcId="{C97BE55D-0449-4D2A-B003-D50584CCA040}" destId="{5A70E500-3F09-4D10-BF68-64E6B658EC7C}" srcOrd="6" destOrd="0" presId="urn:microsoft.com/office/officeart/2016/7/layout/RepeatingBendingProcessNew"/>
    <dgm:cxn modelId="{A6D8C149-333F-4F8F-90EB-E6612DF0555C}" type="presParOf" srcId="{C97BE55D-0449-4D2A-B003-D50584CCA040}" destId="{F063A834-ABF8-4D7F-9D05-87BE64EC3365}" srcOrd="7" destOrd="0" presId="urn:microsoft.com/office/officeart/2016/7/layout/RepeatingBendingProcessNew"/>
    <dgm:cxn modelId="{4668C1F8-3211-4746-ADCD-E48305AB8C56}" type="presParOf" srcId="{F063A834-ABF8-4D7F-9D05-87BE64EC3365}" destId="{18FC7D07-A2FD-450E-8840-4DAC0FD7BEC7}" srcOrd="0" destOrd="0" presId="urn:microsoft.com/office/officeart/2016/7/layout/RepeatingBendingProcessNew"/>
    <dgm:cxn modelId="{B9BE8466-AA56-4D11-BE80-53ABB084D145}" type="presParOf" srcId="{C97BE55D-0449-4D2A-B003-D50584CCA040}" destId="{ABE3B2D6-2E93-4E5F-9D4A-F44CC6B9CA5C}" srcOrd="8" destOrd="0" presId="urn:microsoft.com/office/officeart/2016/7/layout/RepeatingBendingProcessNew"/>
    <dgm:cxn modelId="{C728630B-453F-4F65-B5C9-769691843089}" type="presParOf" srcId="{C97BE55D-0449-4D2A-B003-D50584CCA040}" destId="{31B38623-BF85-4DA6-9437-232107551D3D}" srcOrd="9" destOrd="0" presId="urn:microsoft.com/office/officeart/2016/7/layout/RepeatingBendingProcessNew"/>
    <dgm:cxn modelId="{43FF6441-E08B-4491-87A1-D8198CC1BF0B}" type="presParOf" srcId="{31B38623-BF85-4DA6-9437-232107551D3D}" destId="{EE8FA8FE-B35B-4A90-A777-3B3B7005E4F6}" srcOrd="0" destOrd="0" presId="urn:microsoft.com/office/officeart/2016/7/layout/RepeatingBendingProcessNew"/>
    <dgm:cxn modelId="{E1D115C7-10B3-4A8E-B10E-66B8D76EEA05}" type="presParOf" srcId="{C97BE55D-0449-4D2A-B003-D50584CCA040}" destId="{B8B0CE4F-317E-42E5-8D75-9DF605BCA57E}" srcOrd="10" destOrd="0" presId="urn:microsoft.com/office/officeart/2016/7/layout/RepeatingBendingProcessNew"/>
    <dgm:cxn modelId="{32CFED9B-2A76-4707-B649-C4FE58810EC7}" type="presParOf" srcId="{C97BE55D-0449-4D2A-B003-D50584CCA040}" destId="{F5F1BA2D-1FB1-47FA-B5C3-0DA3A1F2DC04}" srcOrd="11" destOrd="0" presId="urn:microsoft.com/office/officeart/2016/7/layout/RepeatingBendingProcessNew"/>
    <dgm:cxn modelId="{BF39BDC1-F005-4AD5-8D53-F3B66A0FAF36}" type="presParOf" srcId="{F5F1BA2D-1FB1-47FA-B5C3-0DA3A1F2DC04}" destId="{45054576-3F13-48EE-9B37-BC2510DEA1F5}" srcOrd="0" destOrd="0" presId="urn:microsoft.com/office/officeart/2016/7/layout/RepeatingBendingProcessNew"/>
    <dgm:cxn modelId="{9B7DDE39-8724-487F-B326-E6A240301947}" type="presParOf" srcId="{C97BE55D-0449-4D2A-B003-D50584CCA040}" destId="{409210D8-5E6D-4F7B-99AB-447E2EDFF093}" srcOrd="12" destOrd="0" presId="urn:microsoft.com/office/officeart/2016/7/layout/RepeatingBendingProcessNew"/>
    <dgm:cxn modelId="{A188864C-6634-4157-BC41-67F604DF736C}" type="presParOf" srcId="{C97BE55D-0449-4D2A-B003-D50584CCA040}" destId="{8AC51812-5A44-4F28-AF25-B6957A84906B}" srcOrd="13" destOrd="0" presId="urn:microsoft.com/office/officeart/2016/7/layout/RepeatingBendingProcessNew"/>
    <dgm:cxn modelId="{79AA5B4E-1B3C-4AC0-8E22-5C48600275D7}" type="presParOf" srcId="{8AC51812-5A44-4F28-AF25-B6957A84906B}" destId="{F083EC1F-7AE8-441F-B0C3-8BA1B48BD4C1}" srcOrd="0" destOrd="0" presId="urn:microsoft.com/office/officeart/2016/7/layout/RepeatingBendingProcessNew"/>
    <dgm:cxn modelId="{E20A6A6E-113A-40FC-B7D2-FA0021974B7E}" type="presParOf" srcId="{C97BE55D-0449-4D2A-B003-D50584CCA040}" destId="{01763097-C344-4EC5-874C-AB8AD3E16609}" srcOrd="14" destOrd="0" presId="urn:microsoft.com/office/officeart/2016/7/layout/RepeatingBendingProcessNew"/>
    <dgm:cxn modelId="{CF1D142A-89CA-43A3-9437-2372A31A7487}" type="presParOf" srcId="{C97BE55D-0449-4D2A-B003-D50584CCA040}" destId="{4A2CF97C-6B83-4656-A6E4-6858980C4473}" srcOrd="15" destOrd="0" presId="urn:microsoft.com/office/officeart/2016/7/layout/RepeatingBendingProcessNew"/>
    <dgm:cxn modelId="{8B5684B4-01C9-455D-A84E-25C1572954CB}" type="presParOf" srcId="{4A2CF97C-6B83-4656-A6E4-6858980C4473}" destId="{F20935BD-7FF8-426F-A194-B44FDDDE0AB1}" srcOrd="0" destOrd="0" presId="urn:microsoft.com/office/officeart/2016/7/layout/RepeatingBendingProcessNew"/>
    <dgm:cxn modelId="{C9C0633E-829C-4EE7-8E4B-478809B4EBC4}" type="presParOf" srcId="{C97BE55D-0449-4D2A-B003-D50584CCA040}" destId="{B7E4AB44-C74B-4D7B-8C6F-CD3A00F4B6AE}" srcOrd="16" destOrd="0" presId="urn:microsoft.com/office/officeart/2016/7/layout/RepeatingBendingProcessNew"/>
    <dgm:cxn modelId="{B2D2BE45-2F68-4EFF-B911-D7507C01988A}" type="presParOf" srcId="{C97BE55D-0449-4D2A-B003-D50584CCA040}" destId="{3CE8ADDE-7A36-4930-8056-0BDE83ECA39D}" srcOrd="17" destOrd="0" presId="urn:microsoft.com/office/officeart/2016/7/layout/RepeatingBendingProcessNew"/>
    <dgm:cxn modelId="{B7247774-5356-4201-9664-49F84C4AF5B2}" type="presParOf" srcId="{3CE8ADDE-7A36-4930-8056-0BDE83ECA39D}" destId="{632876C0-A901-4A8C-8D93-F6ABDF73060C}" srcOrd="0" destOrd="0" presId="urn:microsoft.com/office/officeart/2016/7/layout/RepeatingBendingProcessNew"/>
    <dgm:cxn modelId="{8BAF4279-A500-4ACC-B9C0-79E2313D83EA}" type="presParOf" srcId="{C97BE55D-0449-4D2A-B003-D50584CCA040}" destId="{D5473B32-A1CA-45D3-B446-4530F4BF90A1}" srcOrd="18" destOrd="0" presId="urn:microsoft.com/office/officeart/2016/7/layout/RepeatingBendingProcessNew"/>
    <dgm:cxn modelId="{FAC8C460-58C1-47DB-BEAD-B859467AB580}" type="presParOf" srcId="{C97BE55D-0449-4D2A-B003-D50584CCA040}" destId="{4AA588BF-F28E-4802-A288-F138ECB10A8A}" srcOrd="19" destOrd="0" presId="urn:microsoft.com/office/officeart/2016/7/layout/RepeatingBendingProcessNew"/>
    <dgm:cxn modelId="{0DE90466-A55F-414C-A938-1B95AF9C84DF}" type="presParOf" srcId="{4AA588BF-F28E-4802-A288-F138ECB10A8A}" destId="{7EB3F6E6-68C6-400F-9641-7CCBE06B06F4}" srcOrd="0" destOrd="0" presId="urn:microsoft.com/office/officeart/2016/7/layout/RepeatingBendingProcessNew"/>
    <dgm:cxn modelId="{7E842E75-BA8E-4D35-A175-4017643F2B32}" type="presParOf" srcId="{C97BE55D-0449-4D2A-B003-D50584CCA040}" destId="{24AAFEE1-FCBB-4985-8282-B489C6C4F761}" srcOrd="2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0515600" cy="4351338"/>
        <a:chOff x="0" y="0"/>
        <a:chExt cx="10515600" cy="4351338"/>
      </a:xfrm>
    </dsp:grpSpPr>
    <dsp:sp modelId="{8FA2903F-9F51-46C2-94A7-4C32B09058B6}">
      <dsp:nvSpPr>
        <dsp:cNvPr id="4" name="Freeform 3"/>
        <dsp:cNvSpPr/>
      </dsp:nvSpPr>
      <dsp:spPr bwMode="white">
        <a:xfrm>
          <a:off x="2680092" y="580615"/>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2680092" y="580615"/>
        <a:ext cx="442857" cy="0"/>
      </dsp:txXfrm>
    </dsp:sp>
    <dsp:sp modelId="{A3A08C61-6FE5-4232-A087-E385D9085077}">
      <dsp:nvSpPr>
        <dsp:cNvPr id="3" name="Rectangles 2"/>
        <dsp:cNvSpPr/>
      </dsp:nvSpPr>
      <dsp:spPr bwMode="white">
        <a:xfrm>
          <a:off x="754628" y="2976"/>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i="0" baseline="0">
              <a:solidFill>
                <a:schemeClr val="dk1"/>
              </a:solidFill>
            </a:rPr>
            <a:t>Business  Requirement Gathering</a:t>
          </a:r>
          <a:endParaRPr lang="en-US">
            <a:solidFill>
              <a:schemeClr val="dk1"/>
            </a:solidFill>
          </a:endParaRPr>
        </a:p>
      </dsp:txBody>
      <dsp:txXfrm>
        <a:off x="754628" y="2976"/>
        <a:ext cx="1925464" cy="1155278"/>
      </dsp:txXfrm>
    </dsp:sp>
    <dsp:sp modelId="{59589589-2254-439C-9AEA-E7FC73018FDA}">
      <dsp:nvSpPr>
        <dsp:cNvPr id="6" name="Freeform 5"/>
        <dsp:cNvSpPr/>
      </dsp:nvSpPr>
      <dsp:spPr bwMode="white">
        <a:xfrm>
          <a:off x="5048412" y="580615"/>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5048412" y="580615"/>
        <a:ext cx="442857" cy="0"/>
      </dsp:txXfrm>
    </dsp:sp>
    <dsp:sp modelId="{B726372A-BAEB-4F71-871E-F8095DA2C488}">
      <dsp:nvSpPr>
        <dsp:cNvPr id="5" name="Rectangles 4"/>
        <dsp:cNvSpPr/>
      </dsp:nvSpPr>
      <dsp:spPr bwMode="white">
        <a:xfrm>
          <a:off x="3122948" y="2976"/>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Understanding of Data</a:t>
          </a:r>
          <a:endParaRPr lang="en-US">
            <a:solidFill>
              <a:schemeClr val="dk1"/>
            </a:solidFill>
          </a:endParaRPr>
        </a:p>
      </dsp:txBody>
      <dsp:txXfrm>
        <a:off x="3122948" y="2976"/>
        <a:ext cx="1925464" cy="1155278"/>
      </dsp:txXfrm>
    </dsp:sp>
    <dsp:sp modelId="{E1CCFB6F-3A2A-46EB-8FE4-D44BFF6D60F2}">
      <dsp:nvSpPr>
        <dsp:cNvPr id="8" name="Freeform 7"/>
        <dsp:cNvSpPr/>
      </dsp:nvSpPr>
      <dsp:spPr bwMode="white">
        <a:xfrm>
          <a:off x="7416733" y="580615"/>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7416733" y="580615"/>
        <a:ext cx="442857" cy="0"/>
      </dsp:txXfrm>
    </dsp:sp>
    <dsp:sp modelId="{44F46712-5CEC-42F3-8E4B-D35EDC8BCF90}">
      <dsp:nvSpPr>
        <dsp:cNvPr id="7" name="Rectangles 6"/>
        <dsp:cNvSpPr/>
      </dsp:nvSpPr>
      <dsp:spPr bwMode="white">
        <a:xfrm>
          <a:off x="5491269" y="2976"/>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Data Connection (Import Data Using Power Query)</a:t>
          </a:r>
          <a:endParaRPr lang="en-US">
            <a:solidFill>
              <a:schemeClr val="dk1"/>
            </a:solidFill>
          </a:endParaRPr>
        </a:p>
      </dsp:txBody>
      <dsp:txXfrm>
        <a:off x="5491269" y="2976"/>
        <a:ext cx="1925464" cy="1155278"/>
      </dsp:txXfrm>
    </dsp:sp>
    <dsp:sp modelId="{F063A834-ABF8-4D7F-9D05-87BE64EC3365}">
      <dsp:nvSpPr>
        <dsp:cNvPr id="10" name="Freeform 9"/>
        <dsp:cNvSpPr/>
      </dsp:nvSpPr>
      <dsp:spPr bwMode="white">
        <a:xfrm>
          <a:off x="1717360" y="1158254"/>
          <a:ext cx="7104962" cy="439776"/>
        </a:xfrm>
        <a:custGeom>
          <a:avLst/>
          <a:gdLst/>
          <a:ahLst/>
          <a:cxnLst/>
          <a:pathLst>
            <a:path w="11189" h="693">
              <a:moveTo>
                <a:pt x="11189" y="0"/>
              </a:moveTo>
              <a:lnTo>
                <a:pt x="11189" y="346"/>
              </a:lnTo>
              <a:lnTo>
                <a:pt x="0" y="346"/>
              </a:lnTo>
              <a:lnTo>
                <a:pt x="0" y="693"/>
              </a:lnTo>
            </a:path>
          </a:pathLst>
        </a:custGeom>
        <a:ln>
          <a:tailEnd type="arrow" w="lg" len="med"/>
        </a:ln>
      </dsp:spPr>
      <dsp:style>
        <a:lnRef idx="1">
          <a:schemeClr val="accent3"/>
        </a:lnRef>
        <a:fillRef idx="0">
          <a:schemeClr val="accent3"/>
        </a:fillRef>
        <a:effectRef idx="0">
          <a:scrgbClr r="0" g="0" b="0"/>
        </a:effectRef>
        <a:fontRef idx="minor"/>
      </dsp:style>
      <dsp:txXfrm>
        <a:off x="1717360" y="1158254"/>
        <a:ext cx="7104962" cy="439776"/>
      </dsp:txXfrm>
    </dsp:sp>
    <dsp:sp modelId="{5A70E500-3F09-4D10-BF68-64E6B658EC7C}">
      <dsp:nvSpPr>
        <dsp:cNvPr id="9" name="Rectangles 8"/>
        <dsp:cNvSpPr/>
      </dsp:nvSpPr>
      <dsp:spPr bwMode="white">
        <a:xfrm>
          <a:off x="7859589" y="2976"/>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i="0" baseline="0" dirty="0">
              <a:solidFill>
                <a:schemeClr val="dk1"/>
              </a:solidFill>
            </a:rPr>
            <a:t>Data Cleaning and Data Quality Check Using Power Query</a:t>
          </a:r>
          <a:endParaRPr lang="en-US" dirty="0">
            <a:solidFill>
              <a:schemeClr val="dk1"/>
            </a:solidFill>
          </a:endParaRPr>
        </a:p>
      </dsp:txBody>
      <dsp:txXfrm>
        <a:off x="7859589" y="2976"/>
        <a:ext cx="1925464" cy="1155278"/>
      </dsp:txXfrm>
    </dsp:sp>
    <dsp:sp modelId="{31B38623-BF85-4DA6-9437-232107551D3D}">
      <dsp:nvSpPr>
        <dsp:cNvPr id="12" name="Freeform 11"/>
        <dsp:cNvSpPr/>
      </dsp:nvSpPr>
      <dsp:spPr bwMode="white">
        <a:xfrm>
          <a:off x="2680092" y="2175669"/>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2680092" y="2175669"/>
        <a:ext cx="442857" cy="0"/>
      </dsp:txXfrm>
    </dsp:sp>
    <dsp:sp modelId="{ABE3B2D6-2E93-4E5F-9D4A-F44CC6B9CA5C}">
      <dsp:nvSpPr>
        <dsp:cNvPr id="11" name="Rectangles 10"/>
        <dsp:cNvSpPr/>
      </dsp:nvSpPr>
      <dsp:spPr bwMode="white">
        <a:xfrm>
          <a:off x="754628" y="1598030"/>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i="0" baseline="0">
              <a:solidFill>
                <a:schemeClr val="dk1"/>
              </a:solidFill>
            </a:rPr>
            <a:t>Creating Calendar Table using Power Query</a:t>
          </a:r>
          <a:endParaRPr lang="en-US">
            <a:solidFill>
              <a:schemeClr val="dk1"/>
            </a:solidFill>
          </a:endParaRPr>
        </a:p>
      </dsp:txBody>
      <dsp:txXfrm>
        <a:off x="754628" y="1598030"/>
        <a:ext cx="1925464" cy="1155278"/>
      </dsp:txXfrm>
    </dsp:sp>
    <dsp:sp modelId="{F5F1BA2D-1FB1-47FA-B5C3-0DA3A1F2DC04}">
      <dsp:nvSpPr>
        <dsp:cNvPr id="14" name="Freeform 13"/>
        <dsp:cNvSpPr/>
      </dsp:nvSpPr>
      <dsp:spPr bwMode="white">
        <a:xfrm>
          <a:off x="5048412" y="2175669"/>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5048412" y="2175669"/>
        <a:ext cx="442857" cy="0"/>
      </dsp:txXfrm>
    </dsp:sp>
    <dsp:sp modelId="{B8B0CE4F-317E-42E5-8D75-9DF605BCA57E}">
      <dsp:nvSpPr>
        <dsp:cNvPr id="13" name="Rectangles 12"/>
        <dsp:cNvSpPr/>
      </dsp:nvSpPr>
      <dsp:spPr bwMode="white">
        <a:xfrm>
          <a:off x="3122948" y="1598030"/>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Data Modeling – Power Pivot</a:t>
          </a:r>
          <a:endParaRPr lang="en-US">
            <a:solidFill>
              <a:schemeClr val="dk1"/>
            </a:solidFill>
          </a:endParaRPr>
        </a:p>
      </dsp:txBody>
      <dsp:txXfrm>
        <a:off x="3122948" y="1598030"/>
        <a:ext cx="1925464" cy="1155278"/>
      </dsp:txXfrm>
    </dsp:sp>
    <dsp:sp modelId="{8AC51812-5A44-4F28-AF25-B6957A84906B}">
      <dsp:nvSpPr>
        <dsp:cNvPr id="16" name="Freeform 15"/>
        <dsp:cNvSpPr/>
      </dsp:nvSpPr>
      <dsp:spPr bwMode="white">
        <a:xfrm>
          <a:off x="7416733" y="2175669"/>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7416733" y="2175669"/>
        <a:ext cx="442857" cy="0"/>
      </dsp:txXfrm>
    </dsp:sp>
    <dsp:sp modelId="{409210D8-5E6D-4F7B-99AB-447E2EDFF093}">
      <dsp:nvSpPr>
        <dsp:cNvPr id="15" name="Rectangles 14"/>
        <dsp:cNvSpPr/>
      </dsp:nvSpPr>
      <dsp:spPr bwMode="white">
        <a:xfrm>
          <a:off x="5491269" y="1598030"/>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Adding Required Columns (DAX Calculation in Power Pivot)</a:t>
          </a:r>
          <a:endParaRPr lang="en-US">
            <a:solidFill>
              <a:schemeClr val="dk1"/>
            </a:solidFill>
          </a:endParaRPr>
        </a:p>
      </dsp:txBody>
      <dsp:txXfrm>
        <a:off x="5491269" y="1598030"/>
        <a:ext cx="1925464" cy="1155278"/>
      </dsp:txXfrm>
    </dsp:sp>
    <dsp:sp modelId="{4A2CF97C-6B83-4656-A6E4-6858980C4473}">
      <dsp:nvSpPr>
        <dsp:cNvPr id="18" name="Freeform 17"/>
        <dsp:cNvSpPr/>
      </dsp:nvSpPr>
      <dsp:spPr bwMode="white">
        <a:xfrm>
          <a:off x="1717360" y="2753308"/>
          <a:ext cx="7104962" cy="439776"/>
        </a:xfrm>
        <a:custGeom>
          <a:avLst/>
          <a:gdLst/>
          <a:ahLst/>
          <a:cxnLst/>
          <a:pathLst>
            <a:path w="11189" h="693">
              <a:moveTo>
                <a:pt x="11189" y="0"/>
              </a:moveTo>
              <a:lnTo>
                <a:pt x="11189" y="346"/>
              </a:lnTo>
              <a:lnTo>
                <a:pt x="0" y="346"/>
              </a:lnTo>
              <a:lnTo>
                <a:pt x="0" y="693"/>
              </a:lnTo>
            </a:path>
          </a:pathLst>
        </a:custGeom>
        <a:ln>
          <a:tailEnd type="arrow" w="lg" len="med"/>
        </a:ln>
      </dsp:spPr>
      <dsp:style>
        <a:lnRef idx="1">
          <a:schemeClr val="accent3"/>
        </a:lnRef>
        <a:fillRef idx="0">
          <a:schemeClr val="accent3"/>
        </a:fillRef>
        <a:effectRef idx="0">
          <a:scrgbClr r="0" g="0" b="0"/>
        </a:effectRef>
        <a:fontRef idx="minor"/>
      </dsp:style>
      <dsp:txXfrm>
        <a:off x="1717360" y="2753308"/>
        <a:ext cx="7104962" cy="439776"/>
      </dsp:txXfrm>
    </dsp:sp>
    <dsp:sp modelId="{01763097-C344-4EC5-874C-AB8AD3E16609}">
      <dsp:nvSpPr>
        <dsp:cNvPr id="17" name="Rectangles 16"/>
        <dsp:cNvSpPr/>
      </dsp:nvSpPr>
      <dsp:spPr bwMode="white">
        <a:xfrm>
          <a:off x="7859589" y="1598030"/>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i="0" baseline="0">
              <a:solidFill>
                <a:schemeClr val="dk1"/>
              </a:solidFill>
            </a:rPr>
            <a:t>Creating Pivots and Dashboard Lay outing</a:t>
          </a:r>
          <a:endParaRPr lang="en-US">
            <a:solidFill>
              <a:schemeClr val="dk1"/>
            </a:solidFill>
          </a:endParaRPr>
        </a:p>
      </dsp:txBody>
      <dsp:txXfrm>
        <a:off x="7859589" y="1598030"/>
        <a:ext cx="1925464" cy="1155278"/>
      </dsp:txXfrm>
    </dsp:sp>
    <dsp:sp modelId="{3CE8ADDE-7A36-4930-8056-0BDE83ECA39D}">
      <dsp:nvSpPr>
        <dsp:cNvPr id="20" name="Freeform 19"/>
        <dsp:cNvSpPr/>
      </dsp:nvSpPr>
      <dsp:spPr bwMode="white">
        <a:xfrm>
          <a:off x="2680092" y="3770723"/>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2680092" y="3770723"/>
        <a:ext cx="442857" cy="0"/>
      </dsp:txXfrm>
    </dsp:sp>
    <dsp:sp modelId="{B7E4AB44-C74B-4D7B-8C6F-CD3A00F4B6AE}">
      <dsp:nvSpPr>
        <dsp:cNvPr id="19" name="Rectangles 18"/>
        <dsp:cNvSpPr/>
      </dsp:nvSpPr>
      <dsp:spPr bwMode="white">
        <a:xfrm>
          <a:off x="754628" y="3193084"/>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Charts Development and Formatting</a:t>
          </a:r>
          <a:endParaRPr lang="en-US">
            <a:solidFill>
              <a:schemeClr val="dk1"/>
            </a:solidFill>
          </a:endParaRPr>
        </a:p>
      </dsp:txBody>
      <dsp:txXfrm>
        <a:off x="754628" y="3193084"/>
        <a:ext cx="1925464" cy="1155278"/>
      </dsp:txXfrm>
    </dsp:sp>
    <dsp:sp modelId="{4AA588BF-F28E-4802-A288-F138ECB10A8A}">
      <dsp:nvSpPr>
        <dsp:cNvPr id="22" name="Freeform 21"/>
        <dsp:cNvSpPr/>
      </dsp:nvSpPr>
      <dsp:spPr bwMode="white">
        <a:xfrm>
          <a:off x="5048412" y="3770723"/>
          <a:ext cx="442857" cy="0"/>
        </a:xfrm>
        <a:custGeom>
          <a:avLst/>
          <a:gdLst/>
          <a:ahLst/>
          <a:cxnLst/>
          <a:pathLst>
            <a:path w="697">
              <a:moveTo>
                <a:pt x="0" y="0"/>
              </a:moveTo>
              <a:lnTo>
                <a:pt x="697" y="0"/>
              </a:lnTo>
            </a:path>
          </a:pathLst>
        </a:custGeom>
        <a:ln>
          <a:tailEnd type="arrow" w="lg" len="med"/>
        </a:ln>
      </dsp:spPr>
      <dsp:style>
        <a:lnRef idx="1">
          <a:schemeClr val="accent3"/>
        </a:lnRef>
        <a:fillRef idx="0">
          <a:schemeClr val="accent3"/>
        </a:fillRef>
        <a:effectRef idx="0">
          <a:scrgbClr r="0" g="0" b="0"/>
        </a:effectRef>
        <a:fontRef idx="minor"/>
      </dsp:style>
      <dsp:txXfrm>
        <a:off x="5048412" y="3770723"/>
        <a:ext cx="442857" cy="0"/>
      </dsp:txXfrm>
    </dsp:sp>
    <dsp:sp modelId="{D5473B32-A1CA-45D3-B446-4530F4BF90A1}">
      <dsp:nvSpPr>
        <dsp:cNvPr id="21" name="Rectangles 20"/>
        <dsp:cNvSpPr/>
      </dsp:nvSpPr>
      <dsp:spPr bwMode="white">
        <a:xfrm>
          <a:off x="3122948" y="3193084"/>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i="0" baseline="0">
              <a:solidFill>
                <a:schemeClr val="dk1"/>
              </a:solidFill>
            </a:rPr>
            <a:t>Dashboard / Report Development</a:t>
          </a:r>
          <a:endParaRPr lang="en-US">
            <a:solidFill>
              <a:schemeClr val="dk1"/>
            </a:solidFill>
          </a:endParaRPr>
        </a:p>
      </dsp:txBody>
      <dsp:txXfrm>
        <a:off x="3122948" y="3193084"/>
        <a:ext cx="1925464" cy="1155278"/>
      </dsp:txXfrm>
    </dsp:sp>
    <dsp:sp modelId="{24AAFEE1-FCBB-4985-8282-B489C6C4F761}">
      <dsp:nvSpPr>
        <dsp:cNvPr id="23" name="Rectangles 22"/>
        <dsp:cNvSpPr/>
      </dsp:nvSpPr>
      <dsp:spPr bwMode="white">
        <a:xfrm>
          <a:off x="5491269" y="3193084"/>
          <a:ext cx="1925464" cy="1155278"/>
        </a:xfrm>
        <a:prstGeom prst="rect">
          <a:avLst/>
        </a:prstGeom>
      </dsp:spPr>
      <dsp:style>
        <a:lnRef idx="2">
          <a:schemeClr val="accent3">
            <a:shade val="80000"/>
          </a:schemeClr>
        </a:lnRef>
        <a:fillRef idx="1">
          <a:schemeClr val="lt1"/>
        </a:fillRef>
        <a:effectRef idx="0">
          <a:scrgbClr r="0" g="0" b="0"/>
        </a:effectRef>
        <a:fontRef idx="minor">
          <a:schemeClr val="lt1"/>
        </a:fontRef>
      </dsp:style>
      <dsp:txBody>
        <a:bodyPr lIns="94349" tIns="99036" rIns="94349" bIns="99036"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1">
              <a:solidFill>
                <a:schemeClr val="dk1"/>
              </a:solidFill>
            </a:rPr>
            <a:t>Insights Generation</a:t>
          </a:r>
          <a:endParaRPr lang="en-US">
            <a:solidFill>
              <a:schemeClr val="dk1"/>
            </a:solidFill>
          </a:endParaRPr>
        </a:p>
      </dsp:txBody>
      <dsp:txXfrm>
        <a:off x="5491269" y="3193084"/>
        <a:ext cx="1925464" cy="1155278"/>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bkpt" val="endCnv"/>
          <dgm:param type="contDir" val="sameDir"/>
          <dgm:param type="grDir" val="tL"/>
          <dgm:param type="flowDir" val="row"/>
        </dgm:alg>
      </dgm:if>
      <dgm:else name="Name3">
        <dgm:alg type="snake">
          <dgm:param type="bkpt" val="endCnv"/>
          <dgm:param type="contDir" val="sameDir"/>
          <dgm:param type="grDir" val="tR"/>
          <dgm:param type="flowDir" val="row"/>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dim" val="1D"/>
                <dgm:param type="connRout" val="bend"/>
                <dgm:param type="begPts" val="midR bCtr"/>
                <dgm:param type="endPts" val="midL tCtr"/>
              </dgm:alg>
            </dgm:if>
            <dgm:else name="Name6">
              <dgm:alg type="conn">
                <dgm:param type="dim" val="1D"/>
                <dgm:param type="connRout" val="ben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221BF11F-4077-4C84-9D0B-D9F358B2B32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8A026E-1099-4C7A-A018-B055DE16997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fld id="{221BF11F-4077-4C84-9D0B-D9F358B2B32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ea typeface="Arial" panose="020B0604020202020204" pitchFamily="34" charset="0"/>
              </a:defRPr>
            </a:lvl1pPr>
          </a:lstStyle>
          <a:p>
            <a:fld id="{DB8A026E-1099-4C7A-A018-B055DE16997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Arial" panose="020B0604020202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Arial" panose="020B0604020202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Arial" panose="020B0604020202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jpeg"/><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jpe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0" Type="http://schemas.openxmlformats.org/officeDocument/2006/relationships/slideLayout" Target="../slideLayouts/slideLayout7.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9" Type="http://schemas.openxmlformats.org/officeDocument/2006/relationships/tags" Target="../tags/tag101.xml"/><Relationship Id="rId8" Type="http://schemas.openxmlformats.org/officeDocument/2006/relationships/tags" Target="../tags/tag100.xml"/><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8" Type="http://schemas.openxmlformats.org/officeDocument/2006/relationships/slideLayout" Target="../slideLayouts/slideLayout7.xml"/><Relationship Id="rId17" Type="http://schemas.openxmlformats.org/officeDocument/2006/relationships/tags" Target="../tags/tag109.xml"/><Relationship Id="rId16" Type="http://schemas.openxmlformats.org/officeDocument/2006/relationships/tags" Target="../tags/tag108.xml"/><Relationship Id="rId15" Type="http://schemas.openxmlformats.org/officeDocument/2006/relationships/tags" Target="../tags/tag107.xml"/><Relationship Id="rId14" Type="http://schemas.openxmlformats.org/officeDocument/2006/relationships/tags" Target="../tags/tag106.xml"/><Relationship Id="rId13" Type="http://schemas.openxmlformats.org/officeDocument/2006/relationships/tags" Target="../tags/tag105.xml"/><Relationship Id="rId12" Type="http://schemas.openxmlformats.org/officeDocument/2006/relationships/tags" Target="../tags/tag104.xml"/><Relationship Id="rId11" Type="http://schemas.openxmlformats.org/officeDocument/2006/relationships/tags" Target="../tags/tag103.xml"/><Relationship Id="rId10" Type="http://schemas.openxmlformats.org/officeDocument/2006/relationships/tags" Target="../tags/tag102.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9" Type="http://schemas.openxmlformats.org/officeDocument/2006/relationships/tags" Target="../tags/tag117.xml"/><Relationship Id="rId8" Type="http://schemas.openxmlformats.org/officeDocument/2006/relationships/tags" Target="../tags/tag116.xml"/><Relationship Id="rId7" Type="http://schemas.openxmlformats.org/officeDocument/2006/relationships/tags" Target="../tags/tag115.xml"/><Relationship Id="rId6" Type="http://schemas.openxmlformats.org/officeDocument/2006/relationships/tags" Target="../tags/tag114.xml"/><Relationship Id="rId5" Type="http://schemas.openxmlformats.org/officeDocument/2006/relationships/tags" Target="../tags/tag113.xml"/><Relationship Id="rId4" Type="http://schemas.openxmlformats.org/officeDocument/2006/relationships/tags" Target="../tags/tag112.xml"/><Relationship Id="rId3" Type="http://schemas.openxmlformats.org/officeDocument/2006/relationships/tags" Target="../tags/tag111.xml"/><Relationship Id="rId22" Type="http://schemas.openxmlformats.org/officeDocument/2006/relationships/slideLayout" Target="../slideLayouts/slideLayout7.xml"/><Relationship Id="rId21" Type="http://schemas.openxmlformats.org/officeDocument/2006/relationships/tags" Target="../tags/tag129.xml"/><Relationship Id="rId20" Type="http://schemas.openxmlformats.org/officeDocument/2006/relationships/tags" Target="../tags/tag128.xml"/><Relationship Id="rId2" Type="http://schemas.openxmlformats.org/officeDocument/2006/relationships/tags" Target="../tags/tag110.xml"/><Relationship Id="rId19" Type="http://schemas.openxmlformats.org/officeDocument/2006/relationships/tags" Target="../tags/tag127.xml"/><Relationship Id="rId18" Type="http://schemas.openxmlformats.org/officeDocument/2006/relationships/tags" Target="../tags/tag126.xml"/><Relationship Id="rId17" Type="http://schemas.openxmlformats.org/officeDocument/2006/relationships/tags" Target="../tags/tag125.xml"/><Relationship Id="rId16" Type="http://schemas.openxmlformats.org/officeDocument/2006/relationships/tags" Target="../tags/tag124.xml"/><Relationship Id="rId15" Type="http://schemas.openxmlformats.org/officeDocument/2006/relationships/tags" Target="../tags/tag123.xml"/><Relationship Id="rId14" Type="http://schemas.openxmlformats.org/officeDocument/2006/relationships/tags" Target="../tags/tag122.xml"/><Relationship Id="rId13" Type="http://schemas.openxmlformats.org/officeDocument/2006/relationships/tags" Target="../tags/tag121.xml"/><Relationship Id="rId12" Type="http://schemas.openxmlformats.org/officeDocument/2006/relationships/tags" Target="../tags/tag120.xml"/><Relationship Id="rId11" Type="http://schemas.openxmlformats.org/officeDocument/2006/relationships/tags" Target="../tags/tag119.xml"/><Relationship Id="rId10" Type="http://schemas.openxmlformats.org/officeDocument/2006/relationships/tags" Target="../tags/tag118.xml"/><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9" Type="http://schemas.openxmlformats.org/officeDocument/2006/relationships/tags" Target="../tags/tag137.xml"/><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1" Type="http://schemas.openxmlformats.org/officeDocument/2006/relationships/slideLayout" Target="../slideLayouts/slideLayout7.xml"/><Relationship Id="rId20" Type="http://schemas.openxmlformats.org/officeDocument/2006/relationships/tags" Target="../tags/tag148.xml"/><Relationship Id="rId2" Type="http://schemas.openxmlformats.org/officeDocument/2006/relationships/tags" Target="../tags/tag130.xml"/><Relationship Id="rId19" Type="http://schemas.openxmlformats.org/officeDocument/2006/relationships/tags" Target="../tags/tag147.xml"/><Relationship Id="rId18" Type="http://schemas.openxmlformats.org/officeDocument/2006/relationships/tags" Target="../tags/tag146.xml"/><Relationship Id="rId17" Type="http://schemas.openxmlformats.org/officeDocument/2006/relationships/tags" Target="../tags/tag145.xml"/><Relationship Id="rId16" Type="http://schemas.openxmlformats.org/officeDocument/2006/relationships/tags" Target="../tags/tag144.xml"/><Relationship Id="rId15" Type="http://schemas.openxmlformats.org/officeDocument/2006/relationships/tags" Target="../tags/tag143.xml"/><Relationship Id="rId14" Type="http://schemas.openxmlformats.org/officeDocument/2006/relationships/tags" Target="../tags/tag142.xml"/><Relationship Id="rId13" Type="http://schemas.openxmlformats.org/officeDocument/2006/relationships/tags" Target="../tags/tag141.xml"/><Relationship Id="rId12" Type="http://schemas.openxmlformats.org/officeDocument/2006/relationships/tags" Target="../tags/tag140.xml"/><Relationship Id="rId11" Type="http://schemas.openxmlformats.org/officeDocument/2006/relationships/tags" Target="../tags/tag139.xml"/><Relationship Id="rId10" Type="http://schemas.openxmlformats.org/officeDocument/2006/relationships/tags" Target="../tags/tag138.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9" Type="http://schemas.openxmlformats.org/officeDocument/2006/relationships/tags" Target="../tags/tag156.xml"/><Relationship Id="rId8" Type="http://schemas.openxmlformats.org/officeDocument/2006/relationships/tags" Target="../tags/tag155.xml"/><Relationship Id="rId7" Type="http://schemas.openxmlformats.org/officeDocument/2006/relationships/tags" Target="../tags/tag154.xml"/><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 Type="http://schemas.openxmlformats.org/officeDocument/2006/relationships/tags" Target="../tags/tag149.xml"/><Relationship Id="rId10" Type="http://schemas.openxmlformats.org/officeDocument/2006/relationships/slideLayout" Target="../slideLayouts/slideLayout7.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9" Type="http://schemas.openxmlformats.org/officeDocument/2006/relationships/tags" Target="../tags/tag164.xml"/><Relationship Id="rId8" Type="http://schemas.openxmlformats.org/officeDocument/2006/relationships/tags" Target="../tags/tag163.xml"/><Relationship Id="rId7" Type="http://schemas.openxmlformats.org/officeDocument/2006/relationships/tags" Target="../tags/tag162.xml"/><Relationship Id="rId6" Type="http://schemas.openxmlformats.org/officeDocument/2006/relationships/tags" Target="../tags/tag161.xml"/><Relationship Id="rId5" Type="http://schemas.openxmlformats.org/officeDocument/2006/relationships/tags" Target="../tags/tag160.xml"/><Relationship Id="rId4" Type="http://schemas.openxmlformats.org/officeDocument/2006/relationships/tags" Target="../tags/tag159.xml"/><Relationship Id="rId3" Type="http://schemas.openxmlformats.org/officeDocument/2006/relationships/tags" Target="../tags/tag158.xml"/><Relationship Id="rId2" Type="http://schemas.openxmlformats.org/officeDocument/2006/relationships/tags" Target="../tags/tag157.xml"/><Relationship Id="rId14" Type="http://schemas.openxmlformats.org/officeDocument/2006/relationships/slideLayout" Target="../slideLayouts/slideLayout7.xml"/><Relationship Id="rId13" Type="http://schemas.openxmlformats.org/officeDocument/2006/relationships/tags" Target="../tags/tag168.xml"/><Relationship Id="rId12" Type="http://schemas.openxmlformats.org/officeDocument/2006/relationships/tags" Target="../tags/tag167.xml"/><Relationship Id="rId11" Type="http://schemas.openxmlformats.org/officeDocument/2006/relationships/tags" Target="../tags/tag166.xml"/><Relationship Id="rId10" Type="http://schemas.openxmlformats.org/officeDocument/2006/relationships/tags" Target="../tags/tag165.xml"/><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9" Type="http://schemas.openxmlformats.org/officeDocument/2006/relationships/tags" Target="../tags/tag174.xml"/><Relationship Id="rId8" Type="http://schemas.openxmlformats.org/officeDocument/2006/relationships/image" Target="../media/image2.jpeg"/><Relationship Id="rId7" Type="http://schemas.openxmlformats.org/officeDocument/2006/relationships/tags" Target="../tags/tag173.xml"/><Relationship Id="rId6" Type="http://schemas.openxmlformats.org/officeDocument/2006/relationships/tags" Target="../tags/tag172.xml"/><Relationship Id="rId5" Type="http://schemas.openxmlformats.org/officeDocument/2006/relationships/tags" Target="../tags/tag171.xml"/><Relationship Id="rId4" Type="http://schemas.openxmlformats.org/officeDocument/2006/relationships/tags" Target="../tags/tag170.xml"/><Relationship Id="rId3" Type="http://schemas.openxmlformats.org/officeDocument/2006/relationships/image" Target="../media/image6.jpeg"/><Relationship Id="rId22" Type="http://schemas.openxmlformats.org/officeDocument/2006/relationships/slideLayout" Target="../slideLayouts/slideLayout7.xml"/><Relationship Id="rId21" Type="http://schemas.openxmlformats.org/officeDocument/2006/relationships/tags" Target="../tags/tag184.xml"/><Relationship Id="rId20" Type="http://schemas.openxmlformats.org/officeDocument/2006/relationships/tags" Target="../tags/tag183.xml"/><Relationship Id="rId2" Type="http://schemas.openxmlformats.org/officeDocument/2006/relationships/tags" Target="../tags/tag169.xml"/><Relationship Id="rId19" Type="http://schemas.openxmlformats.org/officeDocument/2006/relationships/tags" Target="../tags/tag182.xml"/><Relationship Id="rId18" Type="http://schemas.openxmlformats.org/officeDocument/2006/relationships/image" Target="../media/image7.jpeg"/><Relationship Id="rId17" Type="http://schemas.openxmlformats.org/officeDocument/2006/relationships/tags" Target="../tags/tag181.xml"/><Relationship Id="rId16" Type="http://schemas.openxmlformats.org/officeDocument/2006/relationships/tags" Target="../tags/tag180.xml"/><Relationship Id="rId15" Type="http://schemas.openxmlformats.org/officeDocument/2006/relationships/tags" Target="../tags/tag179.xml"/><Relationship Id="rId14" Type="http://schemas.openxmlformats.org/officeDocument/2006/relationships/tags" Target="../tags/tag178.xml"/><Relationship Id="rId13" Type="http://schemas.openxmlformats.org/officeDocument/2006/relationships/image" Target="../media/image4.jpeg"/><Relationship Id="rId12" Type="http://schemas.openxmlformats.org/officeDocument/2006/relationships/tags" Target="../tags/tag177.xml"/><Relationship Id="rId11" Type="http://schemas.openxmlformats.org/officeDocument/2006/relationships/tags" Target="../tags/tag176.xml"/><Relationship Id="rId10" Type="http://schemas.openxmlformats.org/officeDocument/2006/relationships/tags" Target="../tags/tag175.xml"/><Relationship Id="rId1" Type="http://schemas.openxmlformats.org/officeDocument/2006/relationships/image" Target="../media/image3.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3.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jpe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4" Type="http://schemas.openxmlformats.org/officeDocument/2006/relationships/slideLayout" Target="../slideLayouts/slideLayout7.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9" Type="http://schemas.openxmlformats.org/officeDocument/2006/relationships/tags" Target="../tags/tag20.xml"/><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6" Type="http://schemas.openxmlformats.org/officeDocument/2006/relationships/slideLayout" Target="../slideLayouts/slideLayout7.xml"/><Relationship Id="rId25" Type="http://schemas.openxmlformats.org/officeDocument/2006/relationships/tags" Target="../tags/tag36.xml"/><Relationship Id="rId24" Type="http://schemas.openxmlformats.org/officeDocument/2006/relationships/tags" Target="../tags/tag35.xml"/><Relationship Id="rId23" Type="http://schemas.openxmlformats.org/officeDocument/2006/relationships/tags" Target="../tags/tag34.xml"/><Relationship Id="rId22" Type="http://schemas.openxmlformats.org/officeDocument/2006/relationships/tags" Target="../tags/tag33.xml"/><Relationship Id="rId21" Type="http://schemas.openxmlformats.org/officeDocument/2006/relationships/tags" Target="../tags/tag32.xml"/><Relationship Id="rId20" Type="http://schemas.openxmlformats.org/officeDocument/2006/relationships/tags" Target="../tags/tag31.xml"/><Relationship Id="rId2" Type="http://schemas.openxmlformats.org/officeDocument/2006/relationships/tags" Target="../tags/tag13.xml"/><Relationship Id="rId19" Type="http://schemas.openxmlformats.org/officeDocument/2006/relationships/tags" Target="../tags/tag30.xml"/><Relationship Id="rId18" Type="http://schemas.openxmlformats.org/officeDocument/2006/relationships/tags" Target="../tags/tag29.xml"/><Relationship Id="rId17" Type="http://schemas.openxmlformats.org/officeDocument/2006/relationships/tags" Target="../tags/tag28.xml"/><Relationship Id="rId16" Type="http://schemas.openxmlformats.org/officeDocument/2006/relationships/tags" Target="../tags/tag27.xml"/><Relationship Id="rId15" Type="http://schemas.openxmlformats.org/officeDocument/2006/relationships/tags" Target="../tags/tag26.xml"/><Relationship Id="rId14" Type="http://schemas.openxmlformats.org/officeDocument/2006/relationships/tags" Target="../tags/tag25.xml"/><Relationship Id="rId13" Type="http://schemas.openxmlformats.org/officeDocument/2006/relationships/tags" Target="../tags/tag24.xml"/><Relationship Id="rId12" Type="http://schemas.openxmlformats.org/officeDocument/2006/relationships/tags" Target="../tags/tag23.xml"/><Relationship Id="rId11" Type="http://schemas.openxmlformats.org/officeDocument/2006/relationships/tags" Target="../tags/tag22.xml"/><Relationship Id="rId10" Type="http://schemas.openxmlformats.org/officeDocument/2006/relationships/tags" Target="../tags/tag2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2" Type="http://schemas.openxmlformats.org/officeDocument/2006/relationships/slideLayout" Target="../slideLayouts/slideLayout7.xml"/><Relationship Id="rId31" Type="http://schemas.openxmlformats.org/officeDocument/2006/relationships/tags" Target="../tags/tag66.xml"/><Relationship Id="rId30" Type="http://schemas.openxmlformats.org/officeDocument/2006/relationships/tags" Target="../tags/tag65.xml"/><Relationship Id="rId3" Type="http://schemas.openxmlformats.org/officeDocument/2006/relationships/tags" Target="../tags/tag38.xml"/><Relationship Id="rId29" Type="http://schemas.openxmlformats.org/officeDocument/2006/relationships/tags" Target="../tags/tag64.xml"/><Relationship Id="rId28" Type="http://schemas.openxmlformats.org/officeDocument/2006/relationships/tags" Target="../tags/tag63.xml"/><Relationship Id="rId27" Type="http://schemas.openxmlformats.org/officeDocument/2006/relationships/tags" Target="../tags/tag62.xml"/><Relationship Id="rId26" Type="http://schemas.openxmlformats.org/officeDocument/2006/relationships/tags" Target="../tags/tag61.xml"/><Relationship Id="rId25" Type="http://schemas.openxmlformats.org/officeDocument/2006/relationships/tags" Target="../tags/tag60.xml"/><Relationship Id="rId24" Type="http://schemas.openxmlformats.org/officeDocument/2006/relationships/tags" Target="../tags/tag59.xml"/><Relationship Id="rId23" Type="http://schemas.openxmlformats.org/officeDocument/2006/relationships/tags" Target="../tags/tag58.xml"/><Relationship Id="rId22" Type="http://schemas.openxmlformats.org/officeDocument/2006/relationships/tags" Target="../tags/tag57.xml"/><Relationship Id="rId21" Type="http://schemas.openxmlformats.org/officeDocument/2006/relationships/tags" Target="../tags/tag56.xml"/><Relationship Id="rId20" Type="http://schemas.openxmlformats.org/officeDocument/2006/relationships/tags" Target="../tags/tag55.xml"/><Relationship Id="rId2" Type="http://schemas.openxmlformats.org/officeDocument/2006/relationships/tags" Target="../tags/tag37.xml"/><Relationship Id="rId19" Type="http://schemas.openxmlformats.org/officeDocument/2006/relationships/tags" Target="../tags/tag54.xml"/><Relationship Id="rId18" Type="http://schemas.openxmlformats.org/officeDocument/2006/relationships/tags" Target="../tags/tag53.xml"/><Relationship Id="rId17" Type="http://schemas.openxmlformats.org/officeDocument/2006/relationships/tags" Target="../tags/tag52.xml"/><Relationship Id="rId16" Type="http://schemas.openxmlformats.org/officeDocument/2006/relationships/tags" Target="../tags/tag51.xml"/><Relationship Id="rId15" Type="http://schemas.openxmlformats.org/officeDocument/2006/relationships/tags" Target="../tags/tag50.xml"/><Relationship Id="rId14" Type="http://schemas.openxmlformats.org/officeDocument/2006/relationships/tags" Target="../tags/tag49.xml"/><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jpeg"/><Relationship Id="rId2" Type="http://schemas.openxmlformats.org/officeDocument/2006/relationships/image" Target="../media/image2.jpe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1" Type="http://schemas.openxmlformats.org/officeDocument/2006/relationships/slideLayout" Target="../slideLayouts/slideLayout7.xml"/><Relationship Id="rId20" Type="http://schemas.openxmlformats.org/officeDocument/2006/relationships/tags" Target="../tags/tag85.xml"/><Relationship Id="rId2" Type="http://schemas.openxmlformats.org/officeDocument/2006/relationships/tags" Target="../tags/tag67.xml"/><Relationship Id="rId19" Type="http://schemas.openxmlformats.org/officeDocument/2006/relationships/tags" Target="../tags/tag84.xml"/><Relationship Id="rId18" Type="http://schemas.openxmlformats.org/officeDocument/2006/relationships/tags" Target="../tags/tag83.xml"/><Relationship Id="rId17" Type="http://schemas.openxmlformats.org/officeDocument/2006/relationships/tags" Target="../tags/tag82.xml"/><Relationship Id="rId16" Type="http://schemas.openxmlformats.org/officeDocument/2006/relationships/tags" Target="../tags/tag81.xml"/><Relationship Id="rId15" Type="http://schemas.openxmlformats.org/officeDocument/2006/relationships/tags" Target="../tags/tag80.xml"/><Relationship Id="rId14" Type="http://schemas.openxmlformats.org/officeDocument/2006/relationships/tags" Target="../tags/tag79.xml"/><Relationship Id="rId13" Type="http://schemas.openxmlformats.org/officeDocument/2006/relationships/tags" Target="../tags/tag78.xml"/><Relationship Id="rId12" Type="http://schemas.openxmlformats.org/officeDocument/2006/relationships/tags" Target="../tags/tag77.xml"/><Relationship Id="rId11" Type="http://schemas.openxmlformats.org/officeDocument/2006/relationships/tags" Target="../tags/tag76.xml"/><Relationship Id="rId10" Type="http://schemas.openxmlformats.org/officeDocument/2006/relationships/tags" Target="../tags/tag75.xml"/><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4" name="矩形 3"/>
          <p:cNvSpPr/>
          <p:nvPr/>
        </p:nvSpPr>
        <p:spPr>
          <a:xfrm>
            <a:off x="6473371" y="1596571"/>
            <a:ext cx="5181600" cy="377371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11" name="直接连接符 10"/>
          <p:cNvCxnSpPr/>
          <p:nvPr/>
        </p:nvCxnSpPr>
        <p:spPr>
          <a:xfrm rot="5400000">
            <a:off x="9032205" y="1459072"/>
            <a:ext cx="0" cy="432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Rectangle 1"/>
          <p:cNvSpPr/>
          <p:nvPr/>
        </p:nvSpPr>
        <p:spPr>
          <a:xfrm>
            <a:off x="6790055" y="2007235"/>
            <a:ext cx="4601845" cy="2887980"/>
          </a:xfrm>
          <a:prstGeom prst="rect">
            <a:avLst/>
          </a:prstGeom>
          <a:blipFill dpi="0" rotWithShape="1">
            <a:blip r:embed="rId2"/>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sz="2400">
              <a:latin typeface="Arial" panose="020B0604020202020204" pitchFamily="34" charset="0"/>
            </a:endParaRPr>
          </a:p>
        </p:txBody>
      </p:sp>
      <p:sp>
        <p:nvSpPr>
          <p:cNvPr id="13" name="文本框 12"/>
          <p:cNvSpPr txBox="1"/>
          <p:nvPr/>
        </p:nvSpPr>
        <p:spPr>
          <a:xfrm>
            <a:off x="6736566" y="4125132"/>
            <a:ext cx="4655210" cy="33655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chemeClr val="bg1"/>
                </a:solidFill>
                <a:latin typeface="Arial" panose="020B0604020202020204" pitchFamily="34" charset="0"/>
                <a:ea typeface="Arial" panose="020B0604020202020204" pitchFamily="34" charset="0"/>
              </a:rPr>
              <a:t>My First Excel MIS Dashboard on ER Performance</a:t>
            </a:r>
            <a:endParaRPr lang="en-US" altLang="en-US" sz="1400" dirty="0">
              <a:solidFill>
                <a:schemeClr val="bg1"/>
              </a:solidFill>
              <a:latin typeface="Arial" panose="020B0604020202020204" pitchFamily="34" charset="0"/>
              <a:ea typeface="Arial" panose="020B0604020202020204" pitchFamily="34" charset="0"/>
            </a:endParaRPr>
          </a:p>
        </p:txBody>
      </p:sp>
      <p:sp>
        <p:nvSpPr>
          <p:cNvPr id="12" name="文本框 11"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736565" y="2007657"/>
            <a:ext cx="4918405" cy="953135"/>
          </a:xfrm>
          <a:prstGeom prst="rect">
            <a:avLst/>
          </a:prstGeom>
          <a:noFill/>
        </p:spPr>
        <p:txBody>
          <a:bodyPr wrap="square" rtlCol="0">
            <a:spAutoFit/>
          </a:bodyPr>
          <a:lstStyle/>
          <a:p>
            <a:r>
              <a:rPr lang="en-US" altLang="en-US" sz="2800" b="1" dirty="0">
                <a:solidFill>
                  <a:schemeClr val="bg1"/>
                </a:solidFill>
                <a:latin typeface="Arial" panose="020B0604020202020204" pitchFamily="34" charset="0"/>
                <a:ea typeface="Arial" panose="020B0604020202020204" pitchFamily="34" charset="0"/>
                <a:cs typeface="Arial" panose="020B0604020202020204" pitchFamily="34" charset="0"/>
              </a:rPr>
              <a:t>Hospital </a:t>
            </a:r>
            <a:r>
              <a:rPr lang="en-US" altLang="en-US" sz="2800" b="1" dirty="0">
                <a:solidFill>
                  <a:schemeClr val="tx1"/>
                </a:solidFill>
                <a:latin typeface="Arial" panose="020B0604020202020204" pitchFamily="34" charset="0"/>
                <a:ea typeface="Arial" panose="020B0604020202020204" pitchFamily="34" charset="0"/>
                <a:cs typeface="Arial" panose="020B0604020202020204" pitchFamily="34" charset="0"/>
              </a:rPr>
              <a:t>Emergency Room</a:t>
            </a:r>
            <a:r>
              <a:rPr lang="en-US" altLang="en-US" sz="2800" b="1" dirty="0">
                <a:solidFill>
                  <a:schemeClr val="bg1"/>
                </a:solidFill>
                <a:latin typeface="Arial" panose="020B0604020202020204" pitchFamily="34" charset="0"/>
                <a:ea typeface="Arial" panose="020B0604020202020204" pitchFamily="34" charset="0"/>
                <a:cs typeface="Arial" panose="020B0604020202020204" pitchFamily="34" charset="0"/>
              </a:rPr>
              <a:t> Dashboard – </a:t>
            </a:r>
            <a:r>
              <a:rPr lang="en-US" altLang="en-US" sz="2800" b="1" dirty="0">
                <a:solidFill>
                  <a:schemeClr val="tx1"/>
                </a:solidFill>
                <a:latin typeface="Arial" panose="020B0604020202020204" pitchFamily="34" charset="0"/>
                <a:ea typeface="Arial" panose="020B0604020202020204" pitchFamily="34" charset="0"/>
                <a:cs typeface="Arial" panose="020B0604020202020204" pitchFamily="34" charset="0"/>
              </a:rPr>
              <a:t>MIS Project</a:t>
            </a:r>
            <a:endParaRPr lang="en-US" altLang="en-US" sz="2800" b="1" dirty="0">
              <a:solidFill>
                <a:schemeClr val="tx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750" fill="hold"/>
                                        <p:tgtEl>
                                          <p:spTgt spid="12"/>
                                        </p:tgtEl>
                                        <p:attrNameLst>
                                          <p:attrName>ppt_w</p:attrName>
                                        </p:attrNameLst>
                                      </p:cBhvr>
                                      <p:tavLst>
                                        <p:tav tm="0">
                                          <p:val>
                                            <p:fltVal val="0"/>
                                          </p:val>
                                        </p:tav>
                                        <p:tav tm="100000">
                                          <p:val>
                                            <p:strVal val="#ppt_w"/>
                                          </p:val>
                                        </p:tav>
                                      </p:tavLst>
                                    </p:anim>
                                    <p:anim calcmode="lin" valueType="num">
                                      <p:cBhvr>
                                        <p:cTn id="8" dur="750" fill="hold"/>
                                        <p:tgtEl>
                                          <p:spTgt spid="12"/>
                                        </p:tgtEl>
                                        <p:attrNameLst>
                                          <p:attrName>ppt_h</p:attrName>
                                        </p:attrNameLst>
                                      </p:cBhvr>
                                      <p:tavLst>
                                        <p:tav tm="0">
                                          <p:val>
                                            <p:fltVal val="0"/>
                                          </p:val>
                                        </p:tav>
                                        <p:tav tm="100000">
                                          <p:val>
                                            <p:strVal val="#ppt_h"/>
                                          </p:val>
                                        </p:tav>
                                      </p:tavLst>
                                    </p:anim>
                                    <p:animEffect transition="in" filter="fade">
                                      <p:cBhvr>
                                        <p:cTn id="9"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圆角矩形 4"/>
          <p:cNvSpPr/>
          <p:nvPr/>
        </p:nvSpPr>
        <p:spPr>
          <a:xfrm>
            <a:off x="6517640" y="2716530"/>
            <a:ext cx="5674360" cy="4142105"/>
          </a:xfrm>
          <a:custGeom>
            <a:avLst/>
            <a:gdLst/>
            <a:ahLst/>
            <a:cxnLst/>
            <a:rect l="l" t="t" r="r" b="b"/>
            <a:pathLst>
              <a:path w="7961882" h="3169464">
                <a:moveTo>
                  <a:pt x="7235898" y="2392004"/>
                </a:moveTo>
                <a:lnTo>
                  <a:pt x="7910406" y="2392004"/>
                </a:lnTo>
                <a:cubicBezTo>
                  <a:pt x="7938835" y="2392004"/>
                  <a:pt x="7961882" y="2415051"/>
                  <a:pt x="7961882" y="2443480"/>
                </a:cubicBezTo>
                <a:lnTo>
                  <a:pt x="7961882" y="3117988"/>
                </a:lnTo>
                <a:cubicBezTo>
                  <a:pt x="7961882" y="3146417"/>
                  <a:pt x="7938835" y="3169464"/>
                  <a:pt x="7910406" y="3169464"/>
                </a:cubicBezTo>
                <a:lnTo>
                  <a:pt x="7235898" y="3169464"/>
                </a:lnTo>
                <a:cubicBezTo>
                  <a:pt x="7207469" y="3169464"/>
                  <a:pt x="7184422" y="3146417"/>
                  <a:pt x="7184422" y="3117988"/>
                </a:cubicBezTo>
                <a:lnTo>
                  <a:pt x="7184422" y="2443480"/>
                </a:lnTo>
                <a:cubicBezTo>
                  <a:pt x="7184422" y="2415051"/>
                  <a:pt x="7207469" y="2392004"/>
                  <a:pt x="7235898" y="2392004"/>
                </a:cubicBezTo>
                <a:close/>
                <a:moveTo>
                  <a:pt x="6437628" y="2392004"/>
                </a:moveTo>
                <a:lnTo>
                  <a:pt x="7112136" y="2392004"/>
                </a:lnTo>
                <a:cubicBezTo>
                  <a:pt x="7140565" y="2392004"/>
                  <a:pt x="7163612" y="2415051"/>
                  <a:pt x="7163612" y="2443480"/>
                </a:cubicBezTo>
                <a:lnTo>
                  <a:pt x="7163612" y="3117988"/>
                </a:lnTo>
                <a:cubicBezTo>
                  <a:pt x="7163612" y="3146417"/>
                  <a:pt x="7140565" y="3169464"/>
                  <a:pt x="7112136" y="3169464"/>
                </a:cubicBezTo>
                <a:lnTo>
                  <a:pt x="6437628" y="3169464"/>
                </a:lnTo>
                <a:cubicBezTo>
                  <a:pt x="6409199" y="3169464"/>
                  <a:pt x="6386152" y="3146417"/>
                  <a:pt x="6386152" y="3117988"/>
                </a:cubicBezTo>
                <a:lnTo>
                  <a:pt x="6386152" y="2443480"/>
                </a:lnTo>
                <a:cubicBezTo>
                  <a:pt x="6386152" y="2415051"/>
                  <a:pt x="6409199" y="2392004"/>
                  <a:pt x="6437628" y="2392004"/>
                </a:cubicBezTo>
                <a:close/>
                <a:moveTo>
                  <a:pt x="5639359" y="2392004"/>
                </a:moveTo>
                <a:lnTo>
                  <a:pt x="6313867" y="2392004"/>
                </a:lnTo>
                <a:cubicBezTo>
                  <a:pt x="6342296" y="2392004"/>
                  <a:pt x="6365343" y="2415051"/>
                  <a:pt x="6365343" y="2443480"/>
                </a:cubicBezTo>
                <a:lnTo>
                  <a:pt x="6365343" y="3117988"/>
                </a:lnTo>
                <a:cubicBezTo>
                  <a:pt x="6365343" y="3146417"/>
                  <a:pt x="6342296" y="3169464"/>
                  <a:pt x="6313867" y="3169464"/>
                </a:cubicBezTo>
                <a:lnTo>
                  <a:pt x="5639359" y="3169464"/>
                </a:lnTo>
                <a:cubicBezTo>
                  <a:pt x="5610930" y="3169464"/>
                  <a:pt x="5587883" y="3146417"/>
                  <a:pt x="5587883" y="3117988"/>
                </a:cubicBezTo>
                <a:lnTo>
                  <a:pt x="5587883" y="2443480"/>
                </a:lnTo>
                <a:cubicBezTo>
                  <a:pt x="5587883" y="2415051"/>
                  <a:pt x="5610930" y="2392004"/>
                  <a:pt x="5639359" y="2392004"/>
                </a:cubicBezTo>
                <a:close/>
                <a:moveTo>
                  <a:pt x="4841090" y="2392004"/>
                </a:moveTo>
                <a:lnTo>
                  <a:pt x="5515598" y="2392004"/>
                </a:lnTo>
                <a:cubicBezTo>
                  <a:pt x="5544027" y="2392004"/>
                  <a:pt x="5567074" y="2415051"/>
                  <a:pt x="5567074" y="2443480"/>
                </a:cubicBezTo>
                <a:lnTo>
                  <a:pt x="5567074" y="3117988"/>
                </a:lnTo>
                <a:cubicBezTo>
                  <a:pt x="5567074" y="3146417"/>
                  <a:pt x="5544027" y="3169464"/>
                  <a:pt x="5515598" y="3169464"/>
                </a:cubicBezTo>
                <a:lnTo>
                  <a:pt x="4841090" y="3169464"/>
                </a:lnTo>
                <a:cubicBezTo>
                  <a:pt x="4812661" y="3169464"/>
                  <a:pt x="4789614" y="3146417"/>
                  <a:pt x="4789614" y="3117988"/>
                </a:cubicBezTo>
                <a:lnTo>
                  <a:pt x="4789614" y="2443480"/>
                </a:lnTo>
                <a:cubicBezTo>
                  <a:pt x="4789614" y="2415051"/>
                  <a:pt x="4812661" y="2392004"/>
                  <a:pt x="4841090" y="2392004"/>
                </a:cubicBezTo>
                <a:close/>
                <a:moveTo>
                  <a:pt x="4042821" y="2392004"/>
                </a:moveTo>
                <a:lnTo>
                  <a:pt x="4717329" y="2392004"/>
                </a:lnTo>
                <a:cubicBezTo>
                  <a:pt x="4745758" y="2392004"/>
                  <a:pt x="4768805" y="2415051"/>
                  <a:pt x="4768805" y="2443480"/>
                </a:cubicBezTo>
                <a:lnTo>
                  <a:pt x="4768805" y="3117988"/>
                </a:lnTo>
                <a:cubicBezTo>
                  <a:pt x="4768805" y="3146417"/>
                  <a:pt x="4745758" y="3169464"/>
                  <a:pt x="4717329" y="3169464"/>
                </a:cubicBezTo>
                <a:lnTo>
                  <a:pt x="4042821" y="3169464"/>
                </a:lnTo>
                <a:cubicBezTo>
                  <a:pt x="4014392" y="3169464"/>
                  <a:pt x="3991345" y="3146417"/>
                  <a:pt x="3991345" y="3117988"/>
                </a:cubicBezTo>
                <a:lnTo>
                  <a:pt x="3991345" y="2443480"/>
                </a:lnTo>
                <a:cubicBezTo>
                  <a:pt x="3991345" y="2415051"/>
                  <a:pt x="4014392" y="2392004"/>
                  <a:pt x="4042821" y="2392004"/>
                </a:cubicBezTo>
                <a:close/>
                <a:moveTo>
                  <a:pt x="3244552" y="2392004"/>
                </a:moveTo>
                <a:lnTo>
                  <a:pt x="3919060" y="2392004"/>
                </a:lnTo>
                <a:cubicBezTo>
                  <a:pt x="3947489" y="2392004"/>
                  <a:pt x="3970536" y="2415051"/>
                  <a:pt x="3970536" y="2443480"/>
                </a:cubicBezTo>
                <a:lnTo>
                  <a:pt x="3970536" y="3117988"/>
                </a:lnTo>
                <a:cubicBezTo>
                  <a:pt x="3970536" y="3146417"/>
                  <a:pt x="3947489" y="3169464"/>
                  <a:pt x="3919060" y="3169464"/>
                </a:cubicBezTo>
                <a:lnTo>
                  <a:pt x="3244552" y="3169464"/>
                </a:lnTo>
                <a:cubicBezTo>
                  <a:pt x="3216123" y="3169464"/>
                  <a:pt x="3193076" y="3146417"/>
                  <a:pt x="3193076" y="3117988"/>
                </a:cubicBezTo>
                <a:lnTo>
                  <a:pt x="3193076" y="2443480"/>
                </a:lnTo>
                <a:cubicBezTo>
                  <a:pt x="3193076" y="2415051"/>
                  <a:pt x="3216123" y="2392004"/>
                  <a:pt x="3244552" y="2392004"/>
                </a:cubicBezTo>
                <a:close/>
                <a:moveTo>
                  <a:pt x="2446283" y="2392004"/>
                </a:moveTo>
                <a:lnTo>
                  <a:pt x="3120791" y="2392004"/>
                </a:lnTo>
                <a:cubicBezTo>
                  <a:pt x="3149220" y="2392004"/>
                  <a:pt x="3172267" y="2415051"/>
                  <a:pt x="3172267" y="2443480"/>
                </a:cubicBezTo>
                <a:lnTo>
                  <a:pt x="3172267" y="3117988"/>
                </a:lnTo>
                <a:cubicBezTo>
                  <a:pt x="3172267" y="3146417"/>
                  <a:pt x="3149220" y="3169464"/>
                  <a:pt x="3120791" y="3169464"/>
                </a:cubicBezTo>
                <a:lnTo>
                  <a:pt x="2446283" y="3169464"/>
                </a:lnTo>
                <a:cubicBezTo>
                  <a:pt x="2417854" y="3169464"/>
                  <a:pt x="2394807" y="3146417"/>
                  <a:pt x="2394807" y="3117988"/>
                </a:cubicBezTo>
                <a:lnTo>
                  <a:pt x="2394807" y="2443480"/>
                </a:lnTo>
                <a:cubicBezTo>
                  <a:pt x="2394807" y="2415051"/>
                  <a:pt x="2417854" y="2392004"/>
                  <a:pt x="2446283" y="2392004"/>
                </a:cubicBezTo>
                <a:close/>
                <a:moveTo>
                  <a:pt x="1648014" y="2392004"/>
                </a:moveTo>
                <a:lnTo>
                  <a:pt x="2322522" y="2392004"/>
                </a:lnTo>
                <a:cubicBezTo>
                  <a:pt x="2350951" y="2392004"/>
                  <a:pt x="2373998" y="2415051"/>
                  <a:pt x="2373998" y="2443480"/>
                </a:cubicBezTo>
                <a:lnTo>
                  <a:pt x="2373998" y="3117988"/>
                </a:lnTo>
                <a:cubicBezTo>
                  <a:pt x="2373998" y="3146417"/>
                  <a:pt x="2350951" y="3169464"/>
                  <a:pt x="2322522" y="3169464"/>
                </a:cubicBezTo>
                <a:lnTo>
                  <a:pt x="1648014" y="3169464"/>
                </a:lnTo>
                <a:cubicBezTo>
                  <a:pt x="1619585" y="3169464"/>
                  <a:pt x="1596538" y="3146417"/>
                  <a:pt x="1596538" y="3117988"/>
                </a:cubicBezTo>
                <a:lnTo>
                  <a:pt x="1596538" y="2443480"/>
                </a:lnTo>
                <a:cubicBezTo>
                  <a:pt x="1596538" y="2415051"/>
                  <a:pt x="1619585" y="2392004"/>
                  <a:pt x="1648014" y="2392004"/>
                </a:cubicBezTo>
                <a:close/>
                <a:moveTo>
                  <a:pt x="849745" y="2392004"/>
                </a:moveTo>
                <a:lnTo>
                  <a:pt x="1524253" y="2392004"/>
                </a:lnTo>
                <a:cubicBezTo>
                  <a:pt x="1552682" y="2392004"/>
                  <a:pt x="1575729" y="2415051"/>
                  <a:pt x="1575729" y="2443480"/>
                </a:cubicBezTo>
                <a:lnTo>
                  <a:pt x="1575729" y="3117988"/>
                </a:lnTo>
                <a:cubicBezTo>
                  <a:pt x="1575729" y="3146417"/>
                  <a:pt x="1552682" y="3169464"/>
                  <a:pt x="1524253" y="3169464"/>
                </a:cubicBezTo>
                <a:lnTo>
                  <a:pt x="849745" y="3169464"/>
                </a:lnTo>
                <a:cubicBezTo>
                  <a:pt x="821316" y="3169464"/>
                  <a:pt x="798269" y="3146417"/>
                  <a:pt x="798269" y="3117988"/>
                </a:cubicBezTo>
                <a:lnTo>
                  <a:pt x="798269" y="2443480"/>
                </a:lnTo>
                <a:cubicBezTo>
                  <a:pt x="798269" y="2415051"/>
                  <a:pt x="821316" y="2392004"/>
                  <a:pt x="849745" y="2392004"/>
                </a:cubicBezTo>
                <a:close/>
                <a:moveTo>
                  <a:pt x="51476" y="2392004"/>
                </a:moveTo>
                <a:lnTo>
                  <a:pt x="725984" y="2392004"/>
                </a:lnTo>
                <a:cubicBezTo>
                  <a:pt x="754413" y="2392004"/>
                  <a:pt x="777460" y="2415051"/>
                  <a:pt x="777460" y="2443480"/>
                </a:cubicBezTo>
                <a:lnTo>
                  <a:pt x="777460" y="3117988"/>
                </a:lnTo>
                <a:cubicBezTo>
                  <a:pt x="777460" y="3146417"/>
                  <a:pt x="754413" y="3169464"/>
                  <a:pt x="725984" y="3169464"/>
                </a:cubicBezTo>
                <a:lnTo>
                  <a:pt x="51476" y="3169464"/>
                </a:lnTo>
                <a:cubicBezTo>
                  <a:pt x="23047" y="3169464"/>
                  <a:pt x="0" y="3146417"/>
                  <a:pt x="0" y="3117988"/>
                </a:cubicBezTo>
                <a:lnTo>
                  <a:pt x="0" y="2443480"/>
                </a:lnTo>
                <a:cubicBezTo>
                  <a:pt x="0" y="2415051"/>
                  <a:pt x="23047" y="2392004"/>
                  <a:pt x="51476" y="2392004"/>
                </a:cubicBezTo>
                <a:close/>
                <a:moveTo>
                  <a:pt x="7235898" y="1594670"/>
                </a:moveTo>
                <a:lnTo>
                  <a:pt x="7910406" y="1594670"/>
                </a:lnTo>
                <a:cubicBezTo>
                  <a:pt x="7938835" y="1594670"/>
                  <a:pt x="7961882" y="1617717"/>
                  <a:pt x="7961882" y="1646146"/>
                </a:cubicBezTo>
                <a:lnTo>
                  <a:pt x="7961882" y="2320654"/>
                </a:lnTo>
                <a:cubicBezTo>
                  <a:pt x="7961882" y="2349083"/>
                  <a:pt x="7938835" y="2372130"/>
                  <a:pt x="7910406" y="2372130"/>
                </a:cubicBezTo>
                <a:lnTo>
                  <a:pt x="7235898" y="2372130"/>
                </a:lnTo>
                <a:cubicBezTo>
                  <a:pt x="7207469" y="2372130"/>
                  <a:pt x="7184422" y="2349083"/>
                  <a:pt x="7184422" y="2320654"/>
                </a:cubicBezTo>
                <a:lnTo>
                  <a:pt x="7184422" y="1646146"/>
                </a:lnTo>
                <a:cubicBezTo>
                  <a:pt x="7184422" y="1617717"/>
                  <a:pt x="7207469" y="1594670"/>
                  <a:pt x="7235898" y="1594670"/>
                </a:cubicBezTo>
                <a:close/>
                <a:moveTo>
                  <a:pt x="6437628" y="1594670"/>
                </a:moveTo>
                <a:lnTo>
                  <a:pt x="7112136" y="1594670"/>
                </a:lnTo>
                <a:cubicBezTo>
                  <a:pt x="7140565" y="1594670"/>
                  <a:pt x="7163612" y="1617717"/>
                  <a:pt x="7163612" y="1646146"/>
                </a:cubicBezTo>
                <a:lnTo>
                  <a:pt x="7163612" y="2320654"/>
                </a:lnTo>
                <a:cubicBezTo>
                  <a:pt x="7163612" y="2349083"/>
                  <a:pt x="7140565" y="2372130"/>
                  <a:pt x="7112136" y="2372130"/>
                </a:cubicBezTo>
                <a:lnTo>
                  <a:pt x="6437628" y="2372130"/>
                </a:lnTo>
                <a:cubicBezTo>
                  <a:pt x="6409199" y="2372130"/>
                  <a:pt x="6386152" y="2349083"/>
                  <a:pt x="6386152" y="2320654"/>
                </a:cubicBezTo>
                <a:lnTo>
                  <a:pt x="6386152" y="1646146"/>
                </a:lnTo>
                <a:cubicBezTo>
                  <a:pt x="6386152" y="1617717"/>
                  <a:pt x="6409199" y="1594670"/>
                  <a:pt x="6437628" y="1594670"/>
                </a:cubicBezTo>
                <a:close/>
                <a:moveTo>
                  <a:pt x="5639359" y="1594670"/>
                </a:moveTo>
                <a:lnTo>
                  <a:pt x="6313867" y="1594670"/>
                </a:lnTo>
                <a:cubicBezTo>
                  <a:pt x="6342296" y="1594670"/>
                  <a:pt x="6365343" y="1617717"/>
                  <a:pt x="6365343" y="1646146"/>
                </a:cubicBezTo>
                <a:lnTo>
                  <a:pt x="6365343" y="2320654"/>
                </a:lnTo>
                <a:cubicBezTo>
                  <a:pt x="6365343" y="2349083"/>
                  <a:pt x="6342296" y="2372130"/>
                  <a:pt x="6313867" y="2372130"/>
                </a:cubicBezTo>
                <a:lnTo>
                  <a:pt x="5639359" y="2372130"/>
                </a:lnTo>
                <a:cubicBezTo>
                  <a:pt x="5610930" y="2372130"/>
                  <a:pt x="5587883" y="2349083"/>
                  <a:pt x="5587883" y="2320654"/>
                </a:cubicBezTo>
                <a:lnTo>
                  <a:pt x="5587883" y="1646146"/>
                </a:lnTo>
                <a:cubicBezTo>
                  <a:pt x="5587883" y="1617717"/>
                  <a:pt x="5610930" y="1594670"/>
                  <a:pt x="5639359" y="1594670"/>
                </a:cubicBezTo>
                <a:close/>
                <a:moveTo>
                  <a:pt x="4841090" y="1594670"/>
                </a:moveTo>
                <a:lnTo>
                  <a:pt x="5515598" y="1594670"/>
                </a:lnTo>
                <a:cubicBezTo>
                  <a:pt x="5544027" y="1594670"/>
                  <a:pt x="5567074" y="1617717"/>
                  <a:pt x="5567074" y="1646146"/>
                </a:cubicBezTo>
                <a:lnTo>
                  <a:pt x="5567074" y="2320654"/>
                </a:lnTo>
                <a:cubicBezTo>
                  <a:pt x="5567074" y="2349083"/>
                  <a:pt x="5544027" y="2372130"/>
                  <a:pt x="5515598" y="2372130"/>
                </a:cubicBezTo>
                <a:lnTo>
                  <a:pt x="4841090" y="2372130"/>
                </a:lnTo>
                <a:cubicBezTo>
                  <a:pt x="4812661" y="2372130"/>
                  <a:pt x="4789614" y="2349083"/>
                  <a:pt x="4789614" y="2320654"/>
                </a:cubicBezTo>
                <a:lnTo>
                  <a:pt x="4789614" y="1646146"/>
                </a:lnTo>
                <a:cubicBezTo>
                  <a:pt x="4789614" y="1617717"/>
                  <a:pt x="4812661" y="1594670"/>
                  <a:pt x="4841090" y="1594670"/>
                </a:cubicBezTo>
                <a:close/>
                <a:moveTo>
                  <a:pt x="4042821" y="1594670"/>
                </a:moveTo>
                <a:lnTo>
                  <a:pt x="4717329" y="1594670"/>
                </a:lnTo>
                <a:cubicBezTo>
                  <a:pt x="4745758" y="1594670"/>
                  <a:pt x="4768805" y="1617717"/>
                  <a:pt x="4768805" y="1646146"/>
                </a:cubicBezTo>
                <a:lnTo>
                  <a:pt x="4768805" y="2320654"/>
                </a:lnTo>
                <a:cubicBezTo>
                  <a:pt x="4768805" y="2349083"/>
                  <a:pt x="4745758" y="2372130"/>
                  <a:pt x="4717329" y="2372130"/>
                </a:cubicBezTo>
                <a:lnTo>
                  <a:pt x="4042821" y="2372130"/>
                </a:lnTo>
                <a:cubicBezTo>
                  <a:pt x="4014392" y="2372130"/>
                  <a:pt x="3991345" y="2349083"/>
                  <a:pt x="3991345" y="2320654"/>
                </a:cubicBezTo>
                <a:lnTo>
                  <a:pt x="3991345" y="1646146"/>
                </a:lnTo>
                <a:cubicBezTo>
                  <a:pt x="3991345" y="1617717"/>
                  <a:pt x="4014392" y="1594670"/>
                  <a:pt x="4042821" y="1594670"/>
                </a:cubicBezTo>
                <a:close/>
                <a:moveTo>
                  <a:pt x="3244552" y="1594670"/>
                </a:moveTo>
                <a:lnTo>
                  <a:pt x="3919060" y="1594670"/>
                </a:lnTo>
                <a:cubicBezTo>
                  <a:pt x="3947489" y="1594670"/>
                  <a:pt x="3970536" y="1617717"/>
                  <a:pt x="3970536" y="1646146"/>
                </a:cubicBezTo>
                <a:lnTo>
                  <a:pt x="3970536" y="2320654"/>
                </a:lnTo>
                <a:cubicBezTo>
                  <a:pt x="3970536" y="2349083"/>
                  <a:pt x="3947489" y="2372130"/>
                  <a:pt x="3919060" y="2372130"/>
                </a:cubicBezTo>
                <a:lnTo>
                  <a:pt x="3244552" y="2372130"/>
                </a:lnTo>
                <a:cubicBezTo>
                  <a:pt x="3216123" y="2372130"/>
                  <a:pt x="3193076" y="2349083"/>
                  <a:pt x="3193076" y="2320654"/>
                </a:cubicBezTo>
                <a:lnTo>
                  <a:pt x="3193076" y="1646146"/>
                </a:lnTo>
                <a:cubicBezTo>
                  <a:pt x="3193076" y="1617717"/>
                  <a:pt x="3216123" y="1594670"/>
                  <a:pt x="3244552" y="1594670"/>
                </a:cubicBezTo>
                <a:close/>
                <a:moveTo>
                  <a:pt x="2446283" y="1594670"/>
                </a:moveTo>
                <a:lnTo>
                  <a:pt x="3120791" y="1594670"/>
                </a:lnTo>
                <a:cubicBezTo>
                  <a:pt x="3149220" y="1594670"/>
                  <a:pt x="3172267" y="1617717"/>
                  <a:pt x="3172267" y="1646146"/>
                </a:cubicBezTo>
                <a:lnTo>
                  <a:pt x="3172267" y="2320654"/>
                </a:lnTo>
                <a:cubicBezTo>
                  <a:pt x="3172267" y="2349083"/>
                  <a:pt x="3149220" y="2372130"/>
                  <a:pt x="3120791" y="2372130"/>
                </a:cubicBezTo>
                <a:lnTo>
                  <a:pt x="2446283" y="2372130"/>
                </a:lnTo>
                <a:cubicBezTo>
                  <a:pt x="2417854" y="2372130"/>
                  <a:pt x="2394807" y="2349083"/>
                  <a:pt x="2394807" y="2320654"/>
                </a:cubicBezTo>
                <a:lnTo>
                  <a:pt x="2394807" y="1646146"/>
                </a:lnTo>
                <a:cubicBezTo>
                  <a:pt x="2394807" y="1617717"/>
                  <a:pt x="2417854" y="1594670"/>
                  <a:pt x="2446283" y="1594670"/>
                </a:cubicBezTo>
                <a:close/>
                <a:moveTo>
                  <a:pt x="1648014" y="1594670"/>
                </a:moveTo>
                <a:lnTo>
                  <a:pt x="2322522" y="1594670"/>
                </a:lnTo>
                <a:cubicBezTo>
                  <a:pt x="2350951" y="1594670"/>
                  <a:pt x="2373998" y="1617717"/>
                  <a:pt x="2373998" y="1646146"/>
                </a:cubicBezTo>
                <a:lnTo>
                  <a:pt x="2373998" y="2320654"/>
                </a:lnTo>
                <a:cubicBezTo>
                  <a:pt x="2373998" y="2349083"/>
                  <a:pt x="2350951" y="2372130"/>
                  <a:pt x="2322522" y="2372130"/>
                </a:cubicBezTo>
                <a:lnTo>
                  <a:pt x="1648014" y="2372130"/>
                </a:lnTo>
                <a:cubicBezTo>
                  <a:pt x="1619585" y="2372130"/>
                  <a:pt x="1596538" y="2349083"/>
                  <a:pt x="1596538" y="2320654"/>
                </a:cubicBezTo>
                <a:lnTo>
                  <a:pt x="1596538" y="1646146"/>
                </a:lnTo>
                <a:cubicBezTo>
                  <a:pt x="1596538" y="1617717"/>
                  <a:pt x="1619585" y="1594670"/>
                  <a:pt x="1648014" y="1594670"/>
                </a:cubicBezTo>
                <a:close/>
                <a:moveTo>
                  <a:pt x="849745" y="1594670"/>
                </a:moveTo>
                <a:lnTo>
                  <a:pt x="1524253" y="1594670"/>
                </a:lnTo>
                <a:cubicBezTo>
                  <a:pt x="1552682" y="1594670"/>
                  <a:pt x="1575729" y="1617717"/>
                  <a:pt x="1575729" y="1646146"/>
                </a:cubicBezTo>
                <a:lnTo>
                  <a:pt x="1575729" y="2320654"/>
                </a:lnTo>
                <a:cubicBezTo>
                  <a:pt x="1575729" y="2349083"/>
                  <a:pt x="1552682" y="2372130"/>
                  <a:pt x="1524253" y="2372130"/>
                </a:cubicBezTo>
                <a:lnTo>
                  <a:pt x="849745" y="2372130"/>
                </a:lnTo>
                <a:cubicBezTo>
                  <a:pt x="821316" y="2372130"/>
                  <a:pt x="798269" y="2349083"/>
                  <a:pt x="798269" y="2320654"/>
                </a:cubicBezTo>
                <a:lnTo>
                  <a:pt x="798269" y="1646146"/>
                </a:lnTo>
                <a:cubicBezTo>
                  <a:pt x="798269" y="1617717"/>
                  <a:pt x="821316" y="1594670"/>
                  <a:pt x="849745" y="1594670"/>
                </a:cubicBezTo>
                <a:close/>
                <a:moveTo>
                  <a:pt x="51476" y="1594670"/>
                </a:moveTo>
                <a:lnTo>
                  <a:pt x="725984" y="1594670"/>
                </a:lnTo>
                <a:cubicBezTo>
                  <a:pt x="754413" y="1594670"/>
                  <a:pt x="777460" y="1617717"/>
                  <a:pt x="777460" y="1646146"/>
                </a:cubicBezTo>
                <a:lnTo>
                  <a:pt x="777460" y="2320654"/>
                </a:lnTo>
                <a:cubicBezTo>
                  <a:pt x="777460" y="2349083"/>
                  <a:pt x="754413" y="2372130"/>
                  <a:pt x="725984" y="2372130"/>
                </a:cubicBezTo>
                <a:lnTo>
                  <a:pt x="51476" y="2372130"/>
                </a:lnTo>
                <a:cubicBezTo>
                  <a:pt x="23047" y="2372130"/>
                  <a:pt x="0" y="2349083"/>
                  <a:pt x="0" y="2320654"/>
                </a:cubicBezTo>
                <a:lnTo>
                  <a:pt x="0" y="1646146"/>
                </a:lnTo>
                <a:cubicBezTo>
                  <a:pt x="0" y="1617717"/>
                  <a:pt x="23047" y="1594670"/>
                  <a:pt x="51476" y="1594670"/>
                </a:cubicBezTo>
                <a:close/>
                <a:moveTo>
                  <a:pt x="7235898" y="797335"/>
                </a:moveTo>
                <a:lnTo>
                  <a:pt x="7910406" y="797335"/>
                </a:lnTo>
                <a:cubicBezTo>
                  <a:pt x="7938835" y="797335"/>
                  <a:pt x="7961882" y="820382"/>
                  <a:pt x="7961882" y="848811"/>
                </a:cubicBezTo>
                <a:lnTo>
                  <a:pt x="7961882" y="1523319"/>
                </a:lnTo>
                <a:cubicBezTo>
                  <a:pt x="7961882" y="1551748"/>
                  <a:pt x="7938835" y="1574795"/>
                  <a:pt x="7910406" y="1574795"/>
                </a:cubicBezTo>
                <a:lnTo>
                  <a:pt x="7235898" y="1574795"/>
                </a:lnTo>
                <a:cubicBezTo>
                  <a:pt x="7207469" y="1574795"/>
                  <a:pt x="7184422" y="1551748"/>
                  <a:pt x="7184422" y="1523319"/>
                </a:cubicBezTo>
                <a:lnTo>
                  <a:pt x="7184422" y="848811"/>
                </a:lnTo>
                <a:cubicBezTo>
                  <a:pt x="7184422" y="820382"/>
                  <a:pt x="7207469" y="797335"/>
                  <a:pt x="7235898" y="797335"/>
                </a:cubicBezTo>
                <a:close/>
                <a:moveTo>
                  <a:pt x="6437628" y="797335"/>
                </a:moveTo>
                <a:lnTo>
                  <a:pt x="7112136" y="797335"/>
                </a:lnTo>
                <a:cubicBezTo>
                  <a:pt x="7140565" y="797335"/>
                  <a:pt x="7163612" y="820382"/>
                  <a:pt x="7163612" y="848811"/>
                </a:cubicBezTo>
                <a:lnTo>
                  <a:pt x="7163612" y="1523319"/>
                </a:lnTo>
                <a:cubicBezTo>
                  <a:pt x="7163612" y="1551748"/>
                  <a:pt x="7140565" y="1574795"/>
                  <a:pt x="7112136" y="1574795"/>
                </a:cubicBezTo>
                <a:lnTo>
                  <a:pt x="6437628" y="1574795"/>
                </a:lnTo>
                <a:cubicBezTo>
                  <a:pt x="6409199" y="1574795"/>
                  <a:pt x="6386152" y="1551748"/>
                  <a:pt x="6386152" y="1523319"/>
                </a:cubicBezTo>
                <a:lnTo>
                  <a:pt x="6386152" y="848811"/>
                </a:lnTo>
                <a:cubicBezTo>
                  <a:pt x="6386152" y="820382"/>
                  <a:pt x="6409199" y="797335"/>
                  <a:pt x="6437628" y="797335"/>
                </a:cubicBezTo>
                <a:close/>
                <a:moveTo>
                  <a:pt x="5639359" y="797335"/>
                </a:moveTo>
                <a:lnTo>
                  <a:pt x="6313867" y="797335"/>
                </a:lnTo>
                <a:cubicBezTo>
                  <a:pt x="6342296" y="797335"/>
                  <a:pt x="6365343" y="820382"/>
                  <a:pt x="6365343" y="848811"/>
                </a:cubicBezTo>
                <a:lnTo>
                  <a:pt x="6365343" y="1523319"/>
                </a:lnTo>
                <a:cubicBezTo>
                  <a:pt x="6365343" y="1551748"/>
                  <a:pt x="6342296" y="1574795"/>
                  <a:pt x="6313867" y="1574795"/>
                </a:cubicBezTo>
                <a:lnTo>
                  <a:pt x="5639359" y="1574795"/>
                </a:lnTo>
                <a:cubicBezTo>
                  <a:pt x="5610930" y="1574795"/>
                  <a:pt x="5587883" y="1551748"/>
                  <a:pt x="5587883" y="1523319"/>
                </a:cubicBezTo>
                <a:lnTo>
                  <a:pt x="5587883" y="848811"/>
                </a:lnTo>
                <a:cubicBezTo>
                  <a:pt x="5587883" y="820382"/>
                  <a:pt x="5610930" y="797335"/>
                  <a:pt x="5639359" y="797335"/>
                </a:cubicBezTo>
                <a:close/>
                <a:moveTo>
                  <a:pt x="4841090" y="797335"/>
                </a:moveTo>
                <a:lnTo>
                  <a:pt x="5515598" y="797335"/>
                </a:lnTo>
                <a:cubicBezTo>
                  <a:pt x="5544027" y="797335"/>
                  <a:pt x="5567074" y="820382"/>
                  <a:pt x="5567074" y="848811"/>
                </a:cubicBezTo>
                <a:lnTo>
                  <a:pt x="5567074" y="1523319"/>
                </a:lnTo>
                <a:cubicBezTo>
                  <a:pt x="5567074" y="1551748"/>
                  <a:pt x="5544027" y="1574795"/>
                  <a:pt x="5515598" y="1574795"/>
                </a:cubicBezTo>
                <a:lnTo>
                  <a:pt x="4841090" y="1574795"/>
                </a:lnTo>
                <a:cubicBezTo>
                  <a:pt x="4812661" y="1574795"/>
                  <a:pt x="4789614" y="1551748"/>
                  <a:pt x="4789614" y="1523319"/>
                </a:cubicBezTo>
                <a:lnTo>
                  <a:pt x="4789614" y="848811"/>
                </a:lnTo>
                <a:cubicBezTo>
                  <a:pt x="4789614" y="820382"/>
                  <a:pt x="4812661" y="797335"/>
                  <a:pt x="4841090" y="797335"/>
                </a:cubicBezTo>
                <a:close/>
                <a:moveTo>
                  <a:pt x="4042821" y="797335"/>
                </a:moveTo>
                <a:lnTo>
                  <a:pt x="4717329" y="797335"/>
                </a:lnTo>
                <a:cubicBezTo>
                  <a:pt x="4745758" y="797335"/>
                  <a:pt x="4768805" y="820382"/>
                  <a:pt x="4768805" y="848811"/>
                </a:cubicBezTo>
                <a:lnTo>
                  <a:pt x="4768805" y="1523319"/>
                </a:lnTo>
                <a:cubicBezTo>
                  <a:pt x="4768805" y="1551748"/>
                  <a:pt x="4745758" y="1574795"/>
                  <a:pt x="4717329" y="1574795"/>
                </a:cubicBezTo>
                <a:lnTo>
                  <a:pt x="4042821" y="1574795"/>
                </a:lnTo>
                <a:cubicBezTo>
                  <a:pt x="4014392" y="1574795"/>
                  <a:pt x="3991345" y="1551748"/>
                  <a:pt x="3991345" y="1523319"/>
                </a:cubicBezTo>
                <a:lnTo>
                  <a:pt x="3991345" y="848811"/>
                </a:lnTo>
                <a:cubicBezTo>
                  <a:pt x="3991345" y="820382"/>
                  <a:pt x="4014392" y="797335"/>
                  <a:pt x="4042821" y="797335"/>
                </a:cubicBezTo>
                <a:close/>
                <a:moveTo>
                  <a:pt x="3244552" y="797335"/>
                </a:moveTo>
                <a:lnTo>
                  <a:pt x="3919060" y="797335"/>
                </a:lnTo>
                <a:cubicBezTo>
                  <a:pt x="3947489" y="797335"/>
                  <a:pt x="3970536" y="820382"/>
                  <a:pt x="3970536" y="848811"/>
                </a:cubicBezTo>
                <a:lnTo>
                  <a:pt x="3970536" y="1523319"/>
                </a:lnTo>
                <a:cubicBezTo>
                  <a:pt x="3970536" y="1551748"/>
                  <a:pt x="3947489" y="1574795"/>
                  <a:pt x="3919060" y="1574795"/>
                </a:cubicBezTo>
                <a:lnTo>
                  <a:pt x="3244552" y="1574795"/>
                </a:lnTo>
                <a:cubicBezTo>
                  <a:pt x="3216123" y="1574795"/>
                  <a:pt x="3193076" y="1551748"/>
                  <a:pt x="3193076" y="1523319"/>
                </a:cubicBezTo>
                <a:lnTo>
                  <a:pt x="3193076" y="848811"/>
                </a:lnTo>
                <a:cubicBezTo>
                  <a:pt x="3193076" y="820382"/>
                  <a:pt x="3216123" y="797335"/>
                  <a:pt x="3244552" y="797335"/>
                </a:cubicBezTo>
                <a:close/>
                <a:moveTo>
                  <a:pt x="2446283" y="797335"/>
                </a:moveTo>
                <a:lnTo>
                  <a:pt x="3120791" y="797335"/>
                </a:lnTo>
                <a:cubicBezTo>
                  <a:pt x="3149220" y="797335"/>
                  <a:pt x="3172267" y="820382"/>
                  <a:pt x="3172267" y="848811"/>
                </a:cubicBezTo>
                <a:lnTo>
                  <a:pt x="3172267" y="1523319"/>
                </a:lnTo>
                <a:cubicBezTo>
                  <a:pt x="3172267" y="1551748"/>
                  <a:pt x="3149220" y="1574795"/>
                  <a:pt x="3120791" y="1574795"/>
                </a:cubicBezTo>
                <a:lnTo>
                  <a:pt x="2446283" y="1574795"/>
                </a:lnTo>
                <a:cubicBezTo>
                  <a:pt x="2417854" y="1574795"/>
                  <a:pt x="2394807" y="1551748"/>
                  <a:pt x="2394807" y="1523319"/>
                </a:cubicBezTo>
                <a:lnTo>
                  <a:pt x="2394807" y="848811"/>
                </a:lnTo>
                <a:cubicBezTo>
                  <a:pt x="2394807" y="820382"/>
                  <a:pt x="2417854" y="797335"/>
                  <a:pt x="2446283" y="797335"/>
                </a:cubicBezTo>
                <a:close/>
                <a:moveTo>
                  <a:pt x="1648014" y="797335"/>
                </a:moveTo>
                <a:lnTo>
                  <a:pt x="2322522" y="797335"/>
                </a:lnTo>
                <a:cubicBezTo>
                  <a:pt x="2350951" y="797335"/>
                  <a:pt x="2373998" y="820382"/>
                  <a:pt x="2373998" y="848811"/>
                </a:cubicBezTo>
                <a:lnTo>
                  <a:pt x="2373998" y="1523319"/>
                </a:lnTo>
                <a:cubicBezTo>
                  <a:pt x="2373998" y="1551748"/>
                  <a:pt x="2350951" y="1574795"/>
                  <a:pt x="2322522" y="1574795"/>
                </a:cubicBezTo>
                <a:lnTo>
                  <a:pt x="1648014" y="1574795"/>
                </a:lnTo>
                <a:cubicBezTo>
                  <a:pt x="1619585" y="1574795"/>
                  <a:pt x="1596538" y="1551748"/>
                  <a:pt x="1596538" y="1523319"/>
                </a:cubicBezTo>
                <a:lnTo>
                  <a:pt x="1596538" y="848811"/>
                </a:lnTo>
                <a:cubicBezTo>
                  <a:pt x="1596538" y="820382"/>
                  <a:pt x="1619585" y="797335"/>
                  <a:pt x="1648014" y="797335"/>
                </a:cubicBezTo>
                <a:close/>
                <a:moveTo>
                  <a:pt x="849745" y="797335"/>
                </a:moveTo>
                <a:lnTo>
                  <a:pt x="1524253" y="797335"/>
                </a:lnTo>
                <a:cubicBezTo>
                  <a:pt x="1552682" y="797335"/>
                  <a:pt x="1575729" y="820382"/>
                  <a:pt x="1575729" y="848811"/>
                </a:cubicBezTo>
                <a:lnTo>
                  <a:pt x="1575729" y="1523319"/>
                </a:lnTo>
                <a:cubicBezTo>
                  <a:pt x="1575729" y="1551748"/>
                  <a:pt x="1552682" y="1574795"/>
                  <a:pt x="1524253" y="1574795"/>
                </a:cubicBezTo>
                <a:lnTo>
                  <a:pt x="849745" y="1574795"/>
                </a:lnTo>
                <a:cubicBezTo>
                  <a:pt x="821316" y="1574795"/>
                  <a:pt x="798269" y="1551748"/>
                  <a:pt x="798269" y="1523319"/>
                </a:cubicBezTo>
                <a:lnTo>
                  <a:pt x="798269" y="848811"/>
                </a:lnTo>
                <a:cubicBezTo>
                  <a:pt x="798269" y="820382"/>
                  <a:pt x="821316" y="797335"/>
                  <a:pt x="849745" y="797335"/>
                </a:cubicBezTo>
                <a:close/>
                <a:moveTo>
                  <a:pt x="51476" y="797335"/>
                </a:moveTo>
                <a:lnTo>
                  <a:pt x="725984" y="797335"/>
                </a:lnTo>
                <a:cubicBezTo>
                  <a:pt x="754413" y="797335"/>
                  <a:pt x="777460" y="820382"/>
                  <a:pt x="777460" y="848811"/>
                </a:cubicBezTo>
                <a:lnTo>
                  <a:pt x="777460" y="1523319"/>
                </a:lnTo>
                <a:cubicBezTo>
                  <a:pt x="777460" y="1551748"/>
                  <a:pt x="754413" y="1574795"/>
                  <a:pt x="725984" y="1574795"/>
                </a:cubicBezTo>
                <a:lnTo>
                  <a:pt x="51476" y="1574795"/>
                </a:lnTo>
                <a:cubicBezTo>
                  <a:pt x="23047" y="1574795"/>
                  <a:pt x="0" y="1551748"/>
                  <a:pt x="0" y="1523319"/>
                </a:cubicBezTo>
                <a:lnTo>
                  <a:pt x="0" y="848811"/>
                </a:lnTo>
                <a:cubicBezTo>
                  <a:pt x="0" y="820382"/>
                  <a:pt x="23047" y="797335"/>
                  <a:pt x="51476" y="797335"/>
                </a:cubicBezTo>
                <a:close/>
                <a:moveTo>
                  <a:pt x="7235898" y="0"/>
                </a:moveTo>
                <a:lnTo>
                  <a:pt x="7910406" y="0"/>
                </a:lnTo>
                <a:cubicBezTo>
                  <a:pt x="7938835" y="0"/>
                  <a:pt x="7961882" y="23047"/>
                  <a:pt x="7961882" y="51476"/>
                </a:cubicBezTo>
                <a:lnTo>
                  <a:pt x="7961882" y="725984"/>
                </a:lnTo>
                <a:cubicBezTo>
                  <a:pt x="7961882" y="754413"/>
                  <a:pt x="7938835" y="777460"/>
                  <a:pt x="7910406" y="777460"/>
                </a:cubicBezTo>
                <a:lnTo>
                  <a:pt x="7235898" y="777460"/>
                </a:lnTo>
                <a:cubicBezTo>
                  <a:pt x="7207469" y="777460"/>
                  <a:pt x="7184422" y="754413"/>
                  <a:pt x="7184422" y="725984"/>
                </a:cubicBezTo>
                <a:lnTo>
                  <a:pt x="7184422" y="51476"/>
                </a:lnTo>
                <a:cubicBezTo>
                  <a:pt x="7184422" y="23047"/>
                  <a:pt x="7207469" y="0"/>
                  <a:pt x="7235898" y="0"/>
                </a:cubicBezTo>
                <a:close/>
                <a:moveTo>
                  <a:pt x="6437628" y="0"/>
                </a:moveTo>
                <a:lnTo>
                  <a:pt x="7112136" y="0"/>
                </a:lnTo>
                <a:cubicBezTo>
                  <a:pt x="7140565" y="0"/>
                  <a:pt x="7163612" y="23047"/>
                  <a:pt x="7163612" y="51476"/>
                </a:cubicBezTo>
                <a:lnTo>
                  <a:pt x="7163612" y="725984"/>
                </a:lnTo>
                <a:cubicBezTo>
                  <a:pt x="7163612" y="754413"/>
                  <a:pt x="7140565" y="777460"/>
                  <a:pt x="7112136" y="777460"/>
                </a:cubicBezTo>
                <a:lnTo>
                  <a:pt x="6437628" y="777460"/>
                </a:lnTo>
                <a:cubicBezTo>
                  <a:pt x="6409199" y="777460"/>
                  <a:pt x="6386152" y="754413"/>
                  <a:pt x="6386152" y="725984"/>
                </a:cubicBezTo>
                <a:lnTo>
                  <a:pt x="6386152" y="51476"/>
                </a:lnTo>
                <a:cubicBezTo>
                  <a:pt x="6386152" y="23047"/>
                  <a:pt x="6409199" y="0"/>
                  <a:pt x="6437628" y="0"/>
                </a:cubicBezTo>
                <a:close/>
                <a:moveTo>
                  <a:pt x="5639359" y="0"/>
                </a:moveTo>
                <a:lnTo>
                  <a:pt x="6313867" y="0"/>
                </a:lnTo>
                <a:cubicBezTo>
                  <a:pt x="6342296" y="0"/>
                  <a:pt x="6365343" y="23047"/>
                  <a:pt x="6365343" y="51476"/>
                </a:cubicBezTo>
                <a:lnTo>
                  <a:pt x="6365343" y="725984"/>
                </a:lnTo>
                <a:cubicBezTo>
                  <a:pt x="6365343" y="754413"/>
                  <a:pt x="6342296" y="777460"/>
                  <a:pt x="6313867" y="777460"/>
                </a:cubicBezTo>
                <a:lnTo>
                  <a:pt x="5639359" y="777460"/>
                </a:lnTo>
                <a:cubicBezTo>
                  <a:pt x="5610930" y="777460"/>
                  <a:pt x="5587883" y="754413"/>
                  <a:pt x="5587883" y="725984"/>
                </a:cubicBezTo>
                <a:lnTo>
                  <a:pt x="5587883" y="51476"/>
                </a:lnTo>
                <a:cubicBezTo>
                  <a:pt x="5587883" y="23047"/>
                  <a:pt x="5610930" y="0"/>
                  <a:pt x="5639359" y="0"/>
                </a:cubicBezTo>
                <a:close/>
                <a:moveTo>
                  <a:pt x="4841090" y="0"/>
                </a:moveTo>
                <a:lnTo>
                  <a:pt x="5515598" y="0"/>
                </a:lnTo>
                <a:cubicBezTo>
                  <a:pt x="5544027" y="0"/>
                  <a:pt x="5567074" y="23047"/>
                  <a:pt x="5567074" y="51476"/>
                </a:cubicBezTo>
                <a:lnTo>
                  <a:pt x="5567074" y="725984"/>
                </a:lnTo>
                <a:cubicBezTo>
                  <a:pt x="5567074" y="754413"/>
                  <a:pt x="5544027" y="777460"/>
                  <a:pt x="5515598" y="777460"/>
                </a:cubicBezTo>
                <a:lnTo>
                  <a:pt x="4841090" y="777460"/>
                </a:lnTo>
                <a:cubicBezTo>
                  <a:pt x="4812661" y="777460"/>
                  <a:pt x="4789614" y="754413"/>
                  <a:pt x="4789614" y="725984"/>
                </a:cubicBezTo>
                <a:lnTo>
                  <a:pt x="4789614" y="51476"/>
                </a:lnTo>
                <a:cubicBezTo>
                  <a:pt x="4789614" y="23047"/>
                  <a:pt x="4812661" y="0"/>
                  <a:pt x="4841090" y="0"/>
                </a:cubicBezTo>
                <a:close/>
                <a:moveTo>
                  <a:pt x="4042821" y="0"/>
                </a:moveTo>
                <a:lnTo>
                  <a:pt x="4717329" y="0"/>
                </a:lnTo>
                <a:cubicBezTo>
                  <a:pt x="4745758" y="0"/>
                  <a:pt x="4768805" y="23047"/>
                  <a:pt x="4768805" y="51476"/>
                </a:cubicBezTo>
                <a:lnTo>
                  <a:pt x="4768805" y="725984"/>
                </a:lnTo>
                <a:cubicBezTo>
                  <a:pt x="4768805" y="754413"/>
                  <a:pt x="4745758" y="777460"/>
                  <a:pt x="4717329" y="777460"/>
                </a:cubicBezTo>
                <a:lnTo>
                  <a:pt x="4042821" y="777460"/>
                </a:lnTo>
                <a:cubicBezTo>
                  <a:pt x="4014392" y="777460"/>
                  <a:pt x="3991345" y="754413"/>
                  <a:pt x="3991345" y="725984"/>
                </a:cubicBezTo>
                <a:lnTo>
                  <a:pt x="3991345" y="51476"/>
                </a:lnTo>
                <a:cubicBezTo>
                  <a:pt x="3991345" y="23047"/>
                  <a:pt x="4014392" y="0"/>
                  <a:pt x="4042821" y="0"/>
                </a:cubicBezTo>
                <a:close/>
                <a:moveTo>
                  <a:pt x="3244552" y="0"/>
                </a:moveTo>
                <a:lnTo>
                  <a:pt x="3919060" y="0"/>
                </a:lnTo>
                <a:cubicBezTo>
                  <a:pt x="3947489" y="0"/>
                  <a:pt x="3970536" y="23047"/>
                  <a:pt x="3970536" y="51476"/>
                </a:cubicBezTo>
                <a:lnTo>
                  <a:pt x="3970536" y="725984"/>
                </a:lnTo>
                <a:cubicBezTo>
                  <a:pt x="3970536" y="754413"/>
                  <a:pt x="3947489" y="777460"/>
                  <a:pt x="3919060" y="777460"/>
                </a:cubicBezTo>
                <a:lnTo>
                  <a:pt x="3244552" y="777460"/>
                </a:lnTo>
                <a:cubicBezTo>
                  <a:pt x="3216123" y="777460"/>
                  <a:pt x="3193076" y="754413"/>
                  <a:pt x="3193076" y="725984"/>
                </a:cubicBezTo>
                <a:lnTo>
                  <a:pt x="3193076" y="51476"/>
                </a:lnTo>
                <a:cubicBezTo>
                  <a:pt x="3193076" y="23047"/>
                  <a:pt x="3216123" y="0"/>
                  <a:pt x="3244552" y="0"/>
                </a:cubicBezTo>
                <a:close/>
                <a:moveTo>
                  <a:pt x="2446283" y="0"/>
                </a:moveTo>
                <a:lnTo>
                  <a:pt x="3120791" y="0"/>
                </a:lnTo>
                <a:cubicBezTo>
                  <a:pt x="3149220" y="0"/>
                  <a:pt x="3172267" y="23047"/>
                  <a:pt x="3172267" y="51476"/>
                </a:cubicBezTo>
                <a:lnTo>
                  <a:pt x="3172267" y="725984"/>
                </a:lnTo>
                <a:cubicBezTo>
                  <a:pt x="3172267" y="754413"/>
                  <a:pt x="3149220" y="777460"/>
                  <a:pt x="3120791" y="777460"/>
                </a:cubicBezTo>
                <a:lnTo>
                  <a:pt x="2446283" y="777460"/>
                </a:lnTo>
                <a:cubicBezTo>
                  <a:pt x="2417854" y="777460"/>
                  <a:pt x="2394807" y="754413"/>
                  <a:pt x="2394807" y="725984"/>
                </a:cubicBezTo>
                <a:lnTo>
                  <a:pt x="2394807" y="51476"/>
                </a:lnTo>
                <a:cubicBezTo>
                  <a:pt x="2394807" y="23047"/>
                  <a:pt x="2417854" y="0"/>
                  <a:pt x="2446283" y="0"/>
                </a:cubicBezTo>
                <a:close/>
                <a:moveTo>
                  <a:pt x="1648014" y="0"/>
                </a:moveTo>
                <a:lnTo>
                  <a:pt x="2322522" y="0"/>
                </a:lnTo>
                <a:cubicBezTo>
                  <a:pt x="2350951" y="0"/>
                  <a:pt x="2373998" y="23047"/>
                  <a:pt x="2373998" y="51476"/>
                </a:cubicBezTo>
                <a:lnTo>
                  <a:pt x="2373998" y="725984"/>
                </a:lnTo>
                <a:cubicBezTo>
                  <a:pt x="2373998" y="754413"/>
                  <a:pt x="2350951" y="777460"/>
                  <a:pt x="2322522" y="777460"/>
                </a:cubicBezTo>
                <a:lnTo>
                  <a:pt x="1648014" y="777460"/>
                </a:lnTo>
                <a:cubicBezTo>
                  <a:pt x="1619585" y="777460"/>
                  <a:pt x="1596538" y="754413"/>
                  <a:pt x="1596538" y="725984"/>
                </a:cubicBezTo>
                <a:lnTo>
                  <a:pt x="1596538" y="51476"/>
                </a:lnTo>
                <a:cubicBezTo>
                  <a:pt x="1596538" y="23047"/>
                  <a:pt x="1619585" y="0"/>
                  <a:pt x="1648014" y="0"/>
                </a:cubicBezTo>
                <a:close/>
                <a:moveTo>
                  <a:pt x="849745" y="0"/>
                </a:moveTo>
                <a:lnTo>
                  <a:pt x="1524253" y="0"/>
                </a:lnTo>
                <a:cubicBezTo>
                  <a:pt x="1552682" y="0"/>
                  <a:pt x="1575729" y="23047"/>
                  <a:pt x="1575729" y="51476"/>
                </a:cubicBezTo>
                <a:lnTo>
                  <a:pt x="1575729" y="725984"/>
                </a:lnTo>
                <a:cubicBezTo>
                  <a:pt x="1575729" y="754413"/>
                  <a:pt x="1552682" y="777460"/>
                  <a:pt x="1524253" y="777460"/>
                </a:cubicBezTo>
                <a:lnTo>
                  <a:pt x="849745" y="777460"/>
                </a:lnTo>
                <a:cubicBezTo>
                  <a:pt x="821316" y="777460"/>
                  <a:pt x="798269" y="754413"/>
                  <a:pt x="798269" y="725984"/>
                </a:cubicBezTo>
                <a:lnTo>
                  <a:pt x="798269" y="51476"/>
                </a:lnTo>
                <a:cubicBezTo>
                  <a:pt x="798269" y="23047"/>
                  <a:pt x="821316" y="0"/>
                  <a:pt x="849745" y="0"/>
                </a:cubicBezTo>
                <a:close/>
                <a:moveTo>
                  <a:pt x="51476" y="0"/>
                </a:moveTo>
                <a:lnTo>
                  <a:pt x="725984" y="0"/>
                </a:lnTo>
                <a:cubicBezTo>
                  <a:pt x="754413" y="0"/>
                  <a:pt x="777460" y="23047"/>
                  <a:pt x="777460" y="51476"/>
                </a:cubicBezTo>
                <a:lnTo>
                  <a:pt x="777460" y="725984"/>
                </a:lnTo>
                <a:cubicBezTo>
                  <a:pt x="777460" y="754413"/>
                  <a:pt x="754413" y="777460"/>
                  <a:pt x="725984" y="777460"/>
                </a:cubicBezTo>
                <a:lnTo>
                  <a:pt x="51476" y="777460"/>
                </a:lnTo>
                <a:cubicBezTo>
                  <a:pt x="23047" y="777460"/>
                  <a:pt x="0" y="754413"/>
                  <a:pt x="0" y="725984"/>
                </a:cubicBezTo>
                <a:lnTo>
                  <a:pt x="0" y="51476"/>
                </a:lnTo>
                <a:cubicBezTo>
                  <a:pt x="0" y="23047"/>
                  <a:pt x="23047" y="0"/>
                  <a:pt x="51476" y="0"/>
                </a:cubicBezTo>
                <a:close/>
              </a:path>
            </a:pathLst>
          </a:cu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121836" tIns="60917" rIns="121836" bIns="60917" rtlCol="0" anchor="ctr"/>
          <a:lstStyle/>
          <a:p>
            <a:pPr algn="ctr"/>
            <a:endParaRPr lang="zh-CN" altLang="en-US" sz="2400" dirty="0">
              <a:latin typeface="Arial" panose="020B0604020202020204" pitchFamily="34" charset="0"/>
              <a:ea typeface="Arial" panose="020B0604020202020204" pitchFamily="34" charset="0"/>
            </a:endParaRPr>
          </a:p>
        </p:txBody>
      </p:sp>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1" name="矩形 10"/>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矩形 11"/>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3" name="矩形 12"/>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grpSp>
        <p:nvGrpSpPr>
          <p:cNvPr id="7" name="组合 31"/>
          <p:cNvGrpSpPr>
            <a:grpSpLocks noChangeAspect="1"/>
          </p:cNvGrpSpPr>
          <p:nvPr/>
        </p:nvGrpSpPr>
        <p:grpSpPr>
          <a:xfrm rot="5400000">
            <a:off x="9150004" y="3474435"/>
            <a:ext cx="312997" cy="208064"/>
            <a:chOff x="2881121" y="2516898"/>
            <a:chExt cx="376100" cy="250202"/>
          </a:xfrm>
          <a:solidFill>
            <a:schemeClr val="accent1"/>
          </a:solidFill>
        </p:grpSpPr>
        <p:sp>
          <p:nvSpPr>
            <p:cNvPr id="8"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9"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grpSp>
        <p:nvGrpSpPr>
          <p:cNvPr id="15" name="组合 39"/>
          <p:cNvGrpSpPr>
            <a:grpSpLocks noChangeAspect="1"/>
          </p:cNvGrpSpPr>
          <p:nvPr/>
        </p:nvGrpSpPr>
        <p:grpSpPr>
          <a:xfrm rot="5400000">
            <a:off x="9150004" y="4957063"/>
            <a:ext cx="312997" cy="208064"/>
            <a:chOff x="2881121" y="2516898"/>
            <a:chExt cx="376100" cy="250202"/>
          </a:xfrm>
          <a:solidFill>
            <a:schemeClr val="bg1">
              <a:lumMod val="75000"/>
            </a:schemeClr>
          </a:solidFill>
        </p:grpSpPr>
        <p:sp>
          <p:nvSpPr>
            <p:cNvPr id="16"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7"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22" name="文本框 21"/>
          <p:cNvSpPr txBox="1"/>
          <p:nvPr/>
        </p:nvSpPr>
        <p:spPr>
          <a:xfrm>
            <a:off x="0" y="1974850"/>
            <a:ext cx="6463030" cy="5586095"/>
          </a:xfrm>
          <a:prstGeom prst="rect">
            <a:avLst/>
          </a:prstGeom>
          <a:noFill/>
        </p:spPr>
        <p:txBody>
          <a:bodyPr wrap="square" rtlCol="0">
            <a:noAutofit/>
            <a:scene3d>
              <a:camera prst="orthographicFront"/>
              <a:lightRig rig="threePt" dir="t"/>
            </a:scene3d>
            <a:sp3d contourW="12700"/>
          </a:bodyPr>
          <a:lstStyle/>
          <a:p>
            <a:pPr>
              <a:lnSpc>
                <a:spcPct val="150000"/>
              </a:lnSpc>
            </a:pPr>
            <a:r>
              <a:rPr lang="en-US" altLang="en-US" b="1" dirty="0">
                <a:gradFill>
                  <a:gsLst>
                    <a:gs pos="0">
                      <a:srgbClr val="74891A"/>
                    </a:gs>
                    <a:gs pos="100000">
                      <a:srgbClr val="4D5F2E"/>
                    </a:gs>
                  </a:gsLst>
                  <a:lin ang="1800000" scaled="0"/>
                </a:gradFill>
                <a:latin typeface="Arial" panose="020B0604020202020204" pitchFamily="34" charset="0"/>
                <a:ea typeface="Arial" panose="020B0604020202020204" pitchFamily="34" charset="0"/>
                <a:sym typeface="+mn-ea"/>
              </a:rPr>
              <a:t>Calendar Table Formula</a:t>
            </a:r>
            <a:endParaRPr lang="en-US" altLang="en-US" b="1" dirty="0">
              <a:gradFill>
                <a:gsLst>
                  <a:gs pos="0">
                    <a:srgbClr val="74891A"/>
                  </a:gs>
                  <a:gs pos="100000">
                    <a:srgbClr val="4D5F2E"/>
                  </a:gs>
                </a:gsLst>
                <a:lin ang="1800000" scaled="0"/>
              </a:gradFill>
              <a:latin typeface="Arial" panose="020B0604020202020204" pitchFamily="34" charset="0"/>
              <a:ea typeface="Arial" panose="020B0604020202020204" pitchFamily="34" charset="0"/>
              <a:sym typeface="+mn-ea"/>
            </a:endParaRPr>
          </a:p>
          <a:p>
            <a:pPr>
              <a:lnSpc>
                <a:spcPct val="150000"/>
              </a:lnSpc>
            </a:pPr>
            <a:r>
              <a:rPr lang="fr-FR" dirty="0">
                <a:solidFill>
                  <a:srgbClr val="4D5F2E"/>
                </a:solidFill>
                <a:latin typeface="Calibri" panose="020F0502020204030204" charset="0"/>
                <a:cs typeface="Calibri" panose="020F0502020204030204" charset="0"/>
                <a:sym typeface="+mn-ea"/>
              </a:rPr>
              <a:t>=List.Dates(#date(2023,01,01),731,#duration(1,0,0,0))</a:t>
            </a:r>
            <a:endParaRPr lang="fr-FR" dirty="0">
              <a:solidFill>
                <a:srgbClr val="4D5F2E"/>
              </a:solidFill>
              <a:sym typeface="+mn-ea"/>
            </a:endParaRPr>
          </a:p>
          <a:p>
            <a:pPr>
              <a:lnSpc>
                <a:spcPct val="150000"/>
              </a:lnSpc>
            </a:pPr>
            <a:endParaRPr lang="fr-FR" dirty="0">
              <a:solidFill>
                <a:srgbClr val="4D5F2E"/>
              </a:solidFill>
              <a:sym typeface="+mn-ea"/>
            </a:endParaRPr>
          </a:p>
          <a:p>
            <a:pPr>
              <a:lnSpc>
                <a:spcPct val="150000"/>
              </a:lnSpc>
            </a:pPr>
            <a:r>
              <a:rPr lang="en-US" b="1" dirty="0">
                <a:solidFill>
                  <a:srgbClr val="4D5F2E"/>
                </a:solidFill>
                <a:latin typeface="Calibri" panose="020F0502020204030204" charset="0"/>
                <a:cs typeface="Calibri" panose="020F0502020204030204" charset="0"/>
                <a:sym typeface="+mn-ea"/>
              </a:rPr>
              <a:t>DAX Formula for Age Group :</a:t>
            </a:r>
            <a:r>
              <a:rPr lang="en-US" dirty="0">
                <a:solidFill>
                  <a:srgbClr val="4D5F2E"/>
                </a:solidFill>
                <a:sym typeface="+mn-ea"/>
              </a:rPr>
              <a:t> </a:t>
            </a:r>
            <a:endParaRPr lang="en-US" dirty="0">
              <a:solidFill>
                <a:srgbClr val="4D5F2E"/>
              </a:solidFill>
              <a:effectLst/>
              <a:latin typeface="Microsoft Sans Serif" panose="020B0604020202020204" pitchFamily="34" charset="0"/>
            </a:endParaRPr>
          </a:p>
          <a:p>
            <a:pPr marL="0" indent="0">
              <a:lnSpc>
                <a:spcPct val="150000"/>
              </a:lnSpc>
              <a:buNone/>
            </a:pPr>
            <a:r>
              <a:rPr lang="en-US" dirty="0">
                <a:solidFill>
                  <a:srgbClr val="4D5F2E"/>
                </a:solidFill>
                <a:effectLst/>
                <a:latin typeface="Microsoft Sans Serif" panose="020B0604020202020204" pitchFamily="34" charset="0"/>
                <a:sym typeface="+mn-ea"/>
              </a:rPr>
              <a:t>=IF([Patient Age]&gt;=70,"70-79",IF([Patient Age]&gt;=60,"60-69",IF([Patient Age]&gt;=45,"45-59",IF([Patient Age]&gt;=30,"30-44",IF([Patient Age]&gt;=15,"15-29",IF([Patient Age]&gt;=5,"05-14","0-4"))))))</a:t>
            </a:r>
            <a:endParaRPr lang="en-US" dirty="0">
              <a:solidFill>
                <a:srgbClr val="4D5F2E"/>
              </a:solidFill>
              <a:effectLst/>
              <a:latin typeface="Microsoft Sans Serif" panose="020B0604020202020204" pitchFamily="34" charset="0"/>
            </a:endParaRPr>
          </a:p>
          <a:p>
            <a:pPr marL="0" indent="0">
              <a:lnSpc>
                <a:spcPct val="150000"/>
              </a:lnSpc>
              <a:buNone/>
            </a:pPr>
            <a:endParaRPr lang="en-US" dirty="0">
              <a:solidFill>
                <a:srgbClr val="4D5F2E"/>
              </a:solidFill>
              <a:effectLst/>
              <a:latin typeface="Microsoft Sans Serif" panose="020B0604020202020204" pitchFamily="34" charset="0"/>
            </a:endParaRPr>
          </a:p>
          <a:p>
            <a:pPr>
              <a:lnSpc>
                <a:spcPct val="150000"/>
              </a:lnSpc>
            </a:pPr>
            <a:r>
              <a:rPr lang="en-US" b="1" dirty="0">
                <a:solidFill>
                  <a:srgbClr val="4D5F2E"/>
                </a:solidFill>
                <a:latin typeface="Microsoft Sans Serif" panose="020B0604020202020204" pitchFamily="34" charset="0"/>
                <a:sym typeface="+mn-ea"/>
              </a:rPr>
              <a:t>DAX Formula For Patient Attend Status :</a:t>
            </a:r>
            <a:endParaRPr lang="en-US" b="1" dirty="0">
              <a:solidFill>
                <a:srgbClr val="4D5F2E"/>
              </a:solidFill>
              <a:effectLst/>
              <a:latin typeface="Microsoft Sans Serif" panose="020B0604020202020204" pitchFamily="34" charset="0"/>
            </a:endParaRPr>
          </a:p>
          <a:p>
            <a:pPr marL="0" indent="0">
              <a:lnSpc>
                <a:spcPct val="150000"/>
              </a:lnSpc>
              <a:buNone/>
            </a:pPr>
            <a:r>
              <a:rPr lang="en-US" dirty="0">
                <a:solidFill>
                  <a:srgbClr val="4D5F2E"/>
                </a:solidFill>
                <a:effectLst/>
                <a:latin typeface="Microsoft Sans Serif" panose="020B0604020202020204" pitchFamily="34" charset="0"/>
                <a:sym typeface="+mn-ea"/>
              </a:rPr>
              <a:t>=IF([Patient </a:t>
            </a:r>
            <a:r>
              <a:rPr lang="en-US" dirty="0" err="1">
                <a:solidFill>
                  <a:srgbClr val="4D5F2E"/>
                </a:solidFill>
                <a:effectLst/>
                <a:latin typeface="Microsoft Sans Serif" panose="020B0604020202020204" pitchFamily="34" charset="0"/>
                <a:sym typeface="+mn-ea"/>
              </a:rPr>
              <a:t>Waittime</a:t>
            </a:r>
            <a:r>
              <a:rPr lang="en-US" dirty="0">
                <a:solidFill>
                  <a:srgbClr val="4D5F2E"/>
                </a:solidFill>
                <a:effectLst/>
                <a:latin typeface="Microsoft Sans Serif" panose="020B0604020202020204" pitchFamily="34" charset="0"/>
                <a:sym typeface="+mn-ea"/>
              </a:rPr>
              <a:t>]&lt;30,</a:t>
            </a:r>
            <a:r>
              <a:rPr lang="en-US" dirty="0">
                <a:solidFill>
                  <a:srgbClr val="A31515"/>
                </a:solidFill>
                <a:effectLst/>
                <a:latin typeface="Microsoft Sans Serif" panose="020B0604020202020204" pitchFamily="34" charset="0"/>
                <a:sym typeface="+mn-ea"/>
              </a:rPr>
              <a:t>"Within </a:t>
            </a:r>
            <a:r>
              <a:rPr lang="en-US" dirty="0" err="1">
                <a:solidFill>
                  <a:srgbClr val="A31515"/>
                </a:solidFill>
                <a:effectLst/>
                <a:latin typeface="Microsoft Sans Serif" panose="020B0604020202020204" pitchFamily="34" charset="0"/>
                <a:sym typeface="+mn-ea"/>
              </a:rPr>
              <a:t>Time"</a:t>
            </a:r>
            <a:r>
              <a:rPr lang="en-US" dirty="0" err="1">
                <a:effectLst/>
                <a:latin typeface="Microsoft Sans Serif" panose="020B0604020202020204" pitchFamily="34" charset="0"/>
                <a:sym typeface="+mn-ea"/>
              </a:rPr>
              <a:t>,</a:t>
            </a:r>
            <a:r>
              <a:rPr lang="en-US" dirty="0" err="1">
                <a:solidFill>
                  <a:srgbClr val="A31515"/>
                </a:solidFill>
                <a:effectLst/>
                <a:latin typeface="Microsoft Sans Serif" panose="020B0604020202020204" pitchFamily="34" charset="0"/>
                <a:sym typeface="+mn-ea"/>
              </a:rPr>
              <a:t>"Delay</a:t>
            </a:r>
            <a:r>
              <a:rPr lang="en-US" dirty="0">
                <a:solidFill>
                  <a:srgbClr val="A31515"/>
                </a:solidFill>
                <a:effectLst/>
                <a:latin typeface="Microsoft Sans Serif" panose="020B0604020202020204" pitchFamily="34" charset="0"/>
                <a:sym typeface="+mn-ea"/>
              </a:rPr>
              <a:t>"</a:t>
            </a:r>
            <a:r>
              <a:rPr lang="en-US" dirty="0">
                <a:effectLst/>
                <a:latin typeface="Microsoft Sans Serif" panose="020B0604020202020204" pitchFamily="34" charset="0"/>
                <a:sym typeface="+mn-ea"/>
              </a:rPr>
              <a:t>)</a:t>
            </a:r>
            <a:endParaRPr lang="en-US" dirty="0">
              <a:latin typeface="Microsoft Sans Serif" panose="020B0604020202020204" pitchFamily="34" charset="0"/>
            </a:endParaRPr>
          </a:p>
          <a:p>
            <a:pPr>
              <a:lnSpc>
                <a:spcPct val="150000"/>
              </a:lnSpc>
            </a:pPr>
            <a:endParaRPr lang="fr-FR" altLang="en-US" dirty="0" smtClean="0">
              <a:solidFill>
                <a:srgbClr val="4D5F2E"/>
              </a:solidFill>
              <a:latin typeface="Calibri" panose="020F0502020204030204" charset="0"/>
              <a:ea typeface="Arial" panose="020B0604020202020204" pitchFamily="34" charset="0"/>
              <a:cs typeface="Calibri" panose="020F0502020204030204" charset="0"/>
              <a:sym typeface="+mn-ea"/>
            </a:endParaRPr>
          </a:p>
        </p:txBody>
      </p:sp>
      <p:sp>
        <p:nvSpPr>
          <p:cNvPr id="30" name="文本框 29"/>
          <p:cNvSpPr txBox="1"/>
          <p:nvPr/>
        </p:nvSpPr>
        <p:spPr>
          <a:xfrm>
            <a:off x="4702135" y="695871"/>
            <a:ext cx="2587625" cy="1568450"/>
          </a:xfrm>
          <a:prstGeom prst="rect">
            <a:avLst/>
          </a:prstGeom>
          <a:noFill/>
        </p:spPr>
        <p:txBody>
          <a:bodyPr wrap="none" rtlCol="0">
            <a:spAutoFit/>
          </a:bodyPr>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Formula</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a:p>
            <a:pPr algn="ct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strVal val="#ppt_w+.3"/>
                                          </p:val>
                                        </p:tav>
                                        <p:tav tm="100000">
                                          <p:val>
                                            <p:strVal val="#ppt_w"/>
                                          </p:val>
                                        </p:tav>
                                      </p:tavLst>
                                    </p:anim>
                                    <p:anim calcmode="lin" valueType="num">
                                      <p:cBhvr>
                                        <p:cTn id="8" dur="1000" fill="hold"/>
                                        <p:tgtEl>
                                          <p:spTgt spid="30"/>
                                        </p:tgtEl>
                                        <p:attrNameLst>
                                          <p:attrName>ppt_h</p:attrName>
                                        </p:attrNameLst>
                                      </p:cBhvr>
                                      <p:tavLst>
                                        <p:tav tm="0">
                                          <p:val>
                                            <p:strVal val="#ppt_h"/>
                                          </p:val>
                                        </p:tav>
                                        <p:tav tm="100000">
                                          <p:val>
                                            <p:strVal val="#ppt_h"/>
                                          </p:val>
                                        </p:tav>
                                      </p:tavLst>
                                    </p:anim>
                                    <p:animEffect transition="in" filter="fade">
                                      <p:cBhvr>
                                        <p:cTn id="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8" name="直接连接符 7"/>
          <p:cNvCxnSpPr/>
          <p:nvPr/>
        </p:nvCxnSpPr>
        <p:spPr>
          <a:xfrm flipH="1">
            <a:off x="4512656" y="4452289"/>
            <a:ext cx="1107356"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9" name="iş1íḑé"/>
          <p:cNvSpPr/>
          <p:nvPr/>
        </p:nvSpPr>
        <p:spPr bwMode="auto">
          <a:xfrm>
            <a:off x="5707498" y="4713851"/>
            <a:ext cx="844586" cy="1207115"/>
          </a:xfrm>
          <a:custGeom>
            <a:avLst/>
            <a:gdLst>
              <a:gd name="T0" fmla="*/ 103 w 270"/>
              <a:gd name="T1" fmla="*/ 388 h 388"/>
              <a:gd name="T2" fmla="*/ 0 w 270"/>
              <a:gd name="T3" fmla="*/ 267 h 388"/>
              <a:gd name="T4" fmla="*/ 243 w 270"/>
              <a:gd name="T5" fmla="*/ 0 h 388"/>
              <a:gd name="T6" fmla="*/ 260 w 270"/>
              <a:gd name="T7" fmla="*/ 109 h 388"/>
              <a:gd name="T8" fmla="*/ 269 w 270"/>
              <a:gd name="T9" fmla="*/ 178 h 388"/>
              <a:gd name="T10" fmla="*/ 264 w 270"/>
              <a:gd name="T11" fmla="*/ 200 h 388"/>
              <a:gd name="T12" fmla="*/ 108 w 270"/>
              <a:gd name="T13" fmla="*/ 384 h 388"/>
              <a:gd name="T14" fmla="*/ 103 w 270"/>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88">
                <a:moveTo>
                  <a:pt x="103" y="388"/>
                </a:moveTo>
                <a:cubicBezTo>
                  <a:pt x="69" y="347"/>
                  <a:pt x="35" y="308"/>
                  <a:pt x="0" y="267"/>
                </a:cubicBezTo>
                <a:cubicBezTo>
                  <a:pt x="81" y="179"/>
                  <a:pt x="160" y="91"/>
                  <a:pt x="243" y="0"/>
                </a:cubicBezTo>
                <a:cubicBezTo>
                  <a:pt x="249" y="39"/>
                  <a:pt x="255" y="74"/>
                  <a:pt x="260" y="109"/>
                </a:cubicBezTo>
                <a:cubicBezTo>
                  <a:pt x="263" y="132"/>
                  <a:pt x="267" y="155"/>
                  <a:pt x="269" y="178"/>
                </a:cubicBezTo>
                <a:cubicBezTo>
                  <a:pt x="270" y="185"/>
                  <a:pt x="268" y="195"/>
                  <a:pt x="264" y="200"/>
                </a:cubicBezTo>
                <a:cubicBezTo>
                  <a:pt x="212" y="262"/>
                  <a:pt x="160" y="323"/>
                  <a:pt x="108" y="384"/>
                </a:cubicBezTo>
                <a:cubicBezTo>
                  <a:pt x="107" y="385"/>
                  <a:pt x="106" y="386"/>
                  <a:pt x="103" y="388"/>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1" name="ïṩľiḋè"/>
          <p:cNvSpPr/>
          <p:nvPr/>
        </p:nvSpPr>
        <p:spPr bwMode="auto">
          <a:xfrm>
            <a:off x="5465812" y="2060564"/>
            <a:ext cx="1130931" cy="1116482"/>
          </a:xfrm>
          <a:custGeom>
            <a:avLst/>
            <a:gdLst>
              <a:gd name="T0" fmla="*/ 114 w 361"/>
              <a:gd name="T1" fmla="*/ 359 h 359"/>
              <a:gd name="T2" fmla="*/ 129 w 361"/>
              <a:gd name="T3" fmla="*/ 254 h 359"/>
              <a:gd name="T4" fmla="*/ 118 w 361"/>
              <a:gd name="T5" fmla="*/ 225 h 359"/>
              <a:gd name="T6" fmla="*/ 28 w 361"/>
              <a:gd name="T7" fmla="*/ 130 h 359"/>
              <a:gd name="T8" fmla="*/ 43 w 361"/>
              <a:gd name="T9" fmla="*/ 55 h 359"/>
              <a:gd name="T10" fmla="*/ 318 w 361"/>
              <a:gd name="T11" fmla="*/ 53 h 359"/>
              <a:gd name="T12" fmla="*/ 325 w 361"/>
              <a:gd name="T13" fmla="*/ 58 h 359"/>
              <a:gd name="T14" fmla="*/ 337 w 361"/>
              <a:gd name="T15" fmla="*/ 125 h 359"/>
              <a:gd name="T16" fmla="*/ 244 w 361"/>
              <a:gd name="T17" fmla="*/ 226 h 359"/>
              <a:gd name="T18" fmla="*/ 232 w 361"/>
              <a:gd name="T19" fmla="*/ 249 h 359"/>
              <a:gd name="T20" fmla="*/ 226 w 361"/>
              <a:gd name="T21" fmla="*/ 260 h 359"/>
              <a:gd name="T22" fmla="*/ 120 w 361"/>
              <a:gd name="T23" fmla="*/ 357 h 359"/>
              <a:gd name="T24" fmla="*/ 114 w 361"/>
              <a:gd name="T25" fmla="*/ 35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1" h="359">
                <a:moveTo>
                  <a:pt x="114" y="359"/>
                </a:moveTo>
                <a:cubicBezTo>
                  <a:pt x="119" y="324"/>
                  <a:pt x="124" y="289"/>
                  <a:pt x="129" y="254"/>
                </a:cubicBezTo>
                <a:cubicBezTo>
                  <a:pt x="131" y="242"/>
                  <a:pt x="128" y="234"/>
                  <a:pt x="118" y="225"/>
                </a:cubicBezTo>
                <a:cubicBezTo>
                  <a:pt x="87" y="195"/>
                  <a:pt x="55" y="164"/>
                  <a:pt x="28" y="130"/>
                </a:cubicBezTo>
                <a:cubicBezTo>
                  <a:pt x="0" y="96"/>
                  <a:pt x="5" y="78"/>
                  <a:pt x="43" y="55"/>
                </a:cubicBezTo>
                <a:cubicBezTo>
                  <a:pt x="134" y="0"/>
                  <a:pt x="226" y="0"/>
                  <a:pt x="318" y="53"/>
                </a:cubicBezTo>
                <a:cubicBezTo>
                  <a:pt x="320" y="55"/>
                  <a:pt x="323" y="56"/>
                  <a:pt x="325" y="58"/>
                </a:cubicBezTo>
                <a:cubicBezTo>
                  <a:pt x="356" y="81"/>
                  <a:pt x="361" y="96"/>
                  <a:pt x="337" y="125"/>
                </a:cubicBezTo>
                <a:cubicBezTo>
                  <a:pt x="308" y="161"/>
                  <a:pt x="275" y="192"/>
                  <a:pt x="244" y="226"/>
                </a:cubicBezTo>
                <a:cubicBezTo>
                  <a:pt x="238" y="232"/>
                  <a:pt x="236" y="241"/>
                  <a:pt x="232" y="249"/>
                </a:cubicBezTo>
                <a:cubicBezTo>
                  <a:pt x="230" y="253"/>
                  <a:pt x="229" y="258"/>
                  <a:pt x="226" y="260"/>
                </a:cubicBezTo>
                <a:cubicBezTo>
                  <a:pt x="191" y="293"/>
                  <a:pt x="156" y="325"/>
                  <a:pt x="120" y="357"/>
                </a:cubicBezTo>
                <a:cubicBezTo>
                  <a:pt x="119" y="358"/>
                  <a:pt x="117" y="359"/>
                  <a:pt x="114" y="359"/>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2" name="iśļídé"/>
          <p:cNvSpPr/>
          <p:nvPr/>
        </p:nvSpPr>
        <p:spPr bwMode="auto">
          <a:xfrm>
            <a:off x="5515726" y="4167432"/>
            <a:ext cx="961488" cy="1187412"/>
          </a:xfrm>
          <a:custGeom>
            <a:avLst/>
            <a:gdLst>
              <a:gd name="T0" fmla="*/ 4 w 307"/>
              <a:gd name="T1" fmla="*/ 382 h 382"/>
              <a:gd name="T2" fmla="*/ 1 w 307"/>
              <a:gd name="T3" fmla="*/ 350 h 382"/>
              <a:gd name="T4" fmla="*/ 6 w 307"/>
              <a:gd name="T5" fmla="*/ 310 h 382"/>
              <a:gd name="T6" fmla="*/ 15 w 307"/>
              <a:gd name="T7" fmla="*/ 287 h 382"/>
              <a:gd name="T8" fmla="*/ 268 w 307"/>
              <a:gd name="T9" fmla="*/ 10 h 382"/>
              <a:gd name="T10" fmla="*/ 278 w 307"/>
              <a:gd name="T11" fmla="*/ 0 h 382"/>
              <a:gd name="T12" fmla="*/ 289 w 307"/>
              <a:gd name="T13" fmla="*/ 66 h 382"/>
              <a:gd name="T14" fmla="*/ 289 w 307"/>
              <a:gd name="T15" fmla="*/ 72 h 382"/>
              <a:gd name="T16" fmla="*/ 255 w 307"/>
              <a:gd name="T17" fmla="*/ 162 h 382"/>
              <a:gd name="T18" fmla="*/ 24 w 307"/>
              <a:gd name="T19" fmla="*/ 371 h 382"/>
              <a:gd name="T20" fmla="*/ 12 w 307"/>
              <a:gd name="T21" fmla="*/ 382 h 382"/>
              <a:gd name="T22" fmla="*/ 4 w 307"/>
              <a:gd name="T2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 h="382">
                <a:moveTo>
                  <a:pt x="4" y="382"/>
                </a:moveTo>
                <a:cubicBezTo>
                  <a:pt x="3" y="371"/>
                  <a:pt x="0" y="360"/>
                  <a:pt x="1" y="350"/>
                </a:cubicBezTo>
                <a:cubicBezTo>
                  <a:pt x="1" y="337"/>
                  <a:pt x="3" y="323"/>
                  <a:pt x="6" y="310"/>
                </a:cubicBezTo>
                <a:cubicBezTo>
                  <a:pt x="7" y="302"/>
                  <a:pt x="10" y="293"/>
                  <a:pt x="15" y="287"/>
                </a:cubicBezTo>
                <a:cubicBezTo>
                  <a:pt x="99" y="195"/>
                  <a:pt x="184" y="102"/>
                  <a:pt x="268" y="10"/>
                </a:cubicBezTo>
                <a:cubicBezTo>
                  <a:pt x="270" y="7"/>
                  <a:pt x="273" y="5"/>
                  <a:pt x="278" y="0"/>
                </a:cubicBezTo>
                <a:cubicBezTo>
                  <a:pt x="282" y="24"/>
                  <a:pt x="285" y="45"/>
                  <a:pt x="289" y="66"/>
                </a:cubicBezTo>
                <a:cubicBezTo>
                  <a:pt x="289" y="68"/>
                  <a:pt x="288" y="71"/>
                  <a:pt x="289" y="72"/>
                </a:cubicBezTo>
                <a:cubicBezTo>
                  <a:pt x="307" y="114"/>
                  <a:pt x="283" y="137"/>
                  <a:pt x="255" y="162"/>
                </a:cubicBezTo>
                <a:cubicBezTo>
                  <a:pt x="177" y="231"/>
                  <a:pt x="101" y="301"/>
                  <a:pt x="24" y="371"/>
                </a:cubicBezTo>
                <a:cubicBezTo>
                  <a:pt x="20" y="375"/>
                  <a:pt x="16" y="378"/>
                  <a:pt x="12" y="382"/>
                </a:cubicBezTo>
                <a:cubicBezTo>
                  <a:pt x="9" y="382"/>
                  <a:pt x="7" y="382"/>
                  <a:pt x="4" y="382"/>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3" name="îŝḷîḑé"/>
          <p:cNvSpPr/>
          <p:nvPr/>
        </p:nvSpPr>
        <p:spPr bwMode="auto">
          <a:xfrm>
            <a:off x="5603731" y="3615758"/>
            <a:ext cx="753953" cy="1042926"/>
          </a:xfrm>
          <a:custGeom>
            <a:avLst/>
            <a:gdLst>
              <a:gd name="T0" fmla="*/ 225 w 241"/>
              <a:gd name="T1" fmla="*/ 0 h 335"/>
              <a:gd name="T2" fmla="*/ 240 w 241"/>
              <a:gd name="T3" fmla="*/ 107 h 335"/>
              <a:gd name="T4" fmla="*/ 233 w 241"/>
              <a:gd name="T5" fmla="*/ 126 h 335"/>
              <a:gd name="T6" fmla="*/ 7 w 241"/>
              <a:gd name="T7" fmla="*/ 332 h 335"/>
              <a:gd name="T8" fmla="*/ 0 w 241"/>
              <a:gd name="T9" fmla="*/ 335 h 335"/>
              <a:gd name="T10" fmla="*/ 16 w 241"/>
              <a:gd name="T11" fmla="*/ 232 h 335"/>
              <a:gd name="T12" fmla="*/ 23 w 241"/>
              <a:gd name="T13" fmla="*/ 220 h 335"/>
              <a:gd name="T14" fmla="*/ 217 w 241"/>
              <a:gd name="T15" fmla="*/ 6 h 335"/>
              <a:gd name="T16" fmla="*/ 225 w 241"/>
              <a:gd name="T17"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35">
                <a:moveTo>
                  <a:pt x="225" y="0"/>
                </a:moveTo>
                <a:cubicBezTo>
                  <a:pt x="230" y="37"/>
                  <a:pt x="236" y="72"/>
                  <a:pt x="240" y="107"/>
                </a:cubicBezTo>
                <a:cubicBezTo>
                  <a:pt x="241" y="113"/>
                  <a:pt x="238" y="122"/>
                  <a:pt x="233" y="126"/>
                </a:cubicBezTo>
                <a:cubicBezTo>
                  <a:pt x="158" y="195"/>
                  <a:pt x="83" y="263"/>
                  <a:pt x="7" y="332"/>
                </a:cubicBezTo>
                <a:cubicBezTo>
                  <a:pt x="6" y="333"/>
                  <a:pt x="4" y="333"/>
                  <a:pt x="0" y="335"/>
                </a:cubicBezTo>
                <a:cubicBezTo>
                  <a:pt x="5" y="299"/>
                  <a:pt x="10" y="266"/>
                  <a:pt x="16" y="232"/>
                </a:cubicBezTo>
                <a:cubicBezTo>
                  <a:pt x="16" y="227"/>
                  <a:pt x="20" y="223"/>
                  <a:pt x="23" y="220"/>
                </a:cubicBezTo>
                <a:cubicBezTo>
                  <a:pt x="87" y="148"/>
                  <a:pt x="152" y="77"/>
                  <a:pt x="217" y="6"/>
                </a:cubicBezTo>
                <a:cubicBezTo>
                  <a:pt x="219" y="4"/>
                  <a:pt x="220" y="3"/>
                  <a:pt x="225" y="0"/>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4" name="íṣḷïdé"/>
          <p:cNvSpPr/>
          <p:nvPr/>
        </p:nvSpPr>
        <p:spPr bwMode="auto">
          <a:xfrm>
            <a:off x="5716693" y="3069338"/>
            <a:ext cx="556927" cy="845899"/>
          </a:xfrm>
          <a:custGeom>
            <a:avLst/>
            <a:gdLst>
              <a:gd name="T0" fmla="*/ 0 w 178"/>
              <a:gd name="T1" fmla="*/ 270 h 272"/>
              <a:gd name="T2" fmla="*/ 16 w 178"/>
              <a:gd name="T3" fmla="*/ 162 h 272"/>
              <a:gd name="T4" fmla="*/ 24 w 178"/>
              <a:gd name="T5" fmla="*/ 149 h 272"/>
              <a:gd name="T6" fmla="*/ 156 w 178"/>
              <a:gd name="T7" fmla="*/ 4 h 272"/>
              <a:gd name="T8" fmla="*/ 163 w 178"/>
              <a:gd name="T9" fmla="*/ 0 h 272"/>
              <a:gd name="T10" fmla="*/ 178 w 178"/>
              <a:gd name="T11" fmla="*/ 107 h 272"/>
              <a:gd name="T12" fmla="*/ 173 w 178"/>
              <a:gd name="T13" fmla="*/ 118 h 272"/>
              <a:gd name="T14" fmla="*/ 5 w 178"/>
              <a:gd name="T15" fmla="*/ 272 h 272"/>
              <a:gd name="T16" fmla="*/ 0 w 178"/>
              <a:gd name="T17" fmla="*/ 27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72">
                <a:moveTo>
                  <a:pt x="0" y="270"/>
                </a:moveTo>
                <a:cubicBezTo>
                  <a:pt x="5" y="234"/>
                  <a:pt x="10" y="198"/>
                  <a:pt x="16" y="162"/>
                </a:cubicBezTo>
                <a:cubicBezTo>
                  <a:pt x="16" y="158"/>
                  <a:pt x="20" y="153"/>
                  <a:pt x="24" y="149"/>
                </a:cubicBezTo>
                <a:cubicBezTo>
                  <a:pt x="68" y="101"/>
                  <a:pt x="112" y="53"/>
                  <a:pt x="156" y="4"/>
                </a:cubicBezTo>
                <a:cubicBezTo>
                  <a:pt x="157" y="3"/>
                  <a:pt x="159" y="2"/>
                  <a:pt x="163" y="0"/>
                </a:cubicBezTo>
                <a:cubicBezTo>
                  <a:pt x="168" y="36"/>
                  <a:pt x="173" y="71"/>
                  <a:pt x="178" y="107"/>
                </a:cubicBezTo>
                <a:cubicBezTo>
                  <a:pt x="178" y="110"/>
                  <a:pt x="176" y="116"/>
                  <a:pt x="173" y="118"/>
                </a:cubicBezTo>
                <a:cubicBezTo>
                  <a:pt x="117" y="170"/>
                  <a:pt x="61" y="221"/>
                  <a:pt x="5" y="272"/>
                </a:cubicBezTo>
                <a:cubicBezTo>
                  <a:pt x="3" y="271"/>
                  <a:pt x="1" y="271"/>
                  <a:pt x="0" y="270"/>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cxnSp>
        <p:nvCxnSpPr>
          <p:cNvPr id="15" name="直接连接符 14"/>
          <p:cNvCxnSpPr/>
          <p:nvPr/>
        </p:nvCxnSpPr>
        <p:spPr>
          <a:xfrm>
            <a:off x="6273621" y="3040284"/>
            <a:ext cx="1487849"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433435" y="4349338"/>
            <a:ext cx="1328035"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4512656" y="5693194"/>
            <a:ext cx="1318470"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7857490" y="2855595"/>
            <a:ext cx="237553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Chart Development – Build visuals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2" name="文本框 21"/>
          <p:cNvSpPr txBox="1"/>
          <p:nvPr/>
        </p:nvSpPr>
        <p:spPr>
          <a:xfrm>
            <a:off x="7857490" y="3978275"/>
            <a:ext cx="237553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Dashboard Design – Interactive layout</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5" name="文本框 24"/>
          <p:cNvSpPr txBox="1"/>
          <p:nvPr/>
        </p:nvSpPr>
        <p:spPr>
          <a:xfrm>
            <a:off x="1931035" y="3978275"/>
            <a:ext cx="237553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Data Preparation – Clean &amp; structure</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8" name="文本框 27"/>
          <p:cNvSpPr txBox="1"/>
          <p:nvPr/>
        </p:nvSpPr>
        <p:spPr>
          <a:xfrm>
            <a:off x="1931035" y="5219065"/>
            <a:ext cx="237553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Pivot Table Creation – Summarize data</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0" name="文本框 29"/>
          <p:cNvSpPr txBox="1"/>
          <p:nvPr/>
        </p:nvSpPr>
        <p:spPr>
          <a:xfrm>
            <a:off x="3420387" y="695871"/>
            <a:ext cx="515112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Workflow</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cxnSp>
        <p:nvCxnSpPr>
          <p:cNvPr id="3" name="直接连接符 7"/>
          <p:cNvCxnSpPr/>
          <p:nvPr/>
        </p:nvCxnSpPr>
        <p:spPr>
          <a:xfrm flipH="1">
            <a:off x="4496146" y="2943529"/>
            <a:ext cx="1107356"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4" name="直接连接符 15"/>
          <p:cNvCxnSpPr/>
          <p:nvPr/>
        </p:nvCxnSpPr>
        <p:spPr>
          <a:xfrm>
            <a:off x="6477250" y="5702523"/>
            <a:ext cx="1328035"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0" name="文本框 24"/>
          <p:cNvSpPr txBox="1"/>
          <p:nvPr/>
        </p:nvSpPr>
        <p:spPr>
          <a:xfrm>
            <a:off x="7952635" y="5354784"/>
            <a:ext cx="2375408" cy="583565"/>
          </a:xfrm>
          <a:prstGeom prst="rect">
            <a:avLst/>
          </a:prstGeom>
          <a:noFill/>
        </p:spPr>
        <p:txBody>
          <a:bodyPr wrap="square" rtlCol="0">
            <a:spAutoFit/>
            <a:scene3d>
              <a:camera prst="orthographicFront"/>
              <a:lightRig rig="threePt" dir="t"/>
            </a:scene3d>
            <a:sp3d contourW="12700"/>
          </a:bodyPr>
          <a:p>
            <a:pPr algn="ctr"/>
            <a:r>
              <a:rPr lang="en-US" altLang="en-US" sz="1600" dirty="0">
                <a:solidFill>
                  <a:srgbClr val="4D5F2E"/>
                </a:solidFill>
                <a:latin typeface="Arial" panose="020B0604020202020204" pitchFamily="34" charset="0"/>
                <a:ea typeface="Arial" panose="020B0604020202020204" pitchFamily="34" charset="0"/>
              </a:rPr>
              <a:t>Testing &amp; Refinement – Validate outputs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1" name="文本框 24"/>
          <p:cNvSpPr txBox="1"/>
          <p:nvPr/>
        </p:nvSpPr>
        <p:spPr>
          <a:xfrm>
            <a:off x="2057930" y="2855424"/>
            <a:ext cx="2375408"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Requirement Understanding – Define KPIs</a:t>
            </a:r>
            <a:endParaRPr lang="en-US" altLang="en-US" sz="16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strVal val="#ppt_w+.3"/>
                                          </p:val>
                                        </p:tav>
                                        <p:tav tm="100000">
                                          <p:val>
                                            <p:strVal val="#ppt_w"/>
                                          </p:val>
                                        </p:tav>
                                      </p:tavLst>
                                    </p:anim>
                                    <p:anim calcmode="lin" valueType="num">
                                      <p:cBhvr>
                                        <p:cTn id="8" dur="1000" fill="hold"/>
                                        <p:tgtEl>
                                          <p:spTgt spid="30"/>
                                        </p:tgtEl>
                                        <p:attrNameLst>
                                          <p:attrName>ppt_h</p:attrName>
                                        </p:attrNameLst>
                                      </p:cBhvr>
                                      <p:tavLst>
                                        <p:tav tm="0">
                                          <p:val>
                                            <p:strVal val="#ppt_h"/>
                                          </p:val>
                                        </p:tav>
                                        <p:tav tm="100000">
                                          <p:val>
                                            <p:strVal val="#ppt_h"/>
                                          </p:val>
                                        </p:tav>
                                      </p:tavLst>
                                    </p:anim>
                                    <p:animEffect transition="in" filter="fade">
                                      <p:cBhvr>
                                        <p:cTn id="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30" name="文本框 29"/>
          <p:cNvSpPr txBox="1"/>
          <p:nvPr/>
        </p:nvSpPr>
        <p:spPr>
          <a:xfrm>
            <a:off x="2418715" y="695960"/>
            <a:ext cx="5022215" cy="829945"/>
          </a:xfrm>
          <a:prstGeom prst="rect">
            <a:avLst/>
          </a:prstGeom>
          <a:noFill/>
        </p:spPr>
        <p:txBody>
          <a:bodyPr wrap="squar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Charts to Create</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pic>
        <p:nvPicPr>
          <p:cNvPr id="20" name="Picture 19" descr="A close-up of a graph&#10;&#10;AI-generated content may be incorrect."/>
          <p:cNvPicPr>
            <a:picLocks noChangeAspect="1"/>
          </p:cNvPicPr>
          <p:nvPr/>
        </p:nvPicPr>
        <p:blipFill>
          <a:blip r:embed="rId2"/>
          <a:srcRect l="14298" r="36795"/>
          <a:stretch>
            <a:fillRect/>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21" name="Rectangle 1"/>
          <p:cNvSpPr>
            <a:spLocks noGrp="1" noChangeArrowheads="1"/>
          </p:cNvSpPr>
          <p:nvPr/>
        </p:nvSpPr>
        <p:spPr bwMode="auto">
          <a:xfrm>
            <a:off x="263382" y="2333297"/>
            <a:ext cx="5962785" cy="384366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0" compatLnSpc="1">
            <a:normAutofit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rtl="0" eaLnBrk="0" fontAlgn="base" latinLnBrk="0" hangingPunct="0">
              <a:spcBef>
                <a:spcPct val="0"/>
              </a:spcBef>
              <a:spcAft>
                <a:spcPts val="600"/>
              </a:spcAft>
              <a:buClrTx/>
              <a:buSzTx/>
              <a:buNone/>
            </a:pPr>
            <a:endParaRPr kumimoji="0" lang="en-US" altLang="en-US" sz="1945" b="1"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pPr>
            <a:r>
              <a:rPr kumimoji="0" lang="en-US" altLang="en-US" sz="1945" b="1" i="0" u="none" strike="noStrike" cap="none" normalizeH="0" baseline="0" dirty="0">
                <a:ln>
                  <a:noFill/>
                </a:ln>
                <a:solidFill>
                  <a:srgbClr val="4D5F2E"/>
                </a:solidFill>
                <a:effectLst/>
                <a:latin typeface="Arial" panose="020B0604020202020204" pitchFamily="34" charset="0"/>
              </a:rPr>
              <a:t>Patient Admission Status:</a:t>
            </a:r>
            <a:r>
              <a:rPr kumimoji="0" lang="en-US" altLang="en-US" sz="1945" b="0" i="0" u="none" strike="noStrike" cap="none" normalizeH="0" baseline="0" dirty="0">
                <a:ln>
                  <a:noFill/>
                </a:ln>
                <a:solidFill>
                  <a:srgbClr val="4D5F2E"/>
                </a:solidFill>
                <a:effectLst/>
                <a:latin typeface="Arial" panose="020B0604020202020204" pitchFamily="34" charset="0"/>
              </a:rPr>
              <a:t> Show how many patients were admitted vs. not admitted.</a:t>
            </a: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pP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pPr>
            <a:r>
              <a:rPr kumimoji="0" lang="en-US" altLang="en-US" sz="1945" b="1" i="0" u="none" strike="noStrike" cap="none" normalizeH="0" baseline="0" dirty="0">
                <a:ln>
                  <a:noFill/>
                </a:ln>
                <a:solidFill>
                  <a:srgbClr val="4D5F2E"/>
                </a:solidFill>
                <a:effectLst/>
                <a:latin typeface="Arial" panose="020B0604020202020204" pitchFamily="34" charset="0"/>
              </a:rPr>
              <a:t>Patient Age Distribution:</a:t>
            </a:r>
            <a:r>
              <a:rPr kumimoji="0" lang="en-US" altLang="en-US" sz="1945" b="0" i="0" u="none" strike="noStrike" cap="none" normalizeH="0" baseline="0" dirty="0">
                <a:ln>
                  <a:noFill/>
                </a:ln>
                <a:solidFill>
                  <a:srgbClr val="4D5F2E"/>
                </a:solidFill>
                <a:effectLst/>
                <a:latin typeface="Arial" panose="020B0604020202020204" pitchFamily="34" charset="0"/>
              </a:rPr>
              <a:t> Group patients by age.</a:t>
            </a: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pP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pPr>
            <a:r>
              <a:rPr kumimoji="0" lang="en-US" altLang="en-US" sz="1945" b="1" i="0" u="none" strike="noStrike" cap="none" normalizeH="0" baseline="0" dirty="0">
                <a:ln>
                  <a:noFill/>
                </a:ln>
                <a:solidFill>
                  <a:srgbClr val="4D5F2E"/>
                </a:solidFill>
                <a:effectLst/>
                <a:latin typeface="Arial" panose="020B0604020202020204" pitchFamily="34" charset="0"/>
              </a:rPr>
              <a:t>Timeliness:</a:t>
            </a:r>
            <a:r>
              <a:rPr kumimoji="0" lang="en-US" altLang="en-US" sz="1945" b="0" i="0" u="none" strike="noStrike" cap="none" normalizeH="0" baseline="0" dirty="0">
                <a:ln>
                  <a:noFill/>
                </a:ln>
                <a:solidFill>
                  <a:srgbClr val="4D5F2E"/>
                </a:solidFill>
                <a:effectLst/>
                <a:latin typeface="Arial" panose="020B0604020202020204" pitchFamily="34" charset="0"/>
              </a:rPr>
              <a:t> Measure the percentage of patients seen within 30 minutes.</a:t>
            </a: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pP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pPr>
            <a:r>
              <a:rPr kumimoji="0" lang="en-US" altLang="en-US" sz="1945" b="1" i="0" u="none" strike="noStrike" cap="none" normalizeH="0" baseline="0" dirty="0">
                <a:ln>
                  <a:noFill/>
                </a:ln>
                <a:solidFill>
                  <a:srgbClr val="4D5F2E"/>
                </a:solidFill>
                <a:effectLst/>
                <a:latin typeface="Arial" panose="020B0604020202020204" pitchFamily="34" charset="0"/>
              </a:rPr>
              <a:t>Gender Analysis:</a:t>
            </a:r>
            <a:r>
              <a:rPr kumimoji="0" lang="en-US" altLang="en-US" sz="1945" b="0" i="0" u="none" strike="noStrike" cap="none" normalizeH="0" baseline="0" dirty="0">
                <a:ln>
                  <a:noFill/>
                </a:ln>
                <a:solidFill>
                  <a:srgbClr val="4D5F2E"/>
                </a:solidFill>
                <a:effectLst/>
                <a:latin typeface="Arial" panose="020B0604020202020204" pitchFamily="34" charset="0"/>
              </a:rPr>
              <a:t> Display the number of patients by gender. </a:t>
            </a: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None/>
            </a:pP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indent="0" eaLnBrk="0" fontAlgn="base" hangingPunct="0">
              <a:spcBef>
                <a:spcPct val="0"/>
              </a:spcBef>
              <a:spcAft>
                <a:spcPts val="600"/>
              </a:spcAft>
              <a:buFontTx/>
              <a:buChar char="•"/>
            </a:pPr>
            <a:r>
              <a:rPr kumimoji="0" lang="en-US" altLang="en-US" sz="1945" b="1" i="0" u="none" strike="noStrike" cap="none" normalizeH="0" baseline="0" dirty="0">
                <a:ln>
                  <a:noFill/>
                </a:ln>
                <a:solidFill>
                  <a:srgbClr val="4D5F2E"/>
                </a:solidFill>
                <a:effectLst/>
                <a:latin typeface="Arial" panose="020B0604020202020204" pitchFamily="34" charset="0"/>
              </a:rPr>
              <a:t>Department Referrals:</a:t>
            </a:r>
            <a:r>
              <a:rPr kumimoji="0" lang="en-US" altLang="en-US" sz="1945" b="0" i="0" u="none" strike="noStrike" cap="none" normalizeH="0" baseline="0" dirty="0">
                <a:ln>
                  <a:noFill/>
                </a:ln>
                <a:solidFill>
                  <a:srgbClr val="4D5F2E"/>
                </a:solidFill>
                <a:effectLst/>
                <a:latin typeface="Arial" panose="020B0604020202020204" pitchFamily="34" charset="0"/>
              </a:rPr>
              <a:t> Check which departments patients are referred to the most.</a:t>
            </a:r>
            <a:endParaRPr kumimoji="0" lang="en-US" altLang="en-US" sz="1945" b="0" i="0" u="none" strike="noStrike" cap="none" normalizeH="0" baseline="0" dirty="0">
              <a:ln>
                <a:noFill/>
              </a:ln>
              <a:solidFill>
                <a:srgbClr val="4D5F2E"/>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pPr>
            <a:endParaRPr kumimoji="0" lang="en-US" altLang="en-US" sz="1945" b="0" i="0" u="none" strike="noStrike" cap="none" normalizeH="0" baseline="0" dirty="0">
              <a:ln>
                <a:noFill/>
              </a:ln>
              <a:solidFill>
                <a:srgbClr val="4D5F2E"/>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strVal val="#ppt_w+.3"/>
                                          </p:val>
                                        </p:tav>
                                        <p:tav tm="100000">
                                          <p:val>
                                            <p:strVal val="#ppt_w"/>
                                          </p:val>
                                        </p:tav>
                                      </p:tavLst>
                                    </p:anim>
                                    <p:anim calcmode="lin" valueType="num">
                                      <p:cBhvr>
                                        <p:cTn id="8" dur="1000" fill="hold"/>
                                        <p:tgtEl>
                                          <p:spTgt spid="30"/>
                                        </p:tgtEl>
                                        <p:attrNameLst>
                                          <p:attrName>ppt_h</p:attrName>
                                        </p:attrNameLst>
                                      </p:cBhvr>
                                      <p:tavLst>
                                        <p:tav tm="0">
                                          <p:val>
                                            <p:strVal val="#ppt_h"/>
                                          </p:val>
                                        </p:tav>
                                        <p:tav tm="100000">
                                          <p:val>
                                            <p:strVal val="#ppt_h"/>
                                          </p:val>
                                        </p:tav>
                                      </p:tavLst>
                                    </p:anim>
                                    <p:animEffect transition="in" filter="fade">
                                      <p:cBhvr>
                                        <p:cTn id="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Freeform: Shape 3"/>
          <p:cNvSpPr/>
          <p:nvPr>
            <p:custDataLst>
              <p:tags r:id="rId2"/>
            </p:custDataLst>
          </p:nvPr>
        </p:nvSpPr>
        <p:spPr>
          <a:xfrm rot="16200000" flipV="1">
            <a:off x="6089084" y="4255898"/>
            <a:ext cx="926426"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384000" tIns="0" rIns="288000" bIns="864000" anchor="t" anchorCtr="1">
            <a:normAutofit fontScale="72500"/>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9" name="Freeform: Shape 4"/>
          <p:cNvSpPr/>
          <p:nvPr>
            <p:custDataLst>
              <p:tags r:id="rId3"/>
            </p:custDataLst>
          </p:nvPr>
        </p:nvSpPr>
        <p:spPr>
          <a:xfrm rot="16200000" flipH="1" flipV="1">
            <a:off x="6091457" y="2407747"/>
            <a:ext cx="921680"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4D5F2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0" tIns="0" rIns="0" bIns="480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1" name="Freeform: Shape 5"/>
          <p:cNvSpPr/>
          <p:nvPr>
            <p:custDataLst>
              <p:tags r:id="rId4"/>
            </p:custDataLst>
          </p:nvPr>
        </p:nvSpPr>
        <p:spPr>
          <a:xfrm rot="5400000" flipH="1" flipV="1">
            <a:off x="5153931" y="3328161"/>
            <a:ext cx="929478"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rIns="0" bIns="864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2" name="Freeform: Shape 6"/>
          <p:cNvSpPr/>
          <p:nvPr>
            <p:custDataLst>
              <p:tags r:id="rId5"/>
            </p:custDataLst>
          </p:nvPr>
        </p:nvSpPr>
        <p:spPr>
          <a:xfrm rot="5400000" flipV="1">
            <a:off x="5158892" y="1489945"/>
            <a:ext cx="918627" cy="3059098"/>
          </a:xfrm>
          <a:custGeom>
            <a:avLst/>
            <a:gdLst>
              <a:gd name="connsiteX0" fmla="*/ 0 w 1041355"/>
              <a:gd name="connsiteY0" fmla="*/ 499990 h 4145773"/>
              <a:gd name="connsiteX1" fmla="*/ 520677 w 1041355"/>
              <a:gd name="connsiteY1" fmla="*/ 0 h 4145773"/>
              <a:gd name="connsiteX2" fmla="*/ 1041355 w 1041355"/>
              <a:gd name="connsiteY2" fmla="*/ 499990 h 4145773"/>
              <a:gd name="connsiteX3" fmla="*/ 1040980 w 1041355"/>
              <a:gd name="connsiteY3" fmla="*/ 499990 h 4145773"/>
              <a:gd name="connsiteX4" fmla="*/ 1040980 w 1041355"/>
              <a:gd name="connsiteY4" fmla="*/ 4145773 h 4145773"/>
              <a:gd name="connsiteX5" fmla="*/ 374 w 1041355"/>
              <a:gd name="connsiteY5" fmla="*/ 3103323 h 4145773"/>
              <a:gd name="connsiteX6" fmla="*/ 374 w 1041355"/>
              <a:gd name="connsiteY6" fmla="*/ 499990 h 4145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355" h="4145773">
                <a:moveTo>
                  <a:pt x="0" y="499990"/>
                </a:moveTo>
                <a:lnTo>
                  <a:pt x="520677" y="0"/>
                </a:lnTo>
                <a:lnTo>
                  <a:pt x="1041355" y="499990"/>
                </a:lnTo>
                <a:lnTo>
                  <a:pt x="1040980" y="499990"/>
                </a:lnTo>
                <a:lnTo>
                  <a:pt x="1040980" y="4145773"/>
                </a:lnTo>
                <a:lnTo>
                  <a:pt x="374" y="3103323"/>
                </a:lnTo>
                <a:lnTo>
                  <a:pt x="374" y="499990"/>
                </a:lnTo>
                <a:close/>
              </a:path>
            </a:pathLst>
          </a:custGeom>
          <a:solidFill>
            <a:srgbClr val="74891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 wrap="none" lIns="0" tIns="0" rIns="0" bIns="480000" anchor="ctr">
            <a:normAutofit/>
          </a:bodyPr>
          <a:lstStyle/>
          <a:p>
            <a:pPr algn="ctr"/>
            <a:endParaRPr lang="zh-CN" altLang="en-US" sz="2135" dirty="0">
              <a:solidFill>
                <a:schemeClr val="bg1"/>
              </a:solidFill>
              <a:latin typeface="Arial" panose="020B0604020202020204" pitchFamily="34" charset="0"/>
              <a:ea typeface="Arial" panose="020B0604020202020204" pitchFamily="34" charset="0"/>
            </a:endParaRPr>
          </a:p>
        </p:txBody>
      </p:sp>
      <p:sp>
        <p:nvSpPr>
          <p:cNvPr id="14" name="文本框 13"/>
          <p:cNvSpPr txBox="1"/>
          <p:nvPr>
            <p:custDataLst>
              <p:tags r:id="rId6"/>
            </p:custDataLst>
          </p:nvPr>
        </p:nvSpPr>
        <p:spPr>
          <a:xfrm>
            <a:off x="958026" y="2666769"/>
            <a:ext cx="2801722"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 Value of clean data for accuracy</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18" name="文本框 17"/>
          <p:cNvSpPr txBox="1"/>
          <p:nvPr>
            <p:custDataLst>
              <p:tags r:id="rId7"/>
            </p:custDataLst>
          </p:nvPr>
        </p:nvSpPr>
        <p:spPr>
          <a:xfrm>
            <a:off x="958026" y="4482181"/>
            <a:ext cx="2801722"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Visual storytelling aids decisions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19" name="文本框 18"/>
          <p:cNvSpPr txBox="1"/>
          <p:nvPr>
            <p:custDataLst>
              <p:tags r:id="rId8"/>
            </p:custDataLst>
          </p:nvPr>
        </p:nvSpPr>
        <p:spPr>
          <a:xfrm>
            <a:off x="8530168" y="3677861"/>
            <a:ext cx="2801722" cy="37147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Excel is a powerful BI tool</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0" name="文本框 19"/>
          <p:cNvSpPr txBox="1"/>
          <p:nvPr>
            <p:custDataLst>
              <p:tags r:id="rId9"/>
            </p:custDataLst>
          </p:nvPr>
        </p:nvSpPr>
        <p:spPr>
          <a:xfrm>
            <a:off x="8530168" y="5493273"/>
            <a:ext cx="2801722" cy="93154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Gained confidence to independently build MIS dashboards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1" name="文本框 20"/>
          <p:cNvSpPr txBox="1"/>
          <p:nvPr/>
        </p:nvSpPr>
        <p:spPr>
          <a:xfrm>
            <a:off x="3329900" y="695871"/>
            <a:ext cx="533209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Learnings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1000" fill="hold"/>
                                        <p:tgtEl>
                                          <p:spTgt spid="21"/>
                                        </p:tgtEl>
                                        <p:attrNameLst>
                                          <p:attrName>ppt_w</p:attrName>
                                        </p:attrNameLst>
                                      </p:cBhvr>
                                      <p:tavLst>
                                        <p:tav tm="0">
                                          <p:val>
                                            <p:strVal val="#ppt_w+.3"/>
                                          </p:val>
                                        </p:tav>
                                        <p:tav tm="100000">
                                          <p:val>
                                            <p:strVal val="#ppt_w"/>
                                          </p:val>
                                        </p:tav>
                                      </p:tavLst>
                                    </p:anim>
                                    <p:anim calcmode="lin" valueType="num">
                                      <p:cBhvr>
                                        <p:cTn id="8" dur="1000" fill="hold"/>
                                        <p:tgtEl>
                                          <p:spTgt spid="21"/>
                                        </p:tgtEl>
                                        <p:attrNameLst>
                                          <p:attrName>ppt_h</p:attrName>
                                        </p:attrNameLst>
                                      </p:cBhvr>
                                      <p:tavLst>
                                        <p:tav tm="0">
                                          <p:val>
                                            <p:strVal val="#ppt_h"/>
                                          </p:val>
                                        </p:tav>
                                        <p:tav tm="100000">
                                          <p:val>
                                            <p:strVal val="#ppt_h"/>
                                          </p:val>
                                        </p:tav>
                                      </p:tavLst>
                                    </p:anim>
                                    <p:animEffect transition="in" filter="fade">
                                      <p:cBhvr>
                                        <p:cTn id="9"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4274462" y="466636"/>
            <a:ext cx="502793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Business Impact</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Freeform 3"/>
          <p:cNvSpPr/>
          <p:nvPr/>
        </p:nvSpPr>
        <p:spPr>
          <a:xfrm>
            <a:off x="4126203" y="2885380"/>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9" name="Freeform 4"/>
          <p:cNvSpPr/>
          <p:nvPr/>
        </p:nvSpPr>
        <p:spPr>
          <a:xfrm rot="2700000">
            <a:off x="5105957" y="196223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1" name="Freeform 5"/>
          <p:cNvSpPr/>
          <p:nvPr/>
        </p:nvSpPr>
        <p:spPr>
          <a:xfrm flipH="1">
            <a:off x="7381732" y="28935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2" name="Freeform 6"/>
          <p:cNvSpPr/>
          <p:nvPr/>
        </p:nvSpPr>
        <p:spPr>
          <a:xfrm rot="18900000" flipH="1">
            <a:off x="6401979" y="1970412"/>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3" name="Freeform 7"/>
          <p:cNvSpPr/>
          <p:nvPr/>
        </p:nvSpPr>
        <p:spPr>
          <a:xfrm flipH="1" flipV="1">
            <a:off x="7373556" y="43492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4" name="Freeform 8"/>
          <p:cNvSpPr/>
          <p:nvPr/>
        </p:nvSpPr>
        <p:spPr>
          <a:xfrm rot="2700000" flipH="1" flipV="1">
            <a:off x="6372107" y="528874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5" name="Freeform 9"/>
          <p:cNvSpPr/>
          <p:nvPr/>
        </p:nvSpPr>
        <p:spPr>
          <a:xfrm flipV="1">
            <a:off x="4134377" y="4357431"/>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6" name="Freeform 10"/>
          <p:cNvSpPr/>
          <p:nvPr/>
        </p:nvSpPr>
        <p:spPr>
          <a:xfrm rot="18900000" flipV="1">
            <a:off x="5114131" y="5280573"/>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cxnSp>
        <p:nvCxnSpPr>
          <p:cNvPr id="17" name="Straight Connector 11"/>
          <p:cNvCxnSpPr/>
          <p:nvPr/>
        </p:nvCxnSpPr>
        <p:spPr>
          <a:xfrm flipH="1">
            <a:off x="3650659" y="4357429"/>
            <a:ext cx="824000" cy="0"/>
          </a:xfrm>
          <a:prstGeom prst="line">
            <a:avLst/>
          </a:prstGeom>
          <a:noFill/>
          <a:ln w="19050" cap="flat" cmpd="sng" algn="ctr">
            <a:solidFill>
              <a:srgbClr val="4D5F2E"/>
            </a:solidFill>
            <a:prstDash val="solid"/>
            <a:miter lim="800000"/>
            <a:tailEnd type="oval"/>
          </a:ln>
          <a:effectLst/>
        </p:spPr>
      </p:cxnSp>
      <p:grpSp>
        <p:nvGrpSpPr>
          <p:cNvPr id="18" name="Group 13"/>
          <p:cNvGrpSpPr/>
          <p:nvPr/>
        </p:nvGrpSpPr>
        <p:grpSpPr>
          <a:xfrm>
            <a:off x="3647595" y="2414438"/>
            <a:ext cx="892032" cy="824000"/>
            <a:chOff x="4228147" y="2074893"/>
            <a:chExt cx="692928" cy="640080"/>
          </a:xfrm>
        </p:grpSpPr>
        <p:cxnSp>
          <p:nvCxnSpPr>
            <p:cNvPr id="19" name="Straight Connector 14"/>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0" name="Straight Connector 15"/>
            <p:cNvCxnSpPr/>
            <p:nvPr/>
          </p:nvCxnSpPr>
          <p:spPr>
            <a:xfrm flipH="1">
              <a:off x="4228147" y="2166249"/>
              <a:ext cx="466625"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1" name="Group 16"/>
          <p:cNvGrpSpPr/>
          <p:nvPr/>
        </p:nvGrpSpPr>
        <p:grpSpPr>
          <a:xfrm flipV="1">
            <a:off x="3650661" y="5334292"/>
            <a:ext cx="1112760" cy="824000"/>
            <a:chOff x="4056686" y="2074893"/>
            <a:chExt cx="864389" cy="640080"/>
          </a:xfrm>
        </p:grpSpPr>
        <p:cxnSp>
          <p:nvCxnSpPr>
            <p:cNvPr id="22" name="Straight Connector 17"/>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3" name="Straight Connector 18"/>
            <p:cNvCxnSpPr/>
            <p:nvPr/>
          </p:nvCxnSpPr>
          <p:spPr>
            <a:xfrm flipH="1" flipV="1">
              <a:off x="4056686" y="2166249"/>
              <a:ext cx="638087"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4" name="Group 20"/>
          <p:cNvGrpSpPr/>
          <p:nvPr/>
        </p:nvGrpSpPr>
        <p:grpSpPr>
          <a:xfrm flipH="1">
            <a:off x="7456303" y="2190656"/>
            <a:ext cx="1106132" cy="824000"/>
            <a:chOff x="4061835" y="2074893"/>
            <a:chExt cx="859240" cy="640080"/>
          </a:xfrm>
        </p:grpSpPr>
        <p:cxnSp>
          <p:nvCxnSpPr>
            <p:cNvPr id="25" name="Straight Connector 21"/>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6" name="Straight Connector 22"/>
            <p:cNvCxnSpPr/>
            <p:nvPr/>
          </p:nvCxnSpPr>
          <p:spPr>
            <a:xfrm flipH="1">
              <a:off x="4061835" y="2166249"/>
              <a:ext cx="632937" cy="0"/>
            </a:xfrm>
            <a:prstGeom prst="line">
              <a:avLst/>
            </a:prstGeom>
            <a:noFill/>
            <a:ln w="19050" cap="flat" cmpd="sng" algn="ctr">
              <a:solidFill>
                <a:srgbClr val="74891A"/>
              </a:solidFill>
              <a:prstDash val="solid"/>
              <a:miter lim="800000"/>
              <a:headEnd type="none" w="med" len="med"/>
              <a:tailEnd type="oval" w="med" len="med"/>
            </a:ln>
            <a:effectLst/>
          </p:spPr>
        </p:cxnSp>
      </p:grpSp>
      <p:cxnSp>
        <p:nvCxnSpPr>
          <p:cNvPr id="27" name="Straight Connector 23"/>
          <p:cNvCxnSpPr/>
          <p:nvPr/>
        </p:nvCxnSpPr>
        <p:spPr>
          <a:xfrm rot="5400000" flipV="1">
            <a:off x="8169118" y="3581388"/>
            <a:ext cx="0" cy="824000"/>
          </a:xfrm>
          <a:prstGeom prst="line">
            <a:avLst/>
          </a:prstGeom>
          <a:noFill/>
          <a:ln w="19050" cap="flat" cmpd="sng" algn="ctr">
            <a:solidFill>
              <a:srgbClr val="4D5F2E"/>
            </a:solidFill>
            <a:prstDash val="solid"/>
            <a:miter lim="800000"/>
            <a:tailEnd type="oval"/>
          </a:ln>
          <a:effectLst/>
        </p:spPr>
      </p:cxnSp>
      <p:grpSp>
        <p:nvGrpSpPr>
          <p:cNvPr id="28" name="Group 24"/>
          <p:cNvGrpSpPr/>
          <p:nvPr/>
        </p:nvGrpSpPr>
        <p:grpSpPr>
          <a:xfrm flipH="1" flipV="1">
            <a:off x="7679061" y="5088452"/>
            <a:ext cx="1112263" cy="824000"/>
            <a:chOff x="4057073" y="2074893"/>
            <a:chExt cx="864002" cy="640080"/>
          </a:xfrm>
        </p:grpSpPr>
        <p:cxnSp>
          <p:nvCxnSpPr>
            <p:cNvPr id="29" name="Straight Connector 25"/>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30" name="Straight Connector 26"/>
            <p:cNvCxnSpPr/>
            <p:nvPr/>
          </p:nvCxnSpPr>
          <p:spPr>
            <a:xfrm flipH="1" flipV="1">
              <a:off x="4057073" y="2166249"/>
              <a:ext cx="637699" cy="0"/>
            </a:xfrm>
            <a:prstGeom prst="line">
              <a:avLst/>
            </a:prstGeom>
            <a:noFill/>
            <a:ln w="19050" cap="flat" cmpd="sng" algn="ctr">
              <a:solidFill>
                <a:srgbClr val="74891A"/>
              </a:solidFill>
              <a:prstDash val="solid"/>
              <a:miter lim="800000"/>
              <a:headEnd type="none" w="med" len="med"/>
              <a:tailEnd type="oval" w="med" len="med"/>
            </a:ln>
            <a:effectLst/>
          </p:spPr>
        </p:cxnSp>
      </p:grpSp>
      <p:sp>
        <p:nvSpPr>
          <p:cNvPr id="31" name="AutoShape 59"/>
          <p:cNvSpPr/>
          <p:nvPr/>
        </p:nvSpPr>
        <p:spPr bwMode="auto">
          <a:xfrm>
            <a:off x="5369191" y="3526335"/>
            <a:ext cx="1297335" cy="129511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gradFill>
            <a:gsLst>
              <a:gs pos="0">
                <a:srgbClr val="74891A"/>
              </a:gs>
              <a:gs pos="100000">
                <a:srgbClr val="4D5F2E"/>
              </a:gs>
            </a:gsLst>
            <a:lin ang="5400000" scaled="1"/>
          </a:gradFill>
          <a:ln>
            <a:noFill/>
          </a:ln>
          <a:effectLst/>
        </p:spPr>
        <p:txBody>
          <a:bodyPr lIns="50800" tIns="50800" rIns="50800" bIns="50800" anchor="ctr"/>
          <a:lstStyle/>
          <a:p>
            <a:pPr defTabSz="609600">
              <a:defRPr/>
            </a:pPr>
            <a:endParaRPr lang="en-US" sz="4000" kern="0">
              <a:solidFill>
                <a:srgbClr val="FFFFFF"/>
              </a:solidFill>
              <a:effectLst>
                <a:outerShdw blurRad="38100" dist="38100" dir="2700000" algn="tl">
                  <a:srgbClr val="000000"/>
                </a:outerShdw>
              </a:effectLst>
              <a:latin typeface="Arial" panose="020B0604020202020204" pitchFamily="34" charset="0"/>
            </a:endParaRPr>
          </a:p>
        </p:txBody>
      </p:sp>
      <p:sp>
        <p:nvSpPr>
          <p:cNvPr id="33" name="文本框 32"/>
          <p:cNvSpPr txBox="1"/>
          <p:nvPr/>
        </p:nvSpPr>
        <p:spPr>
          <a:xfrm>
            <a:off x="8789670" y="218630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Faster decision-making with visual insights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36" name="文本框 35"/>
          <p:cNvSpPr txBox="1"/>
          <p:nvPr/>
        </p:nvSpPr>
        <p:spPr>
          <a:xfrm>
            <a:off x="8860155" y="3805555"/>
            <a:ext cx="2399030" cy="306705"/>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Improve resource allocation</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39" name="文本框 38"/>
          <p:cNvSpPr txBox="1"/>
          <p:nvPr/>
        </p:nvSpPr>
        <p:spPr>
          <a:xfrm>
            <a:off x="8968740" y="5208905"/>
            <a:ext cx="2399030" cy="306705"/>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Reduce service delays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2" name="文本框 41"/>
          <p:cNvSpPr txBox="1"/>
          <p:nvPr/>
        </p:nvSpPr>
        <p:spPr>
          <a:xfrm>
            <a:off x="908050" y="2534920"/>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Reduce waiting times via shift planning</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5" name="文本框 44"/>
          <p:cNvSpPr txBox="1"/>
          <p:nvPr/>
        </p:nvSpPr>
        <p:spPr>
          <a:xfrm>
            <a:off x="908050" y="404431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Balance workloads across departments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8" name="文本框 47"/>
          <p:cNvSpPr txBox="1"/>
          <p:nvPr/>
        </p:nvSpPr>
        <p:spPr>
          <a:xfrm>
            <a:off x="925830" y="579183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Enhance patient satisfaction</a:t>
            </a:r>
            <a:endParaRPr lang="en-US" altLang="en-US" sz="1400" dirty="0">
              <a:solidFill>
                <a:srgbClr val="4D5F2E"/>
              </a:solidFill>
              <a:latin typeface="Arial" panose="020B0604020202020204" pitchFamily="34" charset="0"/>
              <a:ea typeface="Arial" panose="020B0604020202020204" pitchFamily="34" charset="0"/>
            </a:endParaRPr>
          </a:p>
        </p:txBody>
      </p:sp>
      <p:cxnSp>
        <p:nvCxnSpPr>
          <p:cNvPr id="53" name="Straight Connector 26"/>
          <p:cNvCxnSpPr/>
          <p:nvPr/>
        </p:nvCxnSpPr>
        <p:spPr>
          <a:xfrm>
            <a:off x="6244590" y="6560185"/>
            <a:ext cx="1090295" cy="17780"/>
          </a:xfrm>
          <a:prstGeom prst="line">
            <a:avLst/>
          </a:prstGeom>
          <a:noFill/>
          <a:ln w="19050" cap="flat" cmpd="sng" algn="ctr">
            <a:solidFill>
              <a:srgbClr val="74891A"/>
            </a:solidFill>
            <a:prstDash val="solid"/>
            <a:miter lim="800000"/>
            <a:headEnd type="none" w="med" len="med"/>
            <a:tailEnd type="oval" w="med" len="med"/>
          </a:ln>
          <a:effectLst/>
        </p:spPr>
      </p:cxnSp>
      <p:cxnSp>
        <p:nvCxnSpPr>
          <p:cNvPr id="54" name="Straight Connector 25"/>
          <p:cNvCxnSpPr/>
          <p:nvPr/>
        </p:nvCxnSpPr>
        <p:spPr>
          <a:xfrm>
            <a:off x="6252988" y="5823169"/>
            <a:ext cx="13335" cy="756920"/>
          </a:xfrm>
          <a:prstGeom prst="line">
            <a:avLst/>
          </a:prstGeom>
          <a:noFill/>
          <a:ln w="19050" cap="sq" cmpd="sng" algn="ctr">
            <a:solidFill>
              <a:srgbClr val="74891A"/>
            </a:solidFill>
            <a:prstDash val="solid"/>
            <a:miter lim="800000"/>
            <a:headEnd type="none" w="med" len="med"/>
            <a:tailEnd type="none" w="med" len="med"/>
          </a:ln>
          <a:effectLst/>
        </p:spPr>
      </p:cxnSp>
      <p:cxnSp>
        <p:nvCxnSpPr>
          <p:cNvPr id="55" name="Straight Connector 25"/>
          <p:cNvCxnSpPr/>
          <p:nvPr/>
        </p:nvCxnSpPr>
        <p:spPr>
          <a:xfrm flipH="1">
            <a:off x="5914533" y="1802984"/>
            <a:ext cx="6350" cy="721995"/>
          </a:xfrm>
          <a:prstGeom prst="line">
            <a:avLst/>
          </a:prstGeom>
          <a:noFill/>
          <a:ln w="19050" cap="sq" cmpd="sng" algn="ctr">
            <a:solidFill>
              <a:srgbClr val="74891A"/>
            </a:solidFill>
            <a:prstDash val="solid"/>
            <a:miter lim="800000"/>
            <a:headEnd type="none" w="med" len="med"/>
            <a:tailEnd type="none" w="med" len="med"/>
          </a:ln>
          <a:effectLst/>
        </p:spPr>
      </p:cxnSp>
      <p:cxnSp>
        <p:nvCxnSpPr>
          <p:cNvPr id="56" name="Straight Connector 18"/>
          <p:cNvCxnSpPr/>
          <p:nvPr/>
        </p:nvCxnSpPr>
        <p:spPr>
          <a:xfrm flipH="1">
            <a:off x="5090206" y="1823016"/>
            <a:ext cx="821433" cy="0"/>
          </a:xfrm>
          <a:prstGeom prst="line">
            <a:avLst/>
          </a:prstGeom>
          <a:noFill/>
          <a:ln w="19050" cap="flat" cmpd="sng" algn="ctr">
            <a:solidFill>
              <a:srgbClr val="74891A"/>
            </a:solidFill>
            <a:prstDash val="solid"/>
            <a:miter lim="800000"/>
            <a:headEnd type="none" w="med" len="med"/>
            <a:tailEnd type="oval" w="med" len="med"/>
          </a:ln>
          <a:effectLst/>
        </p:spPr>
      </p:cxnSp>
      <p:sp>
        <p:nvSpPr>
          <p:cNvPr id="57" name="文本框 41"/>
          <p:cNvSpPr txBox="1"/>
          <p:nvPr/>
        </p:nvSpPr>
        <p:spPr>
          <a:xfrm>
            <a:off x="2655570" y="1745615"/>
            <a:ext cx="2399030" cy="521970"/>
          </a:xfrm>
          <a:prstGeom prst="rect">
            <a:avLst/>
          </a:prstGeom>
          <a:noFill/>
        </p:spPr>
        <p:txBody>
          <a:bodyPr wrap="square" rtlCol="0">
            <a:spAutoFit/>
            <a:scene3d>
              <a:camera prst="orthographicFront"/>
              <a:lightRig rig="threePt" dir="t"/>
            </a:scene3d>
            <a:sp3d contourW="12700"/>
          </a:bodyPr>
          <a:p>
            <a:pPr algn="ctr"/>
            <a:r>
              <a:rPr lang="en-US" altLang="en-US" sz="1400" dirty="0">
                <a:solidFill>
                  <a:srgbClr val="4D5F2E"/>
                </a:solidFill>
                <a:latin typeface="Arial" panose="020B0604020202020204" pitchFamily="34" charset="0"/>
                <a:ea typeface="Arial" panose="020B0604020202020204" pitchFamily="34" charset="0"/>
              </a:rPr>
              <a:t>Identify busiest days for staffing</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58" name="文本框 38"/>
          <p:cNvSpPr txBox="1"/>
          <p:nvPr/>
        </p:nvSpPr>
        <p:spPr>
          <a:xfrm>
            <a:off x="7464425" y="6065520"/>
            <a:ext cx="2399030" cy="521970"/>
          </a:xfrm>
          <a:prstGeom prst="rect">
            <a:avLst/>
          </a:prstGeom>
          <a:noFill/>
        </p:spPr>
        <p:txBody>
          <a:bodyPr wrap="square" rtlCol="0">
            <a:spAutoFit/>
            <a:scene3d>
              <a:camera prst="orthographicFront"/>
              <a:lightRig rig="threePt" dir="t"/>
            </a:scene3d>
            <a:sp3d contourW="12700"/>
          </a:bodyPr>
          <a:p>
            <a:pPr algn="ctr"/>
            <a:r>
              <a:rPr lang="en-US" altLang="en-US" sz="1400" dirty="0">
                <a:solidFill>
                  <a:srgbClr val="4D5F2E"/>
                </a:solidFill>
                <a:latin typeface="Arial" panose="020B0604020202020204" pitchFamily="34" charset="0"/>
                <a:ea typeface="Arial" panose="020B0604020202020204" pitchFamily="34" charset="0"/>
              </a:rPr>
              <a:t>Strengthen hospital operational excellence</a:t>
            </a:r>
            <a:endParaRPr lang="en-US" altLang="en-US" sz="14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117764" y="731595"/>
            <a:ext cx="653034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Comparative Analysis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39"/>
          <p:cNvSpPr/>
          <p:nvPr>
            <p:custDataLst>
              <p:tags r:id="rId2"/>
            </p:custDataLst>
          </p:nvPr>
        </p:nvSpPr>
        <p:spPr>
          <a:xfrm>
            <a:off x="4699089" y="3295053"/>
            <a:ext cx="2963833" cy="2963834"/>
          </a:xfrm>
          <a:custGeom>
            <a:avLst/>
            <a:gdLst>
              <a:gd name="connsiteX0" fmla="*/ 2275840 w 4551680"/>
              <a:gd name="connsiteY0" fmla="*/ 0 h 4551680"/>
              <a:gd name="connsiteX1" fmla="*/ 4246775 w 4551680"/>
              <a:gd name="connsiteY1" fmla="*/ 1137920 h 4551680"/>
              <a:gd name="connsiteX2" fmla="*/ 4246775 w 4551680"/>
              <a:gd name="connsiteY2" fmla="*/ 3413760 h 4551680"/>
              <a:gd name="connsiteX3" fmla="*/ 2275840 w 4551680"/>
              <a:gd name="connsiteY3" fmla="*/ 2275840 h 4551680"/>
              <a:gd name="connsiteX4" fmla="*/ 2275840 w 4551680"/>
              <a:gd name="connsiteY4" fmla="*/ 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2275840" y="0"/>
                </a:moveTo>
                <a:cubicBezTo>
                  <a:pt x="3088919" y="0"/>
                  <a:pt x="3840236" y="433773"/>
                  <a:pt x="4246775" y="1137920"/>
                </a:cubicBezTo>
                <a:cubicBezTo>
                  <a:pt x="4653315" y="1842067"/>
                  <a:pt x="4653315" y="2709613"/>
                  <a:pt x="4246775" y="3413760"/>
                </a:cubicBezTo>
                <a:lnTo>
                  <a:pt x="2275840" y="2275840"/>
                </a:lnTo>
                <a:lnTo>
                  <a:pt x="2275840" y="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463989" tIns="1030189" rIns="593060" bIns="2297696" numCol="1" spcCol="1270" anchor="ctr" anchorCtr="0">
            <a:noAutofit/>
          </a:bodyPr>
          <a:lstStyle/>
          <a:p>
            <a:pPr algn="just" defTabSz="231013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8" name="Freeform 40"/>
          <p:cNvSpPr/>
          <p:nvPr>
            <p:custDataLst>
              <p:tags r:id="rId3"/>
            </p:custDataLst>
          </p:nvPr>
        </p:nvSpPr>
        <p:spPr>
          <a:xfrm>
            <a:off x="4638048" y="3400904"/>
            <a:ext cx="2963833" cy="2963834"/>
          </a:xfrm>
          <a:custGeom>
            <a:avLst/>
            <a:gdLst>
              <a:gd name="connsiteX0" fmla="*/ 4246775 w 4551680"/>
              <a:gd name="connsiteY0" fmla="*/ 3413760 h 4551680"/>
              <a:gd name="connsiteX1" fmla="*/ 2275840 w 4551680"/>
              <a:gd name="connsiteY1" fmla="*/ 4551680 h 4551680"/>
              <a:gd name="connsiteX2" fmla="*/ 304905 w 4551680"/>
              <a:gd name="connsiteY2" fmla="*/ 3413760 h 4551680"/>
              <a:gd name="connsiteX3" fmla="*/ 2275840 w 4551680"/>
              <a:gd name="connsiteY3" fmla="*/ 2275840 h 4551680"/>
              <a:gd name="connsiteX4" fmla="*/ 424677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4246775" y="3413760"/>
                </a:moveTo>
                <a:cubicBezTo>
                  <a:pt x="3840235" y="4117907"/>
                  <a:pt x="3088919" y="4551680"/>
                  <a:pt x="2275840" y="4551680"/>
                </a:cubicBezTo>
                <a:cubicBezTo>
                  <a:pt x="1462761" y="4551680"/>
                  <a:pt x="711444" y="4117907"/>
                  <a:pt x="304905" y="3413760"/>
                </a:cubicBezTo>
                <a:lnTo>
                  <a:pt x="2275840" y="2275840"/>
                </a:lnTo>
                <a:lnTo>
                  <a:pt x="4246775" y="341376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165860" tIns="3034619" rIns="1111692" bIns="488773" numCol="1" spcCol="1270" anchor="ctr" anchorCtr="0">
            <a:noAutofit/>
          </a:bodyPr>
          <a:lstStyle/>
          <a:p>
            <a:pPr algn="just" defTabSz="288798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9" name="Freeform 41"/>
          <p:cNvSpPr/>
          <p:nvPr>
            <p:custDataLst>
              <p:tags r:id="rId4"/>
            </p:custDataLst>
          </p:nvPr>
        </p:nvSpPr>
        <p:spPr>
          <a:xfrm>
            <a:off x="4577007" y="3295053"/>
            <a:ext cx="2963833" cy="2963834"/>
          </a:xfrm>
          <a:custGeom>
            <a:avLst/>
            <a:gdLst>
              <a:gd name="connsiteX0" fmla="*/ 304905 w 4551680"/>
              <a:gd name="connsiteY0" fmla="*/ 3413760 h 4551680"/>
              <a:gd name="connsiteX1" fmla="*/ 304905 w 4551680"/>
              <a:gd name="connsiteY1" fmla="*/ 1137920 h 4551680"/>
              <a:gd name="connsiteX2" fmla="*/ 2275840 w 4551680"/>
              <a:gd name="connsiteY2" fmla="*/ 0 h 4551680"/>
              <a:gd name="connsiteX3" fmla="*/ 2275840 w 4551680"/>
              <a:gd name="connsiteY3" fmla="*/ 2275840 h 4551680"/>
              <a:gd name="connsiteX4" fmla="*/ 30490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304905" y="3413760"/>
                </a:moveTo>
                <a:cubicBezTo>
                  <a:pt x="-101635" y="2709613"/>
                  <a:pt x="-101635" y="1842067"/>
                  <a:pt x="304905" y="1137920"/>
                </a:cubicBezTo>
                <a:cubicBezTo>
                  <a:pt x="711445" y="433773"/>
                  <a:pt x="1462761" y="0"/>
                  <a:pt x="2275840" y="0"/>
                </a:cubicBezTo>
                <a:lnTo>
                  <a:pt x="2275840" y="2275840"/>
                </a:lnTo>
                <a:lnTo>
                  <a:pt x="304905" y="3413760"/>
                </a:lnTo>
                <a:close/>
              </a:path>
            </a:pathLst>
          </a:custGeom>
          <a:solidFill>
            <a:srgbClr val="74891A"/>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93062" tIns="1030189" rIns="2463988" bIns="2297696" numCol="1" spcCol="1270" anchor="ctr" anchorCtr="0">
            <a:noAutofit/>
          </a:bodyPr>
          <a:lstStyle/>
          <a:p>
            <a:pPr algn="just" defTabSz="2310130">
              <a:lnSpc>
                <a:spcPct val="150000"/>
              </a:lnSpc>
              <a:spcAft>
                <a:spcPct val="35000"/>
              </a:spcAft>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1" name="Circular Arrow 42"/>
          <p:cNvSpPr/>
          <p:nvPr>
            <p:custDataLst>
              <p:tags r:id="rId5"/>
            </p:custDataLst>
          </p:nvPr>
        </p:nvSpPr>
        <p:spPr>
          <a:xfrm>
            <a:off x="4515858" y="3111577"/>
            <a:ext cx="3330784" cy="3330784"/>
          </a:xfrm>
          <a:prstGeom prst="circularArrow">
            <a:avLst>
              <a:gd name="adj1" fmla="val 5085"/>
              <a:gd name="adj2" fmla="val 327528"/>
              <a:gd name="adj3" fmla="val 1472472"/>
              <a:gd name="adj4" fmla="val 16199432"/>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2" name="Circular Arrow 43"/>
          <p:cNvSpPr/>
          <p:nvPr>
            <p:custDataLst>
              <p:tags r:id="rId6"/>
            </p:custDataLst>
          </p:nvPr>
        </p:nvSpPr>
        <p:spPr>
          <a:xfrm>
            <a:off x="4454573" y="3217241"/>
            <a:ext cx="3330784" cy="3330784"/>
          </a:xfrm>
          <a:prstGeom prst="circularArrow">
            <a:avLst>
              <a:gd name="adj1" fmla="val 5085"/>
              <a:gd name="adj2" fmla="val 327528"/>
              <a:gd name="adj3" fmla="val 8671970"/>
              <a:gd name="adj4" fmla="val 1800502"/>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3" name="Circular Arrow 44"/>
          <p:cNvSpPr/>
          <p:nvPr>
            <p:custDataLst>
              <p:tags r:id="rId7"/>
            </p:custDataLst>
          </p:nvPr>
        </p:nvSpPr>
        <p:spPr>
          <a:xfrm>
            <a:off x="4393288" y="3111577"/>
            <a:ext cx="3330784" cy="3330784"/>
          </a:xfrm>
          <a:prstGeom prst="circularArrow">
            <a:avLst>
              <a:gd name="adj1" fmla="val 5085"/>
              <a:gd name="adj2" fmla="val 327528"/>
              <a:gd name="adj3" fmla="val 15873039"/>
              <a:gd name="adj4" fmla="val 9000000"/>
              <a:gd name="adj5" fmla="val 5932"/>
            </a:avLst>
          </a:prstGeom>
          <a:solidFill>
            <a:srgbClr val="4D5F2E"/>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50000"/>
              </a:lnSpc>
            </a:pPr>
            <a:endParaRPr lang="zh-CN" altLang="en-US" sz="900">
              <a:latin typeface="Arial" panose="020B0604020202020204" pitchFamily="34" charset="0"/>
              <a:ea typeface="Arial" panose="020B0604020202020204" pitchFamily="34" charset="0"/>
              <a:sym typeface="Arial" panose="020B0604020202020204" pitchFamily="34" charset="0"/>
            </a:endParaRPr>
          </a:p>
        </p:txBody>
      </p:sp>
      <p:sp>
        <p:nvSpPr>
          <p:cNvPr id="14" name="Freeform 45"/>
          <p:cNvSpPr>
            <a:spLocks noEditPoints="1"/>
          </p:cNvSpPr>
          <p:nvPr>
            <p:custDataLst>
              <p:tags r:id="rId8"/>
            </p:custDataLst>
          </p:nvPr>
        </p:nvSpPr>
        <p:spPr bwMode="auto">
          <a:xfrm>
            <a:off x="5795869" y="5521038"/>
            <a:ext cx="648188" cy="378897"/>
          </a:xfrm>
          <a:custGeom>
            <a:avLst/>
            <a:gdLst>
              <a:gd name="T0" fmla="*/ 232 w 316"/>
              <a:gd name="T1" fmla="*/ 27 h 172"/>
              <a:gd name="T2" fmla="*/ 221 w 316"/>
              <a:gd name="T3" fmla="*/ 20 h 172"/>
              <a:gd name="T4" fmla="*/ 157 w 316"/>
              <a:gd name="T5" fmla="*/ 10 h 172"/>
              <a:gd name="T6" fmla="*/ 92 w 316"/>
              <a:gd name="T7" fmla="*/ 9 h 172"/>
              <a:gd name="T8" fmla="*/ 84 w 316"/>
              <a:gd name="T9" fmla="*/ 13 h 172"/>
              <a:gd name="T10" fmla="*/ 0 w 316"/>
              <a:gd name="T11" fmla="*/ 121 h 172"/>
              <a:gd name="T12" fmla="*/ 78 w 316"/>
              <a:gd name="T13" fmla="*/ 109 h 172"/>
              <a:gd name="T14" fmla="*/ 84 w 316"/>
              <a:gd name="T15" fmla="*/ 113 h 172"/>
              <a:gd name="T16" fmla="*/ 120 w 316"/>
              <a:gd name="T17" fmla="*/ 142 h 172"/>
              <a:gd name="T18" fmla="*/ 159 w 316"/>
              <a:gd name="T19" fmla="*/ 163 h 172"/>
              <a:gd name="T20" fmla="*/ 163 w 316"/>
              <a:gd name="T21" fmla="*/ 165 h 172"/>
              <a:gd name="T22" fmla="*/ 190 w 316"/>
              <a:gd name="T23" fmla="*/ 164 h 172"/>
              <a:gd name="T24" fmla="*/ 217 w 316"/>
              <a:gd name="T25" fmla="*/ 153 h 172"/>
              <a:gd name="T26" fmla="*/ 233 w 316"/>
              <a:gd name="T27" fmla="*/ 146 h 172"/>
              <a:gd name="T28" fmla="*/ 265 w 316"/>
              <a:gd name="T29" fmla="*/ 162 h 172"/>
              <a:gd name="T30" fmla="*/ 288 w 316"/>
              <a:gd name="T31" fmla="*/ 14 h 172"/>
              <a:gd name="T32" fmla="*/ 225 w 316"/>
              <a:gd name="T33" fmla="*/ 129 h 172"/>
              <a:gd name="T34" fmla="*/ 225 w 316"/>
              <a:gd name="T35" fmla="*/ 139 h 172"/>
              <a:gd name="T36" fmla="*/ 216 w 316"/>
              <a:gd name="T37" fmla="*/ 142 h 172"/>
              <a:gd name="T38" fmla="*/ 207 w 316"/>
              <a:gd name="T39" fmla="*/ 142 h 172"/>
              <a:gd name="T40" fmla="*/ 189 w 316"/>
              <a:gd name="T41" fmla="*/ 153 h 172"/>
              <a:gd name="T42" fmla="*/ 185 w 316"/>
              <a:gd name="T43" fmla="*/ 153 h 172"/>
              <a:gd name="T44" fmla="*/ 180 w 316"/>
              <a:gd name="T45" fmla="*/ 156 h 172"/>
              <a:gd name="T46" fmla="*/ 157 w 316"/>
              <a:gd name="T47" fmla="*/ 149 h 172"/>
              <a:gd name="T48" fmla="*/ 130 w 316"/>
              <a:gd name="T49" fmla="*/ 128 h 172"/>
              <a:gd name="T50" fmla="*/ 88 w 316"/>
              <a:gd name="T51" fmla="*/ 103 h 172"/>
              <a:gd name="T52" fmla="*/ 71 w 316"/>
              <a:gd name="T53" fmla="*/ 91 h 172"/>
              <a:gd name="T54" fmla="*/ 71 w 316"/>
              <a:gd name="T55" fmla="*/ 90 h 172"/>
              <a:gd name="T56" fmla="*/ 72 w 316"/>
              <a:gd name="T57" fmla="*/ 88 h 172"/>
              <a:gd name="T58" fmla="*/ 93 w 316"/>
              <a:gd name="T59" fmla="*/ 20 h 172"/>
              <a:gd name="T60" fmla="*/ 132 w 316"/>
              <a:gd name="T61" fmla="*/ 24 h 172"/>
              <a:gd name="T62" fmla="*/ 127 w 316"/>
              <a:gd name="T63" fmla="*/ 72 h 172"/>
              <a:gd name="T64" fmla="*/ 185 w 316"/>
              <a:gd name="T65" fmla="*/ 54 h 172"/>
              <a:gd name="T66" fmla="*/ 241 w 316"/>
              <a:gd name="T67" fmla="*/ 11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172">
                <a:moveTo>
                  <a:pt x="288" y="14"/>
                </a:moveTo>
                <a:cubicBezTo>
                  <a:pt x="232" y="27"/>
                  <a:pt x="232" y="27"/>
                  <a:pt x="232" y="27"/>
                </a:cubicBezTo>
                <a:cubicBezTo>
                  <a:pt x="233" y="31"/>
                  <a:pt x="233" y="31"/>
                  <a:pt x="233" y="31"/>
                </a:cubicBezTo>
                <a:cubicBezTo>
                  <a:pt x="228" y="22"/>
                  <a:pt x="221" y="20"/>
                  <a:pt x="221" y="20"/>
                </a:cubicBezTo>
                <a:cubicBezTo>
                  <a:pt x="178" y="7"/>
                  <a:pt x="178" y="7"/>
                  <a:pt x="178" y="7"/>
                </a:cubicBezTo>
                <a:cubicBezTo>
                  <a:pt x="173" y="5"/>
                  <a:pt x="165" y="7"/>
                  <a:pt x="157" y="10"/>
                </a:cubicBezTo>
                <a:cubicBezTo>
                  <a:pt x="156" y="9"/>
                  <a:pt x="156" y="9"/>
                  <a:pt x="156" y="9"/>
                </a:cubicBezTo>
                <a:cubicBezTo>
                  <a:pt x="92" y="9"/>
                  <a:pt x="92" y="9"/>
                  <a:pt x="92" y="9"/>
                </a:cubicBezTo>
                <a:cubicBezTo>
                  <a:pt x="92" y="9"/>
                  <a:pt x="92" y="9"/>
                  <a:pt x="92" y="9"/>
                </a:cubicBezTo>
                <a:cubicBezTo>
                  <a:pt x="91" y="9"/>
                  <a:pt x="87" y="10"/>
                  <a:pt x="84" y="13"/>
                </a:cubicBezTo>
                <a:cubicBezTo>
                  <a:pt x="50" y="0"/>
                  <a:pt x="50" y="0"/>
                  <a:pt x="50" y="0"/>
                </a:cubicBezTo>
                <a:cubicBezTo>
                  <a:pt x="0" y="121"/>
                  <a:pt x="0" y="121"/>
                  <a:pt x="0" y="121"/>
                </a:cubicBezTo>
                <a:cubicBezTo>
                  <a:pt x="54" y="148"/>
                  <a:pt x="54" y="148"/>
                  <a:pt x="54" y="148"/>
                </a:cubicBezTo>
                <a:cubicBezTo>
                  <a:pt x="69" y="144"/>
                  <a:pt x="76" y="120"/>
                  <a:pt x="78" y="109"/>
                </a:cubicBezTo>
                <a:cubicBezTo>
                  <a:pt x="82" y="112"/>
                  <a:pt x="82" y="112"/>
                  <a:pt x="82" y="112"/>
                </a:cubicBezTo>
                <a:cubicBezTo>
                  <a:pt x="84" y="113"/>
                  <a:pt x="84" y="113"/>
                  <a:pt x="84" y="113"/>
                </a:cubicBezTo>
                <a:cubicBezTo>
                  <a:pt x="84" y="120"/>
                  <a:pt x="85" y="130"/>
                  <a:pt x="99" y="127"/>
                </a:cubicBezTo>
                <a:cubicBezTo>
                  <a:pt x="99" y="127"/>
                  <a:pt x="100" y="157"/>
                  <a:pt x="120" y="142"/>
                </a:cubicBezTo>
                <a:cubicBezTo>
                  <a:pt x="120" y="142"/>
                  <a:pt x="120" y="161"/>
                  <a:pt x="138" y="155"/>
                </a:cubicBezTo>
                <a:cubicBezTo>
                  <a:pt x="138" y="155"/>
                  <a:pt x="141" y="172"/>
                  <a:pt x="159" y="163"/>
                </a:cubicBezTo>
                <a:cubicBezTo>
                  <a:pt x="162" y="165"/>
                  <a:pt x="162" y="165"/>
                  <a:pt x="162" y="165"/>
                </a:cubicBezTo>
                <a:cubicBezTo>
                  <a:pt x="163" y="165"/>
                  <a:pt x="163" y="165"/>
                  <a:pt x="163" y="165"/>
                </a:cubicBezTo>
                <a:cubicBezTo>
                  <a:pt x="164" y="165"/>
                  <a:pt x="173" y="168"/>
                  <a:pt x="181" y="167"/>
                </a:cubicBezTo>
                <a:cubicBezTo>
                  <a:pt x="185" y="167"/>
                  <a:pt x="188" y="166"/>
                  <a:pt x="190" y="164"/>
                </a:cubicBezTo>
                <a:cubicBezTo>
                  <a:pt x="196" y="163"/>
                  <a:pt x="208" y="161"/>
                  <a:pt x="214" y="153"/>
                </a:cubicBezTo>
                <a:cubicBezTo>
                  <a:pt x="215" y="153"/>
                  <a:pt x="216" y="153"/>
                  <a:pt x="217" y="153"/>
                </a:cubicBezTo>
                <a:cubicBezTo>
                  <a:pt x="217" y="153"/>
                  <a:pt x="217" y="153"/>
                  <a:pt x="217" y="153"/>
                </a:cubicBezTo>
                <a:cubicBezTo>
                  <a:pt x="224" y="153"/>
                  <a:pt x="230" y="150"/>
                  <a:pt x="233" y="146"/>
                </a:cubicBezTo>
                <a:cubicBezTo>
                  <a:pt x="235" y="143"/>
                  <a:pt x="236" y="140"/>
                  <a:pt x="236" y="136"/>
                </a:cubicBezTo>
                <a:cubicBezTo>
                  <a:pt x="236" y="136"/>
                  <a:pt x="248" y="160"/>
                  <a:pt x="265" y="162"/>
                </a:cubicBezTo>
                <a:cubicBezTo>
                  <a:pt x="316" y="137"/>
                  <a:pt x="316" y="137"/>
                  <a:pt x="316" y="137"/>
                </a:cubicBezTo>
                <a:lnTo>
                  <a:pt x="288" y="14"/>
                </a:lnTo>
                <a:close/>
                <a:moveTo>
                  <a:pt x="230" y="127"/>
                </a:moveTo>
                <a:cubicBezTo>
                  <a:pt x="225" y="129"/>
                  <a:pt x="225" y="129"/>
                  <a:pt x="225" y="129"/>
                </a:cubicBezTo>
                <a:cubicBezTo>
                  <a:pt x="226" y="133"/>
                  <a:pt x="226" y="133"/>
                  <a:pt x="226" y="133"/>
                </a:cubicBezTo>
                <a:cubicBezTo>
                  <a:pt x="226" y="137"/>
                  <a:pt x="225" y="139"/>
                  <a:pt x="225" y="139"/>
                </a:cubicBezTo>
                <a:cubicBezTo>
                  <a:pt x="223" y="141"/>
                  <a:pt x="220" y="142"/>
                  <a:pt x="216" y="142"/>
                </a:cubicBezTo>
                <a:cubicBezTo>
                  <a:pt x="216" y="142"/>
                  <a:pt x="216" y="142"/>
                  <a:pt x="216" y="142"/>
                </a:cubicBezTo>
                <a:cubicBezTo>
                  <a:pt x="214" y="143"/>
                  <a:pt x="212" y="142"/>
                  <a:pt x="211" y="142"/>
                </a:cubicBezTo>
                <a:cubicBezTo>
                  <a:pt x="207" y="142"/>
                  <a:pt x="207" y="142"/>
                  <a:pt x="207" y="142"/>
                </a:cubicBezTo>
                <a:cubicBezTo>
                  <a:pt x="206" y="146"/>
                  <a:pt x="206" y="146"/>
                  <a:pt x="206" y="146"/>
                </a:cubicBezTo>
                <a:cubicBezTo>
                  <a:pt x="204" y="150"/>
                  <a:pt x="196" y="153"/>
                  <a:pt x="189" y="153"/>
                </a:cubicBezTo>
                <a:cubicBezTo>
                  <a:pt x="188" y="153"/>
                  <a:pt x="188" y="153"/>
                  <a:pt x="188" y="153"/>
                </a:cubicBezTo>
                <a:cubicBezTo>
                  <a:pt x="185" y="153"/>
                  <a:pt x="185" y="153"/>
                  <a:pt x="185" y="153"/>
                </a:cubicBezTo>
                <a:cubicBezTo>
                  <a:pt x="184" y="155"/>
                  <a:pt x="184" y="155"/>
                  <a:pt x="184" y="155"/>
                </a:cubicBezTo>
                <a:cubicBezTo>
                  <a:pt x="183" y="156"/>
                  <a:pt x="182" y="156"/>
                  <a:pt x="180" y="156"/>
                </a:cubicBezTo>
                <a:cubicBezTo>
                  <a:pt x="175" y="157"/>
                  <a:pt x="169" y="155"/>
                  <a:pt x="167" y="155"/>
                </a:cubicBezTo>
                <a:cubicBezTo>
                  <a:pt x="157" y="149"/>
                  <a:pt x="157" y="149"/>
                  <a:pt x="157" y="149"/>
                </a:cubicBezTo>
                <a:cubicBezTo>
                  <a:pt x="156" y="144"/>
                  <a:pt x="154" y="140"/>
                  <a:pt x="149" y="140"/>
                </a:cubicBezTo>
                <a:cubicBezTo>
                  <a:pt x="149" y="140"/>
                  <a:pt x="147" y="116"/>
                  <a:pt x="130" y="128"/>
                </a:cubicBezTo>
                <a:cubicBezTo>
                  <a:pt x="130" y="128"/>
                  <a:pt x="125" y="108"/>
                  <a:pt x="109" y="117"/>
                </a:cubicBezTo>
                <a:cubicBezTo>
                  <a:pt x="88" y="103"/>
                  <a:pt x="88" y="103"/>
                  <a:pt x="88" y="103"/>
                </a:cubicBezTo>
                <a:cubicBezTo>
                  <a:pt x="72" y="91"/>
                  <a:pt x="72" y="91"/>
                  <a:pt x="72" y="91"/>
                </a:cubicBezTo>
                <a:cubicBezTo>
                  <a:pt x="71" y="91"/>
                  <a:pt x="71" y="91"/>
                  <a:pt x="71" y="91"/>
                </a:cubicBezTo>
                <a:cubicBezTo>
                  <a:pt x="71" y="91"/>
                  <a:pt x="71" y="91"/>
                  <a:pt x="71" y="91"/>
                </a:cubicBezTo>
                <a:cubicBezTo>
                  <a:pt x="71" y="90"/>
                  <a:pt x="71" y="90"/>
                  <a:pt x="71" y="90"/>
                </a:cubicBezTo>
                <a:cubicBezTo>
                  <a:pt x="72" y="89"/>
                  <a:pt x="72" y="89"/>
                  <a:pt x="72" y="89"/>
                </a:cubicBezTo>
                <a:cubicBezTo>
                  <a:pt x="72" y="88"/>
                  <a:pt x="72" y="88"/>
                  <a:pt x="72" y="88"/>
                </a:cubicBezTo>
                <a:cubicBezTo>
                  <a:pt x="72" y="87"/>
                  <a:pt x="90" y="26"/>
                  <a:pt x="91" y="21"/>
                </a:cubicBezTo>
                <a:cubicBezTo>
                  <a:pt x="91" y="21"/>
                  <a:pt x="93" y="20"/>
                  <a:pt x="93" y="20"/>
                </a:cubicBezTo>
                <a:cubicBezTo>
                  <a:pt x="138" y="20"/>
                  <a:pt x="138" y="20"/>
                  <a:pt x="138" y="20"/>
                </a:cubicBezTo>
                <a:cubicBezTo>
                  <a:pt x="134" y="22"/>
                  <a:pt x="132" y="24"/>
                  <a:pt x="132" y="24"/>
                </a:cubicBezTo>
                <a:cubicBezTo>
                  <a:pt x="125" y="30"/>
                  <a:pt x="122" y="60"/>
                  <a:pt x="122" y="60"/>
                </a:cubicBezTo>
                <a:cubicBezTo>
                  <a:pt x="119" y="67"/>
                  <a:pt x="127" y="72"/>
                  <a:pt x="127" y="72"/>
                </a:cubicBezTo>
                <a:cubicBezTo>
                  <a:pt x="140" y="81"/>
                  <a:pt x="154" y="47"/>
                  <a:pt x="154" y="47"/>
                </a:cubicBezTo>
                <a:cubicBezTo>
                  <a:pt x="161" y="41"/>
                  <a:pt x="172" y="45"/>
                  <a:pt x="185" y="54"/>
                </a:cubicBezTo>
                <a:cubicBezTo>
                  <a:pt x="206" y="76"/>
                  <a:pt x="232" y="102"/>
                  <a:pt x="239" y="111"/>
                </a:cubicBezTo>
                <a:cubicBezTo>
                  <a:pt x="241" y="114"/>
                  <a:pt x="242" y="117"/>
                  <a:pt x="241" y="119"/>
                </a:cubicBezTo>
                <a:cubicBezTo>
                  <a:pt x="240" y="123"/>
                  <a:pt x="233" y="126"/>
                  <a:pt x="230" y="127"/>
                </a:cubicBezTo>
                <a:close/>
              </a:path>
            </a:pathLst>
          </a:custGeom>
          <a:solidFill>
            <a:srgbClr val="FFFFFF"/>
          </a:solidFill>
          <a:ln>
            <a:noFill/>
          </a:ln>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nvGrpSpPr>
          <p:cNvPr id="15" name="Group 46"/>
          <p:cNvGrpSpPr/>
          <p:nvPr>
            <p:custDataLst>
              <p:tags r:id="rId9"/>
            </p:custDataLst>
          </p:nvPr>
        </p:nvGrpSpPr>
        <p:grpSpPr>
          <a:xfrm>
            <a:off x="5075338" y="4186078"/>
            <a:ext cx="570093" cy="446858"/>
            <a:chOff x="7200839" y="1790292"/>
            <a:chExt cx="795921" cy="623870"/>
          </a:xfrm>
          <a:solidFill>
            <a:srgbClr val="FFFFFF"/>
          </a:solidFill>
        </p:grpSpPr>
        <p:sp>
          <p:nvSpPr>
            <p:cNvPr id="16" name="Freeform 47"/>
            <p:cNvSpPr/>
            <p:nvPr>
              <p:custDataLst>
                <p:tags r:id="rId10"/>
              </p:custDataLst>
            </p:nvPr>
          </p:nvSpPr>
          <p:spPr bwMode="auto">
            <a:xfrm>
              <a:off x="7235971" y="1790292"/>
              <a:ext cx="760789" cy="434110"/>
            </a:xfrm>
            <a:custGeom>
              <a:avLst/>
              <a:gdLst>
                <a:gd name="T0" fmla="*/ 295 w 628"/>
                <a:gd name="T1" fmla="*/ 232 h 334"/>
                <a:gd name="T2" fmla="*/ 295 w 628"/>
                <a:gd name="T3" fmla="*/ 232 h 334"/>
                <a:gd name="T4" fmla="*/ 295 w 628"/>
                <a:gd name="T5" fmla="*/ 232 h 334"/>
                <a:gd name="T6" fmla="*/ 295 w 628"/>
                <a:gd name="T7" fmla="*/ 232 h 334"/>
                <a:gd name="T8" fmla="*/ 430 w 628"/>
                <a:gd name="T9" fmla="*/ 334 h 334"/>
                <a:gd name="T10" fmla="*/ 628 w 628"/>
                <a:gd name="T11" fmla="*/ 218 h 334"/>
                <a:gd name="T12" fmla="*/ 494 w 628"/>
                <a:gd name="T13" fmla="*/ 114 h 334"/>
                <a:gd name="T14" fmla="*/ 305 w 628"/>
                <a:gd name="T15" fmla="*/ 225 h 334"/>
                <a:gd name="T16" fmla="*/ 305 w 628"/>
                <a:gd name="T17" fmla="*/ 3 h 334"/>
                <a:gd name="T18" fmla="*/ 494 w 628"/>
                <a:gd name="T19" fmla="*/ 114 h 334"/>
                <a:gd name="T20" fmla="*/ 600 w 628"/>
                <a:gd name="T21" fmla="*/ 102 h 334"/>
                <a:gd name="T22" fmla="*/ 437 w 628"/>
                <a:gd name="T23" fmla="*/ 7 h 334"/>
                <a:gd name="T24" fmla="*/ 305 w 628"/>
                <a:gd name="T25" fmla="*/ 0 h 334"/>
                <a:gd name="T26" fmla="*/ 305 w 628"/>
                <a:gd name="T27" fmla="*/ 0 h 334"/>
                <a:gd name="T28" fmla="*/ 302 w 628"/>
                <a:gd name="T29" fmla="*/ 0 h 334"/>
                <a:gd name="T30" fmla="*/ 300 w 628"/>
                <a:gd name="T31" fmla="*/ 0 h 334"/>
                <a:gd name="T32" fmla="*/ 295 w 628"/>
                <a:gd name="T33" fmla="*/ 0 h 334"/>
                <a:gd name="T34" fmla="*/ 295 w 628"/>
                <a:gd name="T35" fmla="*/ 0 h 334"/>
                <a:gd name="T36" fmla="*/ 165 w 628"/>
                <a:gd name="T37" fmla="*/ 7 h 334"/>
                <a:gd name="T38" fmla="*/ 0 w 628"/>
                <a:gd name="T39" fmla="*/ 102 h 334"/>
                <a:gd name="T40" fmla="*/ 108 w 628"/>
                <a:gd name="T41" fmla="*/ 114 h 334"/>
                <a:gd name="T42" fmla="*/ 295 w 628"/>
                <a:gd name="T43" fmla="*/ 3 h 334"/>
                <a:gd name="T44" fmla="*/ 295 w 628"/>
                <a:gd name="T45" fmla="*/ 232 h 334"/>
                <a:gd name="T46" fmla="*/ 295 w 628"/>
                <a:gd name="T47" fmla="*/ 232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8" h="334">
                  <a:moveTo>
                    <a:pt x="295" y="232"/>
                  </a:moveTo>
                  <a:lnTo>
                    <a:pt x="295" y="232"/>
                  </a:lnTo>
                  <a:lnTo>
                    <a:pt x="295" y="232"/>
                  </a:lnTo>
                  <a:lnTo>
                    <a:pt x="295" y="232"/>
                  </a:lnTo>
                  <a:lnTo>
                    <a:pt x="430" y="334"/>
                  </a:lnTo>
                  <a:lnTo>
                    <a:pt x="628" y="218"/>
                  </a:lnTo>
                  <a:lnTo>
                    <a:pt x="494" y="114"/>
                  </a:lnTo>
                  <a:lnTo>
                    <a:pt x="305" y="225"/>
                  </a:lnTo>
                  <a:lnTo>
                    <a:pt x="305" y="3"/>
                  </a:lnTo>
                  <a:lnTo>
                    <a:pt x="494" y="114"/>
                  </a:lnTo>
                  <a:lnTo>
                    <a:pt x="600" y="102"/>
                  </a:lnTo>
                  <a:lnTo>
                    <a:pt x="437" y="7"/>
                  </a:lnTo>
                  <a:lnTo>
                    <a:pt x="305" y="0"/>
                  </a:lnTo>
                  <a:lnTo>
                    <a:pt x="305" y="0"/>
                  </a:lnTo>
                  <a:lnTo>
                    <a:pt x="302" y="0"/>
                  </a:lnTo>
                  <a:lnTo>
                    <a:pt x="300" y="0"/>
                  </a:lnTo>
                  <a:lnTo>
                    <a:pt x="295" y="0"/>
                  </a:lnTo>
                  <a:lnTo>
                    <a:pt x="295" y="0"/>
                  </a:lnTo>
                  <a:lnTo>
                    <a:pt x="165" y="7"/>
                  </a:lnTo>
                  <a:lnTo>
                    <a:pt x="0" y="102"/>
                  </a:lnTo>
                  <a:lnTo>
                    <a:pt x="108" y="114"/>
                  </a:lnTo>
                  <a:lnTo>
                    <a:pt x="295" y="3"/>
                  </a:lnTo>
                  <a:lnTo>
                    <a:pt x="295" y="232"/>
                  </a:lnTo>
                  <a:lnTo>
                    <a:pt x="295" y="2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7" name="Freeform 48"/>
            <p:cNvSpPr/>
            <p:nvPr>
              <p:custDataLst>
                <p:tags r:id="rId11"/>
              </p:custDataLst>
            </p:nvPr>
          </p:nvSpPr>
          <p:spPr bwMode="auto">
            <a:xfrm>
              <a:off x="7200839" y="1941061"/>
              <a:ext cx="392509" cy="289840"/>
            </a:xfrm>
            <a:custGeom>
              <a:avLst/>
              <a:gdLst>
                <a:gd name="T0" fmla="*/ 0 w 324"/>
                <a:gd name="T1" fmla="*/ 100 h 223"/>
                <a:gd name="T2" fmla="*/ 187 w 324"/>
                <a:gd name="T3" fmla="*/ 223 h 223"/>
                <a:gd name="T4" fmla="*/ 324 w 324"/>
                <a:gd name="T5" fmla="*/ 116 h 223"/>
                <a:gd name="T6" fmla="*/ 130 w 324"/>
                <a:gd name="T7" fmla="*/ 0 h 223"/>
                <a:gd name="T8" fmla="*/ 0 w 324"/>
                <a:gd name="T9" fmla="*/ 100 h 223"/>
              </a:gdLst>
              <a:ahLst/>
              <a:cxnLst>
                <a:cxn ang="0">
                  <a:pos x="T0" y="T1"/>
                </a:cxn>
                <a:cxn ang="0">
                  <a:pos x="T2" y="T3"/>
                </a:cxn>
                <a:cxn ang="0">
                  <a:pos x="T4" y="T5"/>
                </a:cxn>
                <a:cxn ang="0">
                  <a:pos x="T6" y="T7"/>
                </a:cxn>
                <a:cxn ang="0">
                  <a:pos x="T8" y="T9"/>
                </a:cxn>
              </a:cxnLst>
              <a:rect l="0" t="0" r="r" b="b"/>
              <a:pathLst>
                <a:path w="324" h="223">
                  <a:moveTo>
                    <a:pt x="0" y="100"/>
                  </a:moveTo>
                  <a:lnTo>
                    <a:pt x="187" y="223"/>
                  </a:lnTo>
                  <a:lnTo>
                    <a:pt x="324" y="116"/>
                  </a:lnTo>
                  <a:lnTo>
                    <a:pt x="130" y="0"/>
                  </a:lnTo>
                  <a:lnTo>
                    <a:pt x="0" y="10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18" name="Freeform 49"/>
            <p:cNvSpPr/>
            <p:nvPr>
              <p:custDataLst>
                <p:tags r:id="rId12"/>
              </p:custDataLst>
            </p:nvPr>
          </p:nvSpPr>
          <p:spPr bwMode="auto">
            <a:xfrm>
              <a:off x="7353482" y="2116524"/>
              <a:ext cx="477310" cy="297638"/>
            </a:xfrm>
            <a:custGeom>
              <a:avLst/>
              <a:gdLst>
                <a:gd name="T0" fmla="*/ 198 w 394"/>
                <a:gd name="T1" fmla="*/ 0 h 229"/>
                <a:gd name="T2" fmla="*/ 61 w 394"/>
                <a:gd name="T3" fmla="*/ 109 h 229"/>
                <a:gd name="T4" fmla="*/ 0 w 394"/>
                <a:gd name="T5" fmla="*/ 71 h 229"/>
                <a:gd name="T6" fmla="*/ 0 w 394"/>
                <a:gd name="T7" fmla="*/ 114 h 229"/>
                <a:gd name="T8" fmla="*/ 198 w 394"/>
                <a:gd name="T9" fmla="*/ 229 h 229"/>
                <a:gd name="T10" fmla="*/ 394 w 394"/>
                <a:gd name="T11" fmla="*/ 116 h 229"/>
                <a:gd name="T12" fmla="*/ 394 w 394"/>
                <a:gd name="T13" fmla="*/ 64 h 229"/>
                <a:gd name="T14" fmla="*/ 335 w 394"/>
                <a:gd name="T15" fmla="*/ 104 h 229"/>
                <a:gd name="T16" fmla="*/ 198 w 394"/>
                <a:gd name="T17"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229">
                  <a:moveTo>
                    <a:pt x="198" y="0"/>
                  </a:moveTo>
                  <a:lnTo>
                    <a:pt x="61" y="109"/>
                  </a:lnTo>
                  <a:lnTo>
                    <a:pt x="0" y="71"/>
                  </a:lnTo>
                  <a:lnTo>
                    <a:pt x="0" y="114"/>
                  </a:lnTo>
                  <a:lnTo>
                    <a:pt x="198" y="229"/>
                  </a:lnTo>
                  <a:lnTo>
                    <a:pt x="394" y="116"/>
                  </a:lnTo>
                  <a:lnTo>
                    <a:pt x="394" y="64"/>
                  </a:lnTo>
                  <a:lnTo>
                    <a:pt x="335" y="104"/>
                  </a:lnTo>
                  <a:lnTo>
                    <a:pt x="19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grpSp>
      <p:sp>
        <p:nvSpPr>
          <p:cNvPr id="19" name="Freeform 50"/>
          <p:cNvSpPr/>
          <p:nvPr>
            <p:custDataLst>
              <p:tags r:id="rId13"/>
            </p:custDataLst>
          </p:nvPr>
        </p:nvSpPr>
        <p:spPr bwMode="auto">
          <a:xfrm>
            <a:off x="6591770" y="4072106"/>
            <a:ext cx="422580" cy="625601"/>
          </a:xfrm>
          <a:custGeom>
            <a:avLst/>
            <a:gdLst>
              <a:gd name="T0" fmla="*/ 25 w 206"/>
              <a:gd name="T1" fmla="*/ 112 h 284"/>
              <a:gd name="T2" fmla="*/ 25 w 206"/>
              <a:gd name="T3" fmla="*/ 64 h 284"/>
              <a:gd name="T4" fmla="*/ 5 w 206"/>
              <a:gd name="T5" fmla="*/ 64 h 284"/>
              <a:gd name="T6" fmla="*/ 4 w 206"/>
              <a:gd name="T7" fmla="*/ 60 h 284"/>
              <a:gd name="T8" fmla="*/ 104 w 206"/>
              <a:gd name="T9" fmla="*/ 2 h 284"/>
              <a:gd name="T10" fmla="*/ 117 w 206"/>
              <a:gd name="T11" fmla="*/ 2 h 284"/>
              <a:gd name="T12" fmla="*/ 145 w 206"/>
              <a:gd name="T13" fmla="*/ 25 h 284"/>
              <a:gd name="T14" fmla="*/ 145 w 206"/>
              <a:gd name="T15" fmla="*/ 2 h 284"/>
              <a:gd name="T16" fmla="*/ 168 w 206"/>
              <a:gd name="T17" fmla="*/ 2 h 284"/>
              <a:gd name="T18" fmla="*/ 168 w 206"/>
              <a:gd name="T19" fmla="*/ 40 h 284"/>
              <a:gd name="T20" fmla="*/ 184 w 206"/>
              <a:gd name="T21" fmla="*/ 49 h 284"/>
              <a:gd name="T22" fmla="*/ 184 w 206"/>
              <a:gd name="T23" fmla="*/ 49 h 284"/>
              <a:gd name="T24" fmla="*/ 184 w 206"/>
              <a:gd name="T25" fmla="*/ 49 h 284"/>
              <a:gd name="T26" fmla="*/ 202 w 206"/>
              <a:gd name="T27" fmla="*/ 60 h 284"/>
              <a:gd name="T28" fmla="*/ 201 w 206"/>
              <a:gd name="T29" fmla="*/ 64 h 284"/>
              <a:gd name="T30" fmla="*/ 184 w 206"/>
              <a:gd name="T31" fmla="*/ 64 h 284"/>
              <a:gd name="T32" fmla="*/ 184 w 206"/>
              <a:gd name="T33" fmla="*/ 117 h 284"/>
              <a:gd name="T34" fmla="*/ 169 w 206"/>
              <a:gd name="T35" fmla="*/ 134 h 284"/>
              <a:gd name="T36" fmla="*/ 136 w 206"/>
              <a:gd name="T37" fmla="*/ 134 h 284"/>
              <a:gd name="T38" fmla="*/ 129 w 206"/>
              <a:gd name="T39" fmla="*/ 137 h 284"/>
              <a:gd name="T40" fmla="*/ 140 w 206"/>
              <a:gd name="T41" fmla="*/ 155 h 284"/>
              <a:gd name="T42" fmla="*/ 139 w 206"/>
              <a:gd name="T43" fmla="*/ 160 h 284"/>
              <a:gd name="T44" fmla="*/ 118 w 206"/>
              <a:gd name="T45" fmla="*/ 161 h 284"/>
              <a:gd name="T46" fmla="*/ 119 w 206"/>
              <a:gd name="T47" fmla="*/ 168 h 284"/>
              <a:gd name="T48" fmla="*/ 130 w 206"/>
              <a:gd name="T49" fmla="*/ 179 h 284"/>
              <a:gd name="T50" fmla="*/ 115 w 206"/>
              <a:gd name="T51" fmla="*/ 195 h 284"/>
              <a:gd name="T52" fmla="*/ 129 w 206"/>
              <a:gd name="T53" fmla="*/ 211 h 284"/>
              <a:gd name="T54" fmla="*/ 129 w 206"/>
              <a:gd name="T55" fmla="*/ 220 h 284"/>
              <a:gd name="T56" fmla="*/ 115 w 206"/>
              <a:gd name="T57" fmla="*/ 235 h 284"/>
              <a:gd name="T58" fmla="*/ 124 w 206"/>
              <a:gd name="T59" fmla="*/ 248 h 284"/>
              <a:gd name="T60" fmla="*/ 124 w 206"/>
              <a:gd name="T61" fmla="*/ 260 h 284"/>
              <a:gd name="T62" fmla="*/ 102 w 206"/>
              <a:gd name="T63" fmla="*/ 284 h 284"/>
              <a:gd name="T64" fmla="*/ 86 w 206"/>
              <a:gd name="T65" fmla="*/ 264 h 284"/>
              <a:gd name="T66" fmla="*/ 85 w 206"/>
              <a:gd name="T67" fmla="*/ 163 h 284"/>
              <a:gd name="T68" fmla="*/ 83 w 206"/>
              <a:gd name="T69" fmla="*/ 160 h 284"/>
              <a:gd name="T70" fmla="*/ 71 w 206"/>
              <a:gd name="T71" fmla="*/ 159 h 284"/>
              <a:gd name="T72" fmla="*/ 68 w 206"/>
              <a:gd name="T73" fmla="*/ 152 h 284"/>
              <a:gd name="T74" fmla="*/ 77 w 206"/>
              <a:gd name="T75" fmla="*/ 140 h 284"/>
              <a:gd name="T76" fmla="*/ 78 w 206"/>
              <a:gd name="T77" fmla="*/ 136 h 284"/>
              <a:gd name="T78" fmla="*/ 73 w 206"/>
              <a:gd name="T79" fmla="*/ 134 h 284"/>
              <a:gd name="T80" fmla="*/ 40 w 206"/>
              <a:gd name="T81" fmla="*/ 134 h 284"/>
              <a:gd name="T82" fmla="*/ 25 w 206"/>
              <a:gd name="T83" fmla="*/ 11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6" h="284">
                <a:moveTo>
                  <a:pt x="25" y="112"/>
                </a:moveTo>
                <a:cubicBezTo>
                  <a:pt x="25" y="64"/>
                  <a:pt x="25" y="64"/>
                  <a:pt x="25" y="64"/>
                </a:cubicBezTo>
                <a:cubicBezTo>
                  <a:pt x="5" y="64"/>
                  <a:pt x="5" y="64"/>
                  <a:pt x="5" y="64"/>
                </a:cubicBezTo>
                <a:cubicBezTo>
                  <a:pt x="1" y="64"/>
                  <a:pt x="0" y="62"/>
                  <a:pt x="4" y="60"/>
                </a:cubicBezTo>
                <a:cubicBezTo>
                  <a:pt x="104" y="2"/>
                  <a:pt x="104" y="2"/>
                  <a:pt x="104" y="2"/>
                </a:cubicBezTo>
                <a:cubicBezTo>
                  <a:pt x="107" y="0"/>
                  <a:pt x="113" y="0"/>
                  <a:pt x="117" y="2"/>
                </a:cubicBezTo>
                <a:cubicBezTo>
                  <a:pt x="145" y="25"/>
                  <a:pt x="145" y="25"/>
                  <a:pt x="145" y="25"/>
                </a:cubicBezTo>
                <a:cubicBezTo>
                  <a:pt x="145" y="2"/>
                  <a:pt x="145" y="2"/>
                  <a:pt x="145" y="2"/>
                </a:cubicBezTo>
                <a:cubicBezTo>
                  <a:pt x="168" y="2"/>
                  <a:pt x="168" y="2"/>
                  <a:pt x="168" y="2"/>
                </a:cubicBezTo>
                <a:cubicBezTo>
                  <a:pt x="168" y="40"/>
                  <a:pt x="168" y="40"/>
                  <a:pt x="168" y="40"/>
                </a:cubicBezTo>
                <a:cubicBezTo>
                  <a:pt x="184" y="49"/>
                  <a:pt x="184" y="49"/>
                  <a:pt x="184" y="49"/>
                </a:cubicBezTo>
                <a:cubicBezTo>
                  <a:pt x="184" y="49"/>
                  <a:pt x="184" y="49"/>
                  <a:pt x="184" y="49"/>
                </a:cubicBezTo>
                <a:cubicBezTo>
                  <a:pt x="184" y="49"/>
                  <a:pt x="184" y="49"/>
                  <a:pt x="184" y="49"/>
                </a:cubicBezTo>
                <a:cubicBezTo>
                  <a:pt x="202" y="60"/>
                  <a:pt x="202" y="60"/>
                  <a:pt x="202" y="60"/>
                </a:cubicBezTo>
                <a:cubicBezTo>
                  <a:pt x="206" y="62"/>
                  <a:pt x="205" y="64"/>
                  <a:pt x="201" y="64"/>
                </a:cubicBezTo>
                <a:cubicBezTo>
                  <a:pt x="184" y="64"/>
                  <a:pt x="184" y="64"/>
                  <a:pt x="184" y="64"/>
                </a:cubicBezTo>
                <a:cubicBezTo>
                  <a:pt x="184" y="117"/>
                  <a:pt x="184" y="117"/>
                  <a:pt x="184" y="117"/>
                </a:cubicBezTo>
                <a:cubicBezTo>
                  <a:pt x="184" y="117"/>
                  <a:pt x="185" y="134"/>
                  <a:pt x="169" y="134"/>
                </a:cubicBezTo>
                <a:cubicBezTo>
                  <a:pt x="136" y="134"/>
                  <a:pt x="136" y="134"/>
                  <a:pt x="136" y="134"/>
                </a:cubicBezTo>
                <a:cubicBezTo>
                  <a:pt x="134" y="135"/>
                  <a:pt x="131" y="136"/>
                  <a:pt x="129" y="137"/>
                </a:cubicBezTo>
                <a:cubicBezTo>
                  <a:pt x="140" y="155"/>
                  <a:pt x="140" y="155"/>
                  <a:pt x="140" y="155"/>
                </a:cubicBezTo>
                <a:cubicBezTo>
                  <a:pt x="142" y="159"/>
                  <a:pt x="139" y="160"/>
                  <a:pt x="139" y="160"/>
                </a:cubicBezTo>
                <a:cubicBezTo>
                  <a:pt x="118" y="161"/>
                  <a:pt x="118" y="161"/>
                  <a:pt x="118" y="161"/>
                </a:cubicBezTo>
                <a:cubicBezTo>
                  <a:pt x="119" y="168"/>
                  <a:pt x="119" y="168"/>
                  <a:pt x="119" y="168"/>
                </a:cubicBezTo>
                <a:cubicBezTo>
                  <a:pt x="130" y="179"/>
                  <a:pt x="130" y="179"/>
                  <a:pt x="130" y="179"/>
                </a:cubicBezTo>
                <a:cubicBezTo>
                  <a:pt x="115" y="195"/>
                  <a:pt x="115" y="195"/>
                  <a:pt x="115" y="195"/>
                </a:cubicBezTo>
                <a:cubicBezTo>
                  <a:pt x="129" y="211"/>
                  <a:pt x="129" y="211"/>
                  <a:pt x="129" y="211"/>
                </a:cubicBezTo>
                <a:cubicBezTo>
                  <a:pt x="129" y="220"/>
                  <a:pt x="129" y="220"/>
                  <a:pt x="129" y="220"/>
                </a:cubicBezTo>
                <a:cubicBezTo>
                  <a:pt x="115" y="235"/>
                  <a:pt x="115" y="235"/>
                  <a:pt x="115" y="235"/>
                </a:cubicBezTo>
                <a:cubicBezTo>
                  <a:pt x="124" y="248"/>
                  <a:pt x="124" y="248"/>
                  <a:pt x="124" y="248"/>
                </a:cubicBezTo>
                <a:cubicBezTo>
                  <a:pt x="124" y="260"/>
                  <a:pt x="124" y="260"/>
                  <a:pt x="124" y="260"/>
                </a:cubicBezTo>
                <a:cubicBezTo>
                  <a:pt x="102" y="284"/>
                  <a:pt x="102" y="284"/>
                  <a:pt x="102" y="284"/>
                </a:cubicBezTo>
                <a:cubicBezTo>
                  <a:pt x="94" y="283"/>
                  <a:pt x="86" y="264"/>
                  <a:pt x="86" y="264"/>
                </a:cubicBezTo>
                <a:cubicBezTo>
                  <a:pt x="85" y="163"/>
                  <a:pt x="85" y="163"/>
                  <a:pt x="85" y="163"/>
                </a:cubicBezTo>
                <a:cubicBezTo>
                  <a:pt x="85" y="160"/>
                  <a:pt x="83" y="160"/>
                  <a:pt x="83" y="160"/>
                </a:cubicBezTo>
                <a:cubicBezTo>
                  <a:pt x="71" y="159"/>
                  <a:pt x="71" y="159"/>
                  <a:pt x="71" y="159"/>
                </a:cubicBezTo>
                <a:cubicBezTo>
                  <a:pt x="64" y="159"/>
                  <a:pt x="68" y="152"/>
                  <a:pt x="68" y="152"/>
                </a:cubicBezTo>
                <a:cubicBezTo>
                  <a:pt x="77" y="140"/>
                  <a:pt x="77" y="140"/>
                  <a:pt x="77" y="140"/>
                </a:cubicBezTo>
                <a:cubicBezTo>
                  <a:pt x="78" y="139"/>
                  <a:pt x="78" y="137"/>
                  <a:pt x="78" y="136"/>
                </a:cubicBezTo>
                <a:cubicBezTo>
                  <a:pt x="76" y="136"/>
                  <a:pt x="74" y="135"/>
                  <a:pt x="73" y="134"/>
                </a:cubicBezTo>
                <a:cubicBezTo>
                  <a:pt x="40" y="134"/>
                  <a:pt x="40" y="134"/>
                  <a:pt x="40" y="134"/>
                </a:cubicBezTo>
                <a:cubicBezTo>
                  <a:pt x="40" y="134"/>
                  <a:pt x="25" y="133"/>
                  <a:pt x="25" y="112"/>
                </a:cubicBezTo>
                <a:close/>
              </a:path>
            </a:pathLst>
          </a:custGeom>
          <a:solidFill>
            <a:srgbClr val="FFFFFF"/>
          </a:solidFill>
          <a:ln>
            <a:noFill/>
          </a:ln>
        </p:spPr>
        <p:txBody>
          <a:bodyPr vert="horz" wrap="square" lIns="91406" tIns="45703" rIns="91406" bIns="45703" numCol="1" anchor="t" anchorCtr="0" compatLnSpc="1"/>
          <a:lstStyle/>
          <a:p>
            <a:pPr algn="just">
              <a:lnSpc>
                <a:spcPct val="150000"/>
              </a:lnSpc>
            </a:pPr>
            <a:endParaRPr lang="en-GB" sz="900">
              <a:latin typeface="Arial" panose="020B0604020202020204" pitchFamily="34" charset="0"/>
              <a:ea typeface="Arial" panose="020B0604020202020204" pitchFamily="34" charset="0"/>
              <a:cs typeface="Arial" panose="020B0604020202020204" pitchFamily="34" charset="0"/>
              <a:sym typeface="Arial" panose="020B0604020202020204" pitchFamily="34" charset="0"/>
            </a:endParaRPr>
          </a:p>
        </p:txBody>
      </p:sp>
      <p:sp>
        <p:nvSpPr>
          <p:cNvPr id="21" name="文本框 20"/>
          <p:cNvSpPr txBox="1"/>
          <p:nvPr>
            <p:custDataLst>
              <p:tags r:id="rId14"/>
            </p:custDataLst>
          </p:nvPr>
        </p:nvSpPr>
        <p:spPr>
          <a:xfrm>
            <a:off x="1211580" y="4857115"/>
            <a:ext cx="2399030"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Wait time differences by gender &amp; age group</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4" name="文本框 23"/>
          <p:cNvSpPr txBox="1"/>
          <p:nvPr>
            <p:custDataLst>
              <p:tags r:id="rId15"/>
            </p:custDataLst>
          </p:nvPr>
        </p:nvSpPr>
        <p:spPr>
          <a:xfrm>
            <a:off x="8639175" y="4857115"/>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Helps spot hidden trends in service delivery</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7" name="文本框 26"/>
          <p:cNvSpPr txBox="1"/>
          <p:nvPr>
            <p:custDataLst>
              <p:tags r:id="rId16"/>
            </p:custDataLst>
          </p:nvPr>
        </p:nvSpPr>
        <p:spPr>
          <a:xfrm>
            <a:off x="1211580" y="2675255"/>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ER performance compared across weekdays vs weekends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 name="文本框 26"/>
          <p:cNvSpPr txBox="1"/>
          <p:nvPr>
            <p:custDataLst>
              <p:tags r:id="rId17"/>
            </p:custDataLst>
          </p:nvPr>
        </p:nvSpPr>
        <p:spPr>
          <a:xfrm>
            <a:off x="8250555" y="2670810"/>
            <a:ext cx="2399030" cy="829945"/>
          </a:xfrm>
          <a:prstGeom prst="rect">
            <a:avLst/>
          </a:prstGeom>
          <a:noFill/>
        </p:spPr>
        <p:txBody>
          <a:bodyPr wrap="square" rtlCol="0">
            <a:spAutoFit/>
            <a:scene3d>
              <a:camera prst="orthographicFront"/>
              <a:lightRig rig="threePt" dir="t"/>
            </a:scene3d>
            <a:sp3d contourW="12700"/>
          </a:bodyPr>
          <a:p>
            <a:pPr algn="ctr"/>
            <a:r>
              <a:rPr lang="en-US" altLang="en-US" sz="1600" dirty="0">
                <a:solidFill>
                  <a:srgbClr val="4D5F2E"/>
                </a:solidFill>
                <a:latin typeface="Arial" panose="020B0604020202020204" pitchFamily="34" charset="0"/>
                <a:ea typeface="Arial" panose="020B0604020202020204" pitchFamily="34" charset="0"/>
              </a:rPr>
              <a:t>Admission rates compared across referral departments</a:t>
            </a:r>
            <a:endParaRPr lang="en-US" altLang="en-US" sz="16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Shape 1054"/>
          <p:cNvSpPr/>
          <p:nvPr>
            <p:custDataLst>
              <p:tags r:id="rId2"/>
            </p:custDataLst>
          </p:nvPr>
        </p:nvSpPr>
        <p:spPr>
          <a:xfrm>
            <a:off x="5511563" y="3737566"/>
            <a:ext cx="1219494" cy="1219478"/>
          </a:xfrm>
          <a:custGeom>
            <a:avLst/>
            <a:gdLst/>
            <a:ahLst/>
            <a:cxnLst>
              <a:cxn ang="0">
                <a:pos x="wd2" y="hd2"/>
              </a:cxn>
              <a:cxn ang="5400000">
                <a:pos x="wd2" y="hd2"/>
              </a:cxn>
              <a:cxn ang="10800000">
                <a:pos x="wd2" y="hd2"/>
              </a:cxn>
              <a:cxn ang="16200000">
                <a:pos x="wd2" y="hd2"/>
              </a:cxn>
            </a:cxnLst>
            <a:rect l="0" t="0" r="r" b="b"/>
            <a:pathLst>
              <a:path w="19679" h="19679" extrusionOk="0">
                <a:moveTo>
                  <a:pt x="2881" y="2882"/>
                </a:moveTo>
                <a:cubicBezTo>
                  <a:pt x="6724" y="-961"/>
                  <a:pt x="12954" y="-961"/>
                  <a:pt x="16797" y="2882"/>
                </a:cubicBezTo>
                <a:cubicBezTo>
                  <a:pt x="20639" y="6724"/>
                  <a:pt x="20639" y="12954"/>
                  <a:pt x="16797" y="16796"/>
                </a:cubicBezTo>
                <a:cubicBezTo>
                  <a:pt x="12954" y="20639"/>
                  <a:pt x="6724" y="20639"/>
                  <a:pt x="2881" y="16796"/>
                </a:cubicBezTo>
                <a:cubicBezTo>
                  <a:pt x="-961" y="12954"/>
                  <a:pt x="-961" y="6724"/>
                  <a:pt x="2881" y="2882"/>
                </a:cubicBezTo>
                <a:close/>
              </a:path>
            </a:pathLst>
          </a:custGeom>
          <a:noFill/>
          <a:ln w="38100" cap="flat">
            <a:solidFill>
              <a:srgbClr val="4D5F2E"/>
            </a:solidFill>
            <a:miter lim="400000"/>
          </a:ln>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9" name="Shape 1057"/>
          <p:cNvSpPr/>
          <p:nvPr/>
        </p:nvSpPr>
        <p:spPr>
          <a:xfrm>
            <a:off x="5077298" y="2017496"/>
            <a:ext cx="2086245" cy="1798268"/>
          </a:xfrm>
          <a:custGeom>
            <a:avLst/>
            <a:gdLst/>
            <a:ahLst/>
            <a:cxnLst>
              <a:cxn ang="0">
                <a:pos x="wd2" y="hd2"/>
              </a:cxn>
              <a:cxn ang="5400000">
                <a:pos x="wd2" y="hd2"/>
              </a:cxn>
              <a:cxn ang="10800000">
                <a:pos x="wd2" y="hd2"/>
              </a:cxn>
              <a:cxn ang="16200000">
                <a:pos x="wd2" y="hd2"/>
              </a:cxn>
            </a:cxnLst>
            <a:rect l="0" t="0" r="r" b="b"/>
            <a:pathLst>
              <a:path w="21600" h="21600" extrusionOk="0">
                <a:moveTo>
                  <a:pt x="18098" y="21591"/>
                </a:moveTo>
                <a:lnTo>
                  <a:pt x="21600" y="19242"/>
                </a:lnTo>
                <a:lnTo>
                  <a:pt x="12881" y="1722"/>
                </a:lnTo>
                <a:cubicBezTo>
                  <a:pt x="12310" y="574"/>
                  <a:pt x="11557" y="0"/>
                  <a:pt x="10804" y="0"/>
                </a:cubicBezTo>
                <a:cubicBezTo>
                  <a:pt x="10050" y="0"/>
                  <a:pt x="9297" y="574"/>
                  <a:pt x="8726" y="1722"/>
                </a:cubicBezTo>
                <a:lnTo>
                  <a:pt x="0" y="19256"/>
                </a:lnTo>
                <a:lnTo>
                  <a:pt x="3503" y="21600"/>
                </a:lnTo>
                <a:cubicBezTo>
                  <a:pt x="5163" y="19021"/>
                  <a:pt x="7815" y="17351"/>
                  <a:pt x="10804" y="17351"/>
                </a:cubicBezTo>
                <a:cubicBezTo>
                  <a:pt x="13788" y="17351"/>
                  <a:pt x="16437" y="19017"/>
                  <a:pt x="18098" y="21591"/>
                </a:cubicBezTo>
                <a:close/>
              </a:path>
            </a:pathLst>
          </a:custGeom>
          <a:solidFill>
            <a:srgbClr val="74891A"/>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11" name="Shape 1060"/>
          <p:cNvSpPr/>
          <p:nvPr>
            <p:custDataLst>
              <p:tags r:id="rId3"/>
            </p:custDataLst>
          </p:nvPr>
        </p:nvSpPr>
        <p:spPr>
          <a:xfrm>
            <a:off x="6222394" y="3789668"/>
            <a:ext cx="1923282" cy="1791982"/>
          </a:xfrm>
          <a:custGeom>
            <a:avLst/>
            <a:gdLst/>
            <a:ahLst/>
            <a:cxnLst>
              <a:cxn ang="0">
                <a:pos x="wd2" y="hd2"/>
              </a:cxn>
              <a:cxn ang="5400000">
                <a:pos x="wd2" y="hd2"/>
              </a:cxn>
              <a:cxn ang="10800000">
                <a:pos x="wd2" y="hd2"/>
              </a:cxn>
              <a:cxn ang="16200000">
                <a:pos x="wd2" y="hd2"/>
              </a:cxn>
            </a:cxnLst>
            <a:rect l="0" t="0" r="r" b="b"/>
            <a:pathLst>
              <a:path w="21451" h="21600" extrusionOk="0">
                <a:moveTo>
                  <a:pt x="20927" y="17411"/>
                </a:moveTo>
                <a:lnTo>
                  <a:pt x="11625" y="0"/>
                </a:lnTo>
                <a:lnTo>
                  <a:pt x="7861" y="2351"/>
                </a:lnTo>
                <a:cubicBezTo>
                  <a:pt x="8391" y="3654"/>
                  <a:pt x="8685" y="5094"/>
                  <a:pt x="8685" y="6609"/>
                </a:cubicBezTo>
                <a:cubicBezTo>
                  <a:pt x="8685" y="8527"/>
                  <a:pt x="8213" y="10327"/>
                  <a:pt x="7388" y="11879"/>
                </a:cubicBezTo>
                <a:cubicBezTo>
                  <a:pt x="5873" y="14732"/>
                  <a:pt x="3165" y="16750"/>
                  <a:pt x="0" y="17141"/>
                </a:cubicBezTo>
                <a:lnTo>
                  <a:pt x="2" y="21600"/>
                </a:lnTo>
                <a:lnTo>
                  <a:pt x="18688" y="21600"/>
                </a:lnTo>
                <a:cubicBezTo>
                  <a:pt x="19869" y="21600"/>
                  <a:pt x="20714" y="21165"/>
                  <a:pt x="21139" y="20459"/>
                </a:cubicBezTo>
                <a:cubicBezTo>
                  <a:pt x="21600" y="19694"/>
                  <a:pt x="21566" y="18609"/>
                  <a:pt x="20927" y="17411"/>
                </a:cubicBezTo>
                <a:close/>
              </a:path>
            </a:pathLst>
          </a:custGeom>
          <a:solidFill>
            <a:srgbClr val="536A18"/>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sp>
        <p:nvSpPr>
          <p:cNvPr id="12" name="Shape 1063"/>
          <p:cNvSpPr/>
          <p:nvPr>
            <p:custDataLst>
              <p:tags r:id="rId4"/>
            </p:custDataLst>
          </p:nvPr>
        </p:nvSpPr>
        <p:spPr>
          <a:xfrm>
            <a:off x="4095788" y="3789668"/>
            <a:ext cx="1924438" cy="1790824"/>
          </a:xfrm>
          <a:custGeom>
            <a:avLst/>
            <a:gdLst/>
            <a:ahLst/>
            <a:cxnLst>
              <a:cxn ang="0">
                <a:pos x="wd2" y="hd2"/>
              </a:cxn>
              <a:cxn ang="5400000">
                <a:pos x="wd2" y="hd2"/>
              </a:cxn>
              <a:cxn ang="10800000">
                <a:pos x="wd2" y="hd2"/>
              </a:cxn>
              <a:cxn ang="16200000">
                <a:pos x="wd2" y="hd2"/>
              </a:cxn>
            </a:cxnLst>
            <a:rect l="0" t="0" r="r" b="b"/>
            <a:pathLst>
              <a:path w="21451" h="21600" extrusionOk="0">
                <a:moveTo>
                  <a:pt x="14054" y="11873"/>
                </a:moveTo>
                <a:cubicBezTo>
                  <a:pt x="13230" y="10320"/>
                  <a:pt x="12758" y="8519"/>
                  <a:pt x="12758" y="6599"/>
                </a:cubicBezTo>
                <a:cubicBezTo>
                  <a:pt x="12758" y="5087"/>
                  <a:pt x="13051" y="3651"/>
                  <a:pt x="13577" y="2349"/>
                </a:cubicBezTo>
                <a:lnTo>
                  <a:pt x="9812" y="0"/>
                </a:lnTo>
                <a:lnTo>
                  <a:pt x="524" y="17408"/>
                </a:lnTo>
                <a:cubicBezTo>
                  <a:pt x="-116" y="18607"/>
                  <a:pt x="-149" y="19693"/>
                  <a:pt x="312" y="20459"/>
                </a:cubicBezTo>
                <a:cubicBezTo>
                  <a:pt x="737" y="21165"/>
                  <a:pt x="1581" y="21600"/>
                  <a:pt x="2761" y="21600"/>
                </a:cubicBezTo>
                <a:lnTo>
                  <a:pt x="21451" y="21600"/>
                </a:lnTo>
                <a:lnTo>
                  <a:pt x="21449" y="17139"/>
                </a:lnTo>
                <a:cubicBezTo>
                  <a:pt x="18281" y="16752"/>
                  <a:pt x="15571" y="14730"/>
                  <a:pt x="14054" y="11873"/>
                </a:cubicBezTo>
                <a:close/>
              </a:path>
            </a:pathLst>
          </a:custGeom>
          <a:solidFill>
            <a:srgbClr val="4D5F2E"/>
          </a:solidFill>
          <a:ln w="12700" cap="flat">
            <a:noFill/>
            <a:miter lim="400000"/>
          </a:ln>
          <a:effectLst>
            <a:outerShdw blurRad="76200" dir="18900000" sy="23000" kx="-1200000" algn="bl" rotWithShape="0">
              <a:prstClr val="black">
                <a:alpha val="20000"/>
              </a:prstClr>
            </a:outerShdw>
          </a:effectLst>
        </p:spPr>
        <p:txBody>
          <a:bodyPr wrap="square" lIns="23091" tIns="23091" rIns="23091" bIns="23091" numCol="1" anchor="ctr">
            <a:noAutofit/>
          </a:bodyPr>
          <a:lstStyle/>
          <a:p>
            <a:pPr algn="ctr">
              <a:defRPr sz="3200">
                <a:solidFill>
                  <a:srgbClr val="FFFFFF"/>
                </a:solidFill>
                <a:latin typeface="+mn-lt"/>
                <a:ea typeface="+mn-ea"/>
                <a:cs typeface="+mn-cs"/>
                <a:sym typeface="Helvetica Light"/>
              </a:defRPr>
            </a:pPr>
            <a:endParaRPr sz="1940">
              <a:latin typeface="Arial" panose="020B0604020202020204"/>
              <a:ea typeface="Arial" panose="020B0604020202020204" pitchFamily="34" charset="0"/>
              <a:sym typeface="Arial" panose="020B0604020202020204"/>
            </a:endParaRPr>
          </a:p>
        </p:txBody>
      </p:sp>
      <p:grpSp>
        <p:nvGrpSpPr>
          <p:cNvPr id="13" name="Group 31"/>
          <p:cNvGrpSpPr/>
          <p:nvPr>
            <p:custDataLst>
              <p:tags r:id="rId5"/>
            </p:custDataLst>
          </p:nvPr>
        </p:nvGrpSpPr>
        <p:grpSpPr>
          <a:xfrm>
            <a:off x="5759919" y="3991335"/>
            <a:ext cx="682100" cy="684390"/>
            <a:chOff x="4906963" y="2173288"/>
            <a:chExt cx="473075" cy="474663"/>
          </a:xfrm>
          <a:gradFill>
            <a:gsLst>
              <a:gs pos="0">
                <a:srgbClr val="74891A"/>
              </a:gs>
              <a:gs pos="100000">
                <a:srgbClr val="4D5F2E"/>
              </a:gs>
            </a:gsLst>
            <a:lin ang="5400000" scaled="1"/>
          </a:gradFill>
          <a:effectLst>
            <a:outerShdw blurRad="76200" dir="18900000" sy="23000" kx="-1200000" algn="bl" rotWithShape="0">
              <a:prstClr val="black">
                <a:alpha val="20000"/>
              </a:prstClr>
            </a:outerShdw>
          </a:effectLst>
        </p:grpSpPr>
        <p:sp>
          <p:nvSpPr>
            <p:cNvPr id="14" name="Freeform 32"/>
            <p:cNvSpPr/>
            <p:nvPr>
              <p:custDataLst>
                <p:tags r:id="rId6"/>
              </p:custDataLst>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5" name="Freeform 33"/>
            <p:cNvSpPr>
              <a:spLocks noEditPoints="1"/>
            </p:cNvSpPr>
            <p:nvPr>
              <p:custDataLst>
                <p:tags r:id="rId7"/>
              </p:custDataLst>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grpSp>
        <p:nvGrpSpPr>
          <p:cNvPr id="16" name="Group 34"/>
          <p:cNvGrpSpPr/>
          <p:nvPr>
            <p:custDataLst>
              <p:tags r:id="rId8"/>
            </p:custDataLst>
          </p:nvPr>
        </p:nvGrpSpPr>
        <p:grpSpPr>
          <a:xfrm>
            <a:off x="4536083" y="4685080"/>
            <a:ext cx="579099" cy="567652"/>
            <a:chOff x="4122738" y="2944813"/>
            <a:chExt cx="401638" cy="393700"/>
          </a:xfrm>
          <a:solidFill>
            <a:schemeClr val="bg2"/>
          </a:solidFill>
          <a:effectLst>
            <a:outerShdw blurRad="76200" dir="18900000" sy="23000" kx="-1200000" algn="bl" rotWithShape="0">
              <a:prstClr val="black">
                <a:alpha val="20000"/>
              </a:prstClr>
            </a:outerShdw>
          </a:effectLst>
        </p:grpSpPr>
        <p:sp>
          <p:nvSpPr>
            <p:cNvPr id="17" name="Freeform 24"/>
            <p:cNvSpPr/>
            <p:nvPr>
              <p:custDataLst>
                <p:tags r:id="rId9"/>
              </p:custDataLst>
            </p:nvPr>
          </p:nvSpPr>
          <p:spPr bwMode="auto">
            <a:xfrm>
              <a:off x="4279901" y="2944813"/>
              <a:ext cx="238125" cy="239713"/>
            </a:xfrm>
            <a:custGeom>
              <a:avLst/>
              <a:gdLst>
                <a:gd name="T0" fmla="*/ 46 w 112"/>
                <a:gd name="T1" fmla="*/ 111 h 113"/>
                <a:gd name="T2" fmla="*/ 97 w 112"/>
                <a:gd name="T3" fmla="*/ 61 h 113"/>
                <a:gd name="T4" fmla="*/ 99 w 112"/>
                <a:gd name="T5" fmla="*/ 14 h 113"/>
                <a:gd name="T6" fmla="*/ 52 w 112"/>
                <a:gd name="T7" fmla="*/ 16 h 113"/>
                <a:gd name="T8" fmla="*/ 1 w 112"/>
                <a:gd name="T9" fmla="*/ 67 h 113"/>
                <a:gd name="T10" fmla="*/ 1 w 112"/>
                <a:gd name="T11" fmla="*/ 69 h 113"/>
                <a:gd name="T12" fmla="*/ 43 w 112"/>
                <a:gd name="T13" fmla="*/ 111 h 113"/>
                <a:gd name="T14" fmla="*/ 46 w 112"/>
                <a:gd name="T15" fmla="*/ 111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 h="113">
                  <a:moveTo>
                    <a:pt x="46" y="111"/>
                  </a:moveTo>
                  <a:cubicBezTo>
                    <a:pt x="59" y="98"/>
                    <a:pt x="97" y="61"/>
                    <a:pt x="97" y="61"/>
                  </a:cubicBezTo>
                  <a:cubicBezTo>
                    <a:pt x="110" y="47"/>
                    <a:pt x="112" y="27"/>
                    <a:pt x="99" y="14"/>
                  </a:cubicBezTo>
                  <a:cubicBezTo>
                    <a:pt x="85" y="0"/>
                    <a:pt x="66" y="2"/>
                    <a:pt x="52" y="16"/>
                  </a:cubicBezTo>
                  <a:cubicBezTo>
                    <a:pt x="1" y="67"/>
                    <a:pt x="1" y="67"/>
                    <a:pt x="1" y="67"/>
                  </a:cubicBezTo>
                  <a:cubicBezTo>
                    <a:pt x="1" y="67"/>
                    <a:pt x="0" y="68"/>
                    <a:pt x="1" y="69"/>
                  </a:cubicBezTo>
                  <a:cubicBezTo>
                    <a:pt x="10" y="78"/>
                    <a:pt x="36" y="104"/>
                    <a:pt x="43" y="111"/>
                  </a:cubicBezTo>
                  <a:cubicBezTo>
                    <a:pt x="44" y="112"/>
                    <a:pt x="45" y="113"/>
                    <a:pt x="46" y="111"/>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8" name="Freeform 25"/>
            <p:cNvSpPr/>
            <p:nvPr>
              <p:custDataLst>
                <p:tags r:id="rId10"/>
              </p:custDataLst>
            </p:nvPr>
          </p:nvSpPr>
          <p:spPr bwMode="auto">
            <a:xfrm>
              <a:off x="4122738" y="3116263"/>
              <a:ext cx="225425" cy="222250"/>
            </a:xfrm>
            <a:custGeom>
              <a:avLst/>
              <a:gdLst>
                <a:gd name="T0" fmla="*/ 69 w 106"/>
                <a:gd name="T1" fmla="*/ 1 h 105"/>
                <a:gd name="T2" fmla="*/ 67 w 106"/>
                <a:gd name="T3" fmla="*/ 1 h 105"/>
                <a:gd name="T4" fmla="*/ 15 w 106"/>
                <a:gd name="T5" fmla="*/ 57 h 105"/>
                <a:gd name="T6" fmla="*/ 6 w 106"/>
                <a:gd name="T7" fmla="*/ 90 h 105"/>
                <a:gd name="T8" fmla="*/ 6 w 106"/>
                <a:gd name="T9" fmla="*/ 92 h 105"/>
                <a:gd name="T10" fmla="*/ 3 w 106"/>
                <a:gd name="T11" fmla="*/ 95 h 105"/>
                <a:gd name="T12" fmla="*/ 2 w 106"/>
                <a:gd name="T13" fmla="*/ 103 h 105"/>
                <a:gd name="T14" fmla="*/ 10 w 106"/>
                <a:gd name="T15" fmla="*/ 103 h 105"/>
                <a:gd name="T16" fmla="*/ 14 w 106"/>
                <a:gd name="T17" fmla="*/ 100 h 105"/>
                <a:gd name="T18" fmla="*/ 15 w 106"/>
                <a:gd name="T19" fmla="*/ 99 h 105"/>
                <a:gd name="T20" fmla="*/ 49 w 106"/>
                <a:gd name="T21" fmla="*/ 91 h 105"/>
                <a:gd name="T22" fmla="*/ 105 w 106"/>
                <a:gd name="T23" fmla="*/ 39 h 105"/>
                <a:gd name="T24" fmla="*/ 105 w 106"/>
                <a:gd name="T25" fmla="*/ 37 h 105"/>
                <a:gd name="T26" fmla="*/ 69 w 106"/>
                <a:gd name="T27" fmla="*/ 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105">
                  <a:moveTo>
                    <a:pt x="69" y="1"/>
                  </a:moveTo>
                  <a:cubicBezTo>
                    <a:pt x="68" y="0"/>
                    <a:pt x="67" y="0"/>
                    <a:pt x="67" y="1"/>
                  </a:cubicBezTo>
                  <a:cubicBezTo>
                    <a:pt x="61" y="7"/>
                    <a:pt x="27" y="44"/>
                    <a:pt x="15" y="57"/>
                  </a:cubicBezTo>
                  <a:cubicBezTo>
                    <a:pt x="7" y="65"/>
                    <a:pt x="5" y="81"/>
                    <a:pt x="6" y="90"/>
                  </a:cubicBezTo>
                  <a:cubicBezTo>
                    <a:pt x="6" y="91"/>
                    <a:pt x="6" y="91"/>
                    <a:pt x="6" y="92"/>
                  </a:cubicBezTo>
                  <a:cubicBezTo>
                    <a:pt x="4" y="93"/>
                    <a:pt x="3" y="94"/>
                    <a:pt x="3" y="95"/>
                  </a:cubicBezTo>
                  <a:cubicBezTo>
                    <a:pt x="0" y="98"/>
                    <a:pt x="1" y="102"/>
                    <a:pt x="2" y="103"/>
                  </a:cubicBezTo>
                  <a:cubicBezTo>
                    <a:pt x="3" y="105"/>
                    <a:pt x="8" y="105"/>
                    <a:pt x="10" y="103"/>
                  </a:cubicBezTo>
                  <a:cubicBezTo>
                    <a:pt x="11" y="102"/>
                    <a:pt x="12" y="101"/>
                    <a:pt x="14" y="100"/>
                  </a:cubicBezTo>
                  <a:cubicBezTo>
                    <a:pt x="14" y="99"/>
                    <a:pt x="15" y="99"/>
                    <a:pt x="15" y="99"/>
                  </a:cubicBezTo>
                  <a:cubicBezTo>
                    <a:pt x="24" y="101"/>
                    <a:pt x="41" y="99"/>
                    <a:pt x="49" y="91"/>
                  </a:cubicBezTo>
                  <a:cubicBezTo>
                    <a:pt x="61" y="78"/>
                    <a:pt x="99" y="44"/>
                    <a:pt x="105" y="39"/>
                  </a:cubicBezTo>
                  <a:cubicBezTo>
                    <a:pt x="105" y="38"/>
                    <a:pt x="106" y="38"/>
                    <a:pt x="105" y="37"/>
                  </a:cubicBezTo>
                  <a:cubicBezTo>
                    <a:pt x="96" y="28"/>
                    <a:pt x="78" y="10"/>
                    <a:pt x="69" y="1"/>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19" name="Freeform 26"/>
            <p:cNvSpPr/>
            <p:nvPr>
              <p:custDataLst>
                <p:tags r:id="rId11"/>
              </p:custDataLst>
            </p:nvPr>
          </p:nvSpPr>
          <p:spPr bwMode="auto">
            <a:xfrm>
              <a:off x="4419601" y="3092450"/>
              <a:ext cx="104775" cy="106363"/>
            </a:xfrm>
            <a:custGeom>
              <a:avLst/>
              <a:gdLst>
                <a:gd name="T0" fmla="*/ 11 w 49"/>
                <a:gd name="T1" fmla="*/ 47 h 50"/>
                <a:gd name="T2" fmla="*/ 2 w 49"/>
                <a:gd name="T3" fmla="*/ 47 h 50"/>
                <a:gd name="T4" fmla="*/ 2 w 49"/>
                <a:gd name="T5" fmla="*/ 47 h 50"/>
                <a:gd name="T6" fmla="*/ 2 w 49"/>
                <a:gd name="T7" fmla="*/ 38 h 50"/>
                <a:gd name="T8" fmla="*/ 37 w 49"/>
                <a:gd name="T9" fmla="*/ 3 h 50"/>
                <a:gd name="T10" fmla="*/ 46 w 49"/>
                <a:gd name="T11" fmla="*/ 3 h 50"/>
                <a:gd name="T12" fmla="*/ 46 w 49"/>
                <a:gd name="T13" fmla="*/ 3 h 50"/>
                <a:gd name="T14" fmla="*/ 46 w 49"/>
                <a:gd name="T15" fmla="*/ 12 h 50"/>
                <a:gd name="T16" fmla="*/ 11 w 49"/>
                <a:gd name="T17" fmla="*/ 4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0">
                  <a:moveTo>
                    <a:pt x="11" y="47"/>
                  </a:moveTo>
                  <a:cubicBezTo>
                    <a:pt x="9" y="50"/>
                    <a:pt x="5" y="50"/>
                    <a:pt x="2" y="47"/>
                  </a:cubicBezTo>
                  <a:cubicBezTo>
                    <a:pt x="2" y="47"/>
                    <a:pt x="2" y="47"/>
                    <a:pt x="2" y="47"/>
                  </a:cubicBezTo>
                  <a:cubicBezTo>
                    <a:pt x="0" y="45"/>
                    <a:pt x="0" y="41"/>
                    <a:pt x="2" y="38"/>
                  </a:cubicBezTo>
                  <a:cubicBezTo>
                    <a:pt x="37" y="3"/>
                    <a:pt x="37" y="3"/>
                    <a:pt x="37" y="3"/>
                  </a:cubicBezTo>
                  <a:cubicBezTo>
                    <a:pt x="40" y="0"/>
                    <a:pt x="44" y="0"/>
                    <a:pt x="46" y="3"/>
                  </a:cubicBezTo>
                  <a:cubicBezTo>
                    <a:pt x="46" y="3"/>
                    <a:pt x="46" y="3"/>
                    <a:pt x="46" y="3"/>
                  </a:cubicBezTo>
                  <a:cubicBezTo>
                    <a:pt x="49" y="5"/>
                    <a:pt x="49" y="9"/>
                    <a:pt x="46" y="12"/>
                  </a:cubicBezTo>
                  <a:lnTo>
                    <a:pt x="11" y="47"/>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sp>
        <p:nvSpPr>
          <p:cNvPr id="20" name="Freeform 118"/>
          <p:cNvSpPr>
            <a:spLocks noEditPoints="1"/>
          </p:cNvSpPr>
          <p:nvPr/>
        </p:nvSpPr>
        <p:spPr bwMode="auto">
          <a:xfrm>
            <a:off x="5908699" y="2648388"/>
            <a:ext cx="480673" cy="579099"/>
          </a:xfrm>
          <a:custGeom>
            <a:avLst/>
            <a:gdLst>
              <a:gd name="T0" fmla="*/ 112 w 118"/>
              <a:gd name="T1" fmla="*/ 28 h 142"/>
              <a:gd name="T2" fmla="*/ 118 w 118"/>
              <a:gd name="T3" fmla="*/ 22 h 142"/>
              <a:gd name="T4" fmla="*/ 112 w 118"/>
              <a:gd name="T5" fmla="*/ 16 h 142"/>
              <a:gd name="T6" fmla="*/ 65 w 118"/>
              <a:gd name="T7" fmla="*/ 16 h 142"/>
              <a:gd name="T8" fmla="*/ 65 w 118"/>
              <a:gd name="T9" fmla="*/ 12 h 142"/>
              <a:gd name="T10" fmla="*/ 112 w 118"/>
              <a:gd name="T11" fmla="*/ 12 h 142"/>
              <a:gd name="T12" fmla="*/ 118 w 118"/>
              <a:gd name="T13" fmla="*/ 6 h 142"/>
              <a:gd name="T14" fmla="*/ 112 w 118"/>
              <a:gd name="T15" fmla="*/ 0 h 142"/>
              <a:gd name="T16" fmla="*/ 6 w 118"/>
              <a:gd name="T17" fmla="*/ 0 h 142"/>
              <a:gd name="T18" fmla="*/ 0 w 118"/>
              <a:gd name="T19" fmla="*/ 6 h 142"/>
              <a:gd name="T20" fmla="*/ 6 w 118"/>
              <a:gd name="T21" fmla="*/ 12 h 142"/>
              <a:gd name="T22" fmla="*/ 53 w 118"/>
              <a:gd name="T23" fmla="*/ 12 h 142"/>
              <a:gd name="T24" fmla="*/ 53 w 118"/>
              <a:gd name="T25" fmla="*/ 16 h 142"/>
              <a:gd name="T26" fmla="*/ 6 w 118"/>
              <a:gd name="T27" fmla="*/ 16 h 142"/>
              <a:gd name="T28" fmla="*/ 0 w 118"/>
              <a:gd name="T29" fmla="*/ 22 h 142"/>
              <a:gd name="T30" fmla="*/ 6 w 118"/>
              <a:gd name="T31" fmla="*/ 28 h 142"/>
              <a:gd name="T32" fmla="*/ 53 w 118"/>
              <a:gd name="T33" fmla="*/ 28 h 142"/>
              <a:gd name="T34" fmla="*/ 53 w 118"/>
              <a:gd name="T35" fmla="*/ 38 h 142"/>
              <a:gd name="T36" fmla="*/ 33 w 118"/>
              <a:gd name="T37" fmla="*/ 38 h 142"/>
              <a:gd name="T38" fmla="*/ 27 w 118"/>
              <a:gd name="T39" fmla="*/ 42 h 142"/>
              <a:gd name="T40" fmla="*/ 1 w 118"/>
              <a:gd name="T41" fmla="*/ 99 h 142"/>
              <a:gd name="T42" fmla="*/ 2 w 118"/>
              <a:gd name="T43" fmla="*/ 106 h 142"/>
              <a:gd name="T44" fmla="*/ 28 w 118"/>
              <a:gd name="T45" fmla="*/ 139 h 142"/>
              <a:gd name="T46" fmla="*/ 33 w 118"/>
              <a:gd name="T47" fmla="*/ 142 h 142"/>
              <a:gd name="T48" fmla="*/ 86 w 118"/>
              <a:gd name="T49" fmla="*/ 142 h 142"/>
              <a:gd name="T50" fmla="*/ 90 w 118"/>
              <a:gd name="T51" fmla="*/ 139 h 142"/>
              <a:gd name="T52" fmla="*/ 117 w 118"/>
              <a:gd name="T53" fmla="*/ 106 h 142"/>
              <a:gd name="T54" fmla="*/ 118 w 118"/>
              <a:gd name="T55" fmla="*/ 99 h 142"/>
              <a:gd name="T56" fmla="*/ 91 w 118"/>
              <a:gd name="T57" fmla="*/ 42 h 142"/>
              <a:gd name="T58" fmla="*/ 86 w 118"/>
              <a:gd name="T59" fmla="*/ 38 h 142"/>
              <a:gd name="T60" fmla="*/ 65 w 118"/>
              <a:gd name="T61" fmla="*/ 38 h 142"/>
              <a:gd name="T62" fmla="*/ 65 w 118"/>
              <a:gd name="T63" fmla="*/ 28 h 142"/>
              <a:gd name="T64" fmla="*/ 112 w 118"/>
              <a:gd name="T65" fmla="*/ 28 h 142"/>
              <a:gd name="T66" fmla="*/ 105 w 118"/>
              <a:gd name="T67" fmla="*/ 101 h 142"/>
              <a:gd name="T68" fmla="*/ 13 w 118"/>
              <a:gd name="T69" fmla="*/ 101 h 142"/>
              <a:gd name="T70" fmla="*/ 37 w 118"/>
              <a:gd name="T71" fmla="*/ 50 h 142"/>
              <a:gd name="T72" fmla="*/ 82 w 118"/>
              <a:gd name="T73" fmla="*/ 50 h 142"/>
              <a:gd name="T74" fmla="*/ 105 w 118"/>
              <a:gd name="T75" fmla="*/ 10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8" h="142">
                <a:moveTo>
                  <a:pt x="112" y="28"/>
                </a:moveTo>
                <a:cubicBezTo>
                  <a:pt x="115" y="28"/>
                  <a:pt x="118" y="26"/>
                  <a:pt x="118" y="22"/>
                </a:cubicBezTo>
                <a:cubicBezTo>
                  <a:pt x="118" y="19"/>
                  <a:pt x="115" y="16"/>
                  <a:pt x="112" y="16"/>
                </a:cubicBezTo>
                <a:cubicBezTo>
                  <a:pt x="65" y="16"/>
                  <a:pt x="65" y="16"/>
                  <a:pt x="65" y="16"/>
                </a:cubicBezTo>
                <a:cubicBezTo>
                  <a:pt x="65" y="12"/>
                  <a:pt x="65" y="12"/>
                  <a:pt x="65" y="12"/>
                </a:cubicBezTo>
                <a:cubicBezTo>
                  <a:pt x="112" y="12"/>
                  <a:pt x="112" y="12"/>
                  <a:pt x="112" y="12"/>
                </a:cubicBezTo>
                <a:cubicBezTo>
                  <a:pt x="115" y="12"/>
                  <a:pt x="118" y="9"/>
                  <a:pt x="118" y="6"/>
                </a:cubicBezTo>
                <a:cubicBezTo>
                  <a:pt x="118" y="3"/>
                  <a:pt x="115" y="0"/>
                  <a:pt x="112" y="0"/>
                </a:cubicBezTo>
                <a:cubicBezTo>
                  <a:pt x="6" y="0"/>
                  <a:pt x="6" y="0"/>
                  <a:pt x="6" y="0"/>
                </a:cubicBezTo>
                <a:cubicBezTo>
                  <a:pt x="3" y="0"/>
                  <a:pt x="0" y="3"/>
                  <a:pt x="0" y="6"/>
                </a:cubicBezTo>
                <a:cubicBezTo>
                  <a:pt x="0" y="9"/>
                  <a:pt x="3" y="12"/>
                  <a:pt x="6" y="12"/>
                </a:cubicBezTo>
                <a:cubicBezTo>
                  <a:pt x="53" y="12"/>
                  <a:pt x="53" y="12"/>
                  <a:pt x="53" y="12"/>
                </a:cubicBezTo>
                <a:cubicBezTo>
                  <a:pt x="53" y="16"/>
                  <a:pt x="53" y="16"/>
                  <a:pt x="53" y="16"/>
                </a:cubicBezTo>
                <a:cubicBezTo>
                  <a:pt x="6" y="16"/>
                  <a:pt x="6" y="16"/>
                  <a:pt x="6" y="16"/>
                </a:cubicBezTo>
                <a:cubicBezTo>
                  <a:pt x="3" y="16"/>
                  <a:pt x="0" y="19"/>
                  <a:pt x="0" y="22"/>
                </a:cubicBezTo>
                <a:cubicBezTo>
                  <a:pt x="0" y="26"/>
                  <a:pt x="3" y="28"/>
                  <a:pt x="6" y="28"/>
                </a:cubicBezTo>
                <a:cubicBezTo>
                  <a:pt x="53" y="28"/>
                  <a:pt x="53" y="28"/>
                  <a:pt x="53" y="28"/>
                </a:cubicBezTo>
                <a:cubicBezTo>
                  <a:pt x="53" y="38"/>
                  <a:pt x="53" y="38"/>
                  <a:pt x="53" y="38"/>
                </a:cubicBezTo>
                <a:cubicBezTo>
                  <a:pt x="33" y="38"/>
                  <a:pt x="33" y="38"/>
                  <a:pt x="33" y="38"/>
                </a:cubicBezTo>
                <a:cubicBezTo>
                  <a:pt x="30" y="38"/>
                  <a:pt x="28" y="39"/>
                  <a:pt x="27" y="42"/>
                </a:cubicBezTo>
                <a:cubicBezTo>
                  <a:pt x="1" y="99"/>
                  <a:pt x="1" y="99"/>
                  <a:pt x="1" y="99"/>
                </a:cubicBezTo>
                <a:cubicBezTo>
                  <a:pt x="0" y="101"/>
                  <a:pt x="0" y="104"/>
                  <a:pt x="2" y="106"/>
                </a:cubicBezTo>
                <a:cubicBezTo>
                  <a:pt x="28" y="139"/>
                  <a:pt x="28" y="139"/>
                  <a:pt x="28" y="139"/>
                </a:cubicBezTo>
                <a:cubicBezTo>
                  <a:pt x="29" y="141"/>
                  <a:pt x="31" y="142"/>
                  <a:pt x="33" y="142"/>
                </a:cubicBezTo>
                <a:cubicBezTo>
                  <a:pt x="86" y="142"/>
                  <a:pt x="86" y="142"/>
                  <a:pt x="86" y="142"/>
                </a:cubicBezTo>
                <a:cubicBezTo>
                  <a:pt x="87" y="142"/>
                  <a:pt x="89" y="141"/>
                  <a:pt x="90" y="139"/>
                </a:cubicBezTo>
                <a:cubicBezTo>
                  <a:pt x="117" y="106"/>
                  <a:pt x="117" y="106"/>
                  <a:pt x="117" y="106"/>
                </a:cubicBezTo>
                <a:cubicBezTo>
                  <a:pt x="118" y="104"/>
                  <a:pt x="118" y="101"/>
                  <a:pt x="118" y="99"/>
                </a:cubicBezTo>
                <a:cubicBezTo>
                  <a:pt x="91" y="42"/>
                  <a:pt x="91" y="42"/>
                  <a:pt x="91" y="42"/>
                </a:cubicBezTo>
                <a:cubicBezTo>
                  <a:pt x="90" y="39"/>
                  <a:pt x="88" y="38"/>
                  <a:pt x="86" y="38"/>
                </a:cubicBezTo>
                <a:cubicBezTo>
                  <a:pt x="65" y="38"/>
                  <a:pt x="65" y="38"/>
                  <a:pt x="65" y="38"/>
                </a:cubicBezTo>
                <a:cubicBezTo>
                  <a:pt x="65" y="28"/>
                  <a:pt x="65" y="28"/>
                  <a:pt x="65" y="28"/>
                </a:cubicBezTo>
                <a:lnTo>
                  <a:pt x="112" y="28"/>
                </a:lnTo>
                <a:close/>
                <a:moveTo>
                  <a:pt x="105" y="101"/>
                </a:moveTo>
                <a:cubicBezTo>
                  <a:pt x="13" y="101"/>
                  <a:pt x="13" y="101"/>
                  <a:pt x="13" y="101"/>
                </a:cubicBezTo>
                <a:cubicBezTo>
                  <a:pt x="37" y="50"/>
                  <a:pt x="37" y="50"/>
                  <a:pt x="37" y="50"/>
                </a:cubicBezTo>
                <a:cubicBezTo>
                  <a:pt x="82" y="50"/>
                  <a:pt x="82" y="50"/>
                  <a:pt x="82" y="50"/>
                </a:cubicBezTo>
                <a:lnTo>
                  <a:pt x="105" y="101"/>
                </a:lnTo>
                <a:close/>
              </a:path>
            </a:pathLst>
          </a:custGeom>
          <a:solidFill>
            <a:schemeClr val="bg2"/>
          </a:solidFill>
          <a:ln>
            <a:noFill/>
          </a:ln>
          <a:effectLst>
            <a:outerShdw blurRad="76200" dir="18900000" sy="23000" kx="-1200000" algn="bl" rotWithShape="0">
              <a:prstClr val="black">
                <a:alpha val="20000"/>
              </a:prstClr>
            </a:outerShdw>
          </a:effectLst>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nvGrpSpPr>
          <p:cNvPr id="21" name="Group 39"/>
          <p:cNvGrpSpPr/>
          <p:nvPr>
            <p:custDataLst>
              <p:tags r:id="rId12"/>
            </p:custDataLst>
          </p:nvPr>
        </p:nvGrpSpPr>
        <p:grpSpPr>
          <a:xfrm>
            <a:off x="7136594" y="4747713"/>
            <a:ext cx="484836" cy="565989"/>
            <a:chOff x="3497263" y="4408488"/>
            <a:chExt cx="369888" cy="431800"/>
          </a:xfrm>
          <a:solidFill>
            <a:srgbClr val="E7E6E6"/>
          </a:solidFill>
          <a:effectLst>
            <a:outerShdw blurRad="76200" dir="18900000" sy="23000" kx="-1200000" algn="bl" rotWithShape="0">
              <a:prstClr val="black">
                <a:alpha val="20000"/>
              </a:prstClr>
            </a:outerShdw>
          </a:effectLst>
        </p:grpSpPr>
        <p:sp>
          <p:nvSpPr>
            <p:cNvPr id="22" name="Freeform 57"/>
            <p:cNvSpPr/>
            <p:nvPr>
              <p:custDataLst>
                <p:tags r:id="rId13"/>
              </p:custDataLst>
            </p:nvPr>
          </p:nvSpPr>
          <p:spPr bwMode="auto">
            <a:xfrm>
              <a:off x="3554413" y="4616450"/>
              <a:ext cx="74613" cy="182563"/>
            </a:xfrm>
            <a:custGeom>
              <a:avLst/>
              <a:gdLst>
                <a:gd name="T0" fmla="*/ 35 w 35"/>
                <a:gd name="T1" fmla="*/ 80 h 86"/>
                <a:gd name="T2" fmla="*/ 29 w 35"/>
                <a:gd name="T3" fmla="*/ 86 h 86"/>
                <a:gd name="T4" fmla="*/ 5 w 35"/>
                <a:gd name="T5" fmla="*/ 86 h 86"/>
                <a:gd name="T6" fmla="*/ 0 w 35"/>
                <a:gd name="T7" fmla="*/ 80 h 86"/>
                <a:gd name="T8" fmla="*/ 0 w 35"/>
                <a:gd name="T9" fmla="*/ 6 h 86"/>
                <a:gd name="T10" fmla="*/ 5 w 35"/>
                <a:gd name="T11" fmla="*/ 0 h 86"/>
                <a:gd name="T12" fmla="*/ 29 w 35"/>
                <a:gd name="T13" fmla="*/ 0 h 86"/>
                <a:gd name="T14" fmla="*/ 35 w 35"/>
                <a:gd name="T15" fmla="*/ 6 h 86"/>
                <a:gd name="T16" fmla="*/ 35 w 35"/>
                <a:gd name="T17" fmla="*/ 8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86">
                  <a:moveTo>
                    <a:pt x="35" y="80"/>
                  </a:moveTo>
                  <a:cubicBezTo>
                    <a:pt x="35" y="83"/>
                    <a:pt x="32" y="86"/>
                    <a:pt x="29" y="86"/>
                  </a:cubicBezTo>
                  <a:cubicBezTo>
                    <a:pt x="5" y="86"/>
                    <a:pt x="5" y="86"/>
                    <a:pt x="5" y="86"/>
                  </a:cubicBezTo>
                  <a:cubicBezTo>
                    <a:pt x="2" y="86"/>
                    <a:pt x="0" y="83"/>
                    <a:pt x="0" y="80"/>
                  </a:cubicBezTo>
                  <a:cubicBezTo>
                    <a:pt x="0" y="6"/>
                    <a:pt x="0" y="6"/>
                    <a:pt x="0" y="6"/>
                  </a:cubicBezTo>
                  <a:cubicBezTo>
                    <a:pt x="0" y="3"/>
                    <a:pt x="2" y="0"/>
                    <a:pt x="5" y="0"/>
                  </a:cubicBezTo>
                  <a:cubicBezTo>
                    <a:pt x="29" y="0"/>
                    <a:pt x="29" y="0"/>
                    <a:pt x="29" y="0"/>
                  </a:cubicBezTo>
                  <a:cubicBezTo>
                    <a:pt x="32" y="0"/>
                    <a:pt x="35" y="3"/>
                    <a:pt x="35" y="6"/>
                  </a:cubicBezTo>
                  <a:lnTo>
                    <a:pt x="35" y="80"/>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3" name="Freeform 58"/>
            <p:cNvSpPr/>
            <p:nvPr>
              <p:custDataLst>
                <p:tags r:id="rId14"/>
              </p:custDataLst>
            </p:nvPr>
          </p:nvSpPr>
          <p:spPr bwMode="auto">
            <a:xfrm>
              <a:off x="3736976" y="4651375"/>
              <a:ext cx="74613" cy="147638"/>
            </a:xfrm>
            <a:custGeom>
              <a:avLst/>
              <a:gdLst>
                <a:gd name="T0" fmla="*/ 35 w 35"/>
                <a:gd name="T1" fmla="*/ 63 h 69"/>
                <a:gd name="T2" fmla="*/ 29 w 35"/>
                <a:gd name="T3" fmla="*/ 69 h 69"/>
                <a:gd name="T4" fmla="*/ 5 w 35"/>
                <a:gd name="T5" fmla="*/ 69 h 69"/>
                <a:gd name="T6" fmla="*/ 0 w 35"/>
                <a:gd name="T7" fmla="*/ 63 h 69"/>
                <a:gd name="T8" fmla="*/ 0 w 35"/>
                <a:gd name="T9" fmla="*/ 6 h 69"/>
                <a:gd name="T10" fmla="*/ 5 w 35"/>
                <a:gd name="T11" fmla="*/ 0 h 69"/>
                <a:gd name="T12" fmla="*/ 29 w 35"/>
                <a:gd name="T13" fmla="*/ 0 h 69"/>
                <a:gd name="T14" fmla="*/ 35 w 35"/>
                <a:gd name="T15" fmla="*/ 6 h 69"/>
                <a:gd name="T16" fmla="*/ 35 w 35"/>
                <a:gd name="T17" fmla="*/ 6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69">
                  <a:moveTo>
                    <a:pt x="35" y="63"/>
                  </a:moveTo>
                  <a:cubicBezTo>
                    <a:pt x="35" y="66"/>
                    <a:pt x="32" y="69"/>
                    <a:pt x="29" y="69"/>
                  </a:cubicBezTo>
                  <a:cubicBezTo>
                    <a:pt x="5" y="69"/>
                    <a:pt x="5" y="69"/>
                    <a:pt x="5" y="69"/>
                  </a:cubicBezTo>
                  <a:cubicBezTo>
                    <a:pt x="2" y="69"/>
                    <a:pt x="0" y="66"/>
                    <a:pt x="0" y="63"/>
                  </a:cubicBezTo>
                  <a:cubicBezTo>
                    <a:pt x="0" y="6"/>
                    <a:pt x="0" y="6"/>
                    <a:pt x="0" y="6"/>
                  </a:cubicBezTo>
                  <a:cubicBezTo>
                    <a:pt x="0" y="3"/>
                    <a:pt x="2" y="0"/>
                    <a:pt x="5" y="0"/>
                  </a:cubicBezTo>
                  <a:cubicBezTo>
                    <a:pt x="29" y="0"/>
                    <a:pt x="29" y="0"/>
                    <a:pt x="29" y="0"/>
                  </a:cubicBezTo>
                  <a:cubicBezTo>
                    <a:pt x="32" y="0"/>
                    <a:pt x="35" y="3"/>
                    <a:pt x="35" y="6"/>
                  </a:cubicBezTo>
                  <a:lnTo>
                    <a:pt x="35" y="63"/>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4" name="Freeform 59"/>
            <p:cNvSpPr/>
            <p:nvPr>
              <p:custDataLst>
                <p:tags r:id="rId15"/>
              </p:custDataLst>
            </p:nvPr>
          </p:nvSpPr>
          <p:spPr bwMode="auto">
            <a:xfrm>
              <a:off x="3646488" y="4567238"/>
              <a:ext cx="73025" cy="231775"/>
            </a:xfrm>
            <a:custGeom>
              <a:avLst/>
              <a:gdLst>
                <a:gd name="T0" fmla="*/ 35 w 35"/>
                <a:gd name="T1" fmla="*/ 103 h 109"/>
                <a:gd name="T2" fmla="*/ 29 w 35"/>
                <a:gd name="T3" fmla="*/ 109 h 109"/>
                <a:gd name="T4" fmla="*/ 5 w 35"/>
                <a:gd name="T5" fmla="*/ 109 h 109"/>
                <a:gd name="T6" fmla="*/ 0 w 35"/>
                <a:gd name="T7" fmla="*/ 103 h 109"/>
                <a:gd name="T8" fmla="*/ 0 w 35"/>
                <a:gd name="T9" fmla="*/ 6 h 109"/>
                <a:gd name="T10" fmla="*/ 5 w 35"/>
                <a:gd name="T11" fmla="*/ 0 h 109"/>
                <a:gd name="T12" fmla="*/ 29 w 35"/>
                <a:gd name="T13" fmla="*/ 0 h 109"/>
                <a:gd name="T14" fmla="*/ 35 w 35"/>
                <a:gd name="T15" fmla="*/ 6 h 109"/>
                <a:gd name="T16" fmla="*/ 35 w 35"/>
                <a:gd name="T17" fmla="*/ 10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 h="109">
                  <a:moveTo>
                    <a:pt x="35" y="103"/>
                  </a:moveTo>
                  <a:cubicBezTo>
                    <a:pt x="35" y="106"/>
                    <a:pt x="32" y="109"/>
                    <a:pt x="29" y="109"/>
                  </a:cubicBezTo>
                  <a:cubicBezTo>
                    <a:pt x="5" y="109"/>
                    <a:pt x="5" y="109"/>
                    <a:pt x="5" y="109"/>
                  </a:cubicBezTo>
                  <a:cubicBezTo>
                    <a:pt x="2" y="109"/>
                    <a:pt x="0" y="106"/>
                    <a:pt x="0" y="103"/>
                  </a:cubicBezTo>
                  <a:cubicBezTo>
                    <a:pt x="0" y="6"/>
                    <a:pt x="0" y="6"/>
                    <a:pt x="0" y="6"/>
                  </a:cubicBezTo>
                  <a:cubicBezTo>
                    <a:pt x="0" y="3"/>
                    <a:pt x="2" y="0"/>
                    <a:pt x="5" y="0"/>
                  </a:cubicBezTo>
                  <a:cubicBezTo>
                    <a:pt x="29" y="0"/>
                    <a:pt x="29" y="0"/>
                    <a:pt x="29" y="0"/>
                  </a:cubicBezTo>
                  <a:cubicBezTo>
                    <a:pt x="32" y="0"/>
                    <a:pt x="35" y="3"/>
                    <a:pt x="35" y="6"/>
                  </a:cubicBezTo>
                  <a:lnTo>
                    <a:pt x="35" y="103"/>
                  </a:ln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sp>
          <p:nvSpPr>
            <p:cNvPr id="25" name="Freeform 60"/>
            <p:cNvSpPr>
              <a:spLocks noEditPoints="1"/>
            </p:cNvSpPr>
            <p:nvPr>
              <p:custDataLst>
                <p:tags r:id="rId16"/>
              </p:custDataLst>
            </p:nvPr>
          </p:nvSpPr>
          <p:spPr bwMode="auto">
            <a:xfrm>
              <a:off x="3497263" y="4408488"/>
              <a:ext cx="369888" cy="431800"/>
            </a:xfrm>
            <a:custGeom>
              <a:avLst/>
              <a:gdLst>
                <a:gd name="T0" fmla="*/ 166 w 174"/>
                <a:gd name="T1" fmla="*/ 50 h 204"/>
                <a:gd name="T2" fmla="*/ 113 w 174"/>
                <a:gd name="T3" fmla="*/ 6 h 204"/>
                <a:gd name="T4" fmla="*/ 96 w 174"/>
                <a:gd name="T5" fmla="*/ 0 h 204"/>
                <a:gd name="T6" fmla="*/ 13 w 174"/>
                <a:gd name="T7" fmla="*/ 0 h 204"/>
                <a:gd name="T8" fmla="*/ 0 w 174"/>
                <a:gd name="T9" fmla="*/ 13 h 204"/>
                <a:gd name="T10" fmla="*/ 0 w 174"/>
                <a:gd name="T11" fmla="*/ 191 h 204"/>
                <a:gd name="T12" fmla="*/ 13 w 174"/>
                <a:gd name="T13" fmla="*/ 204 h 204"/>
                <a:gd name="T14" fmla="*/ 161 w 174"/>
                <a:gd name="T15" fmla="*/ 204 h 204"/>
                <a:gd name="T16" fmla="*/ 174 w 174"/>
                <a:gd name="T17" fmla="*/ 191 h 204"/>
                <a:gd name="T18" fmla="*/ 174 w 174"/>
                <a:gd name="T19" fmla="*/ 67 h 204"/>
                <a:gd name="T20" fmla="*/ 166 w 174"/>
                <a:gd name="T21" fmla="*/ 50 h 204"/>
                <a:gd name="T22" fmla="*/ 110 w 174"/>
                <a:gd name="T23" fmla="*/ 20 h 204"/>
                <a:gd name="T24" fmla="*/ 112 w 174"/>
                <a:gd name="T25" fmla="*/ 19 h 204"/>
                <a:gd name="T26" fmla="*/ 154 w 174"/>
                <a:gd name="T27" fmla="*/ 54 h 204"/>
                <a:gd name="T28" fmla="*/ 152 w 174"/>
                <a:gd name="T29" fmla="*/ 57 h 204"/>
                <a:gd name="T30" fmla="*/ 113 w 174"/>
                <a:gd name="T31" fmla="*/ 57 h 204"/>
                <a:gd name="T32" fmla="*/ 110 w 174"/>
                <a:gd name="T33" fmla="*/ 54 h 204"/>
                <a:gd name="T34" fmla="*/ 110 w 174"/>
                <a:gd name="T35" fmla="*/ 20 h 204"/>
                <a:gd name="T36" fmla="*/ 161 w 174"/>
                <a:gd name="T37" fmla="*/ 195 h 204"/>
                <a:gd name="T38" fmla="*/ 12 w 174"/>
                <a:gd name="T39" fmla="*/ 195 h 204"/>
                <a:gd name="T40" fmla="*/ 10 w 174"/>
                <a:gd name="T41" fmla="*/ 192 h 204"/>
                <a:gd name="T42" fmla="*/ 10 w 174"/>
                <a:gd name="T43" fmla="*/ 13 h 204"/>
                <a:gd name="T44" fmla="*/ 13 w 174"/>
                <a:gd name="T45" fmla="*/ 10 h 204"/>
                <a:gd name="T46" fmla="*/ 96 w 174"/>
                <a:gd name="T47" fmla="*/ 10 h 204"/>
                <a:gd name="T48" fmla="*/ 100 w 174"/>
                <a:gd name="T49" fmla="*/ 14 h 204"/>
                <a:gd name="T50" fmla="*/ 100 w 174"/>
                <a:gd name="T51" fmla="*/ 54 h 204"/>
                <a:gd name="T52" fmla="*/ 113 w 174"/>
                <a:gd name="T53" fmla="*/ 67 h 204"/>
                <a:gd name="T54" fmla="*/ 162 w 174"/>
                <a:gd name="T55" fmla="*/ 67 h 204"/>
                <a:gd name="T56" fmla="*/ 164 w 174"/>
                <a:gd name="T57" fmla="*/ 69 h 204"/>
                <a:gd name="T58" fmla="*/ 164 w 174"/>
                <a:gd name="T59" fmla="*/ 191 h 204"/>
                <a:gd name="T60" fmla="*/ 161 w 174"/>
                <a:gd name="T61" fmla="*/ 195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4" h="204">
                  <a:moveTo>
                    <a:pt x="166" y="50"/>
                  </a:moveTo>
                  <a:cubicBezTo>
                    <a:pt x="113" y="6"/>
                    <a:pt x="113" y="6"/>
                    <a:pt x="113" y="6"/>
                  </a:cubicBezTo>
                  <a:cubicBezTo>
                    <a:pt x="109" y="3"/>
                    <a:pt x="102" y="0"/>
                    <a:pt x="96" y="0"/>
                  </a:cubicBezTo>
                  <a:cubicBezTo>
                    <a:pt x="13" y="0"/>
                    <a:pt x="13" y="0"/>
                    <a:pt x="13" y="0"/>
                  </a:cubicBezTo>
                  <a:cubicBezTo>
                    <a:pt x="6" y="0"/>
                    <a:pt x="0" y="6"/>
                    <a:pt x="0" y="13"/>
                  </a:cubicBezTo>
                  <a:cubicBezTo>
                    <a:pt x="0" y="13"/>
                    <a:pt x="0" y="153"/>
                    <a:pt x="0" y="191"/>
                  </a:cubicBezTo>
                  <a:cubicBezTo>
                    <a:pt x="0" y="204"/>
                    <a:pt x="13" y="204"/>
                    <a:pt x="13" y="204"/>
                  </a:cubicBezTo>
                  <a:cubicBezTo>
                    <a:pt x="45" y="204"/>
                    <a:pt x="161" y="204"/>
                    <a:pt x="161" y="204"/>
                  </a:cubicBezTo>
                  <a:cubicBezTo>
                    <a:pt x="168" y="204"/>
                    <a:pt x="174" y="198"/>
                    <a:pt x="174" y="191"/>
                  </a:cubicBezTo>
                  <a:cubicBezTo>
                    <a:pt x="174" y="67"/>
                    <a:pt x="174" y="67"/>
                    <a:pt x="174" y="67"/>
                  </a:cubicBezTo>
                  <a:cubicBezTo>
                    <a:pt x="174" y="61"/>
                    <a:pt x="171" y="53"/>
                    <a:pt x="166" y="50"/>
                  </a:cubicBezTo>
                  <a:close/>
                  <a:moveTo>
                    <a:pt x="110" y="20"/>
                  </a:moveTo>
                  <a:cubicBezTo>
                    <a:pt x="110" y="16"/>
                    <a:pt x="112" y="19"/>
                    <a:pt x="112" y="19"/>
                  </a:cubicBezTo>
                  <a:cubicBezTo>
                    <a:pt x="154" y="54"/>
                    <a:pt x="154" y="54"/>
                    <a:pt x="154" y="54"/>
                  </a:cubicBezTo>
                  <a:cubicBezTo>
                    <a:pt x="154" y="54"/>
                    <a:pt x="157" y="57"/>
                    <a:pt x="152" y="57"/>
                  </a:cubicBezTo>
                  <a:cubicBezTo>
                    <a:pt x="142" y="57"/>
                    <a:pt x="113" y="57"/>
                    <a:pt x="113" y="57"/>
                  </a:cubicBezTo>
                  <a:cubicBezTo>
                    <a:pt x="111" y="57"/>
                    <a:pt x="110" y="56"/>
                    <a:pt x="110" y="54"/>
                  </a:cubicBezTo>
                  <a:cubicBezTo>
                    <a:pt x="110" y="54"/>
                    <a:pt x="110" y="28"/>
                    <a:pt x="110" y="20"/>
                  </a:cubicBezTo>
                  <a:close/>
                  <a:moveTo>
                    <a:pt x="161" y="195"/>
                  </a:moveTo>
                  <a:cubicBezTo>
                    <a:pt x="161" y="195"/>
                    <a:pt x="42" y="195"/>
                    <a:pt x="12" y="195"/>
                  </a:cubicBezTo>
                  <a:cubicBezTo>
                    <a:pt x="12" y="195"/>
                    <a:pt x="10" y="195"/>
                    <a:pt x="10" y="192"/>
                  </a:cubicBezTo>
                  <a:cubicBezTo>
                    <a:pt x="10" y="156"/>
                    <a:pt x="10" y="13"/>
                    <a:pt x="10" y="13"/>
                  </a:cubicBezTo>
                  <a:cubicBezTo>
                    <a:pt x="10" y="11"/>
                    <a:pt x="11" y="10"/>
                    <a:pt x="13" y="10"/>
                  </a:cubicBezTo>
                  <a:cubicBezTo>
                    <a:pt x="96" y="10"/>
                    <a:pt x="96" y="10"/>
                    <a:pt x="96" y="10"/>
                  </a:cubicBezTo>
                  <a:cubicBezTo>
                    <a:pt x="97" y="10"/>
                    <a:pt x="100" y="10"/>
                    <a:pt x="100" y="14"/>
                  </a:cubicBezTo>
                  <a:cubicBezTo>
                    <a:pt x="100" y="54"/>
                    <a:pt x="100" y="54"/>
                    <a:pt x="100" y="54"/>
                  </a:cubicBezTo>
                  <a:cubicBezTo>
                    <a:pt x="100" y="61"/>
                    <a:pt x="106" y="67"/>
                    <a:pt x="113" y="67"/>
                  </a:cubicBezTo>
                  <a:cubicBezTo>
                    <a:pt x="162" y="67"/>
                    <a:pt x="162" y="67"/>
                    <a:pt x="162" y="67"/>
                  </a:cubicBezTo>
                  <a:cubicBezTo>
                    <a:pt x="163" y="67"/>
                    <a:pt x="164" y="67"/>
                    <a:pt x="164" y="69"/>
                  </a:cubicBezTo>
                  <a:cubicBezTo>
                    <a:pt x="164" y="70"/>
                    <a:pt x="164" y="191"/>
                    <a:pt x="164" y="191"/>
                  </a:cubicBezTo>
                  <a:cubicBezTo>
                    <a:pt x="164" y="193"/>
                    <a:pt x="163" y="195"/>
                    <a:pt x="161" y="195"/>
                  </a:cubicBezTo>
                  <a:close/>
                </a:path>
              </a:pathLst>
            </a:custGeom>
            <a:grpFill/>
            <a:ln>
              <a:noFill/>
            </a:ln>
          </p:spPr>
          <p:txBody>
            <a:bodyPr vert="horz" wrap="square" lIns="55418" tIns="27709" rIns="55418" bIns="27709" numCol="1" anchor="t" anchorCtr="0" compatLnSpc="1"/>
            <a:lstStyle/>
            <a:p>
              <a:endParaRPr lang="en-AU" sz="1090">
                <a:latin typeface="Arial" panose="020B0604020202020204"/>
                <a:ea typeface="Arial" panose="020B0604020202020204" pitchFamily="34" charset="0"/>
                <a:sym typeface="Arial" panose="020B0604020202020204"/>
              </a:endParaRPr>
            </a:p>
          </p:txBody>
        </p:sp>
      </p:grpSp>
      <p:sp>
        <p:nvSpPr>
          <p:cNvPr id="26" name="文本框 25"/>
          <p:cNvSpPr txBox="1"/>
          <p:nvPr>
            <p:custDataLst>
              <p:tags r:id="rId17"/>
            </p:custDataLst>
          </p:nvPr>
        </p:nvSpPr>
        <p:spPr>
          <a:xfrm>
            <a:off x="4966083" y="5770272"/>
            <a:ext cx="239887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sym typeface="+mn-ea"/>
              </a:rPr>
              <a:t>Patient </a:t>
            </a:r>
            <a:r>
              <a:rPr lang="en-US" altLang="en-US" sz="1600" dirty="0">
                <a:solidFill>
                  <a:srgbClr val="4D5F2E"/>
                </a:solidFill>
                <a:latin typeface="Arial" panose="020B0604020202020204" pitchFamily="34" charset="0"/>
                <a:ea typeface="Arial" panose="020B0604020202020204" pitchFamily="34" charset="0"/>
              </a:rPr>
              <a:t>Satisfaction Score</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8" name="文本框 27"/>
          <p:cNvSpPr txBox="1"/>
          <p:nvPr>
            <p:custDataLst>
              <p:tags r:id="rId18"/>
            </p:custDataLst>
          </p:nvPr>
        </p:nvSpPr>
        <p:spPr>
          <a:xfrm>
            <a:off x="1513936" y="3179102"/>
            <a:ext cx="239887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Avg. Patient Waiting Time</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0" name="文本框 29"/>
          <p:cNvSpPr txBox="1"/>
          <p:nvPr>
            <p:custDataLst>
              <p:tags r:id="rId19"/>
            </p:custDataLst>
          </p:nvPr>
        </p:nvSpPr>
        <p:spPr>
          <a:xfrm>
            <a:off x="8373637" y="3179102"/>
            <a:ext cx="239887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Admission vs. Discharge Ratio</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2" name="文本框 31"/>
          <p:cNvSpPr txBox="1"/>
          <p:nvPr/>
        </p:nvSpPr>
        <p:spPr>
          <a:xfrm>
            <a:off x="2567582" y="695871"/>
            <a:ext cx="729615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KPI Scorecard Snapshot</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3" name="文本框 27"/>
          <p:cNvSpPr txBox="1"/>
          <p:nvPr>
            <p:custDataLst>
              <p:tags r:id="rId20"/>
            </p:custDataLst>
          </p:nvPr>
        </p:nvSpPr>
        <p:spPr>
          <a:xfrm>
            <a:off x="8382635" y="5770245"/>
            <a:ext cx="2847975" cy="583565"/>
          </a:xfrm>
          <a:prstGeom prst="rect">
            <a:avLst/>
          </a:prstGeom>
          <a:noFill/>
        </p:spPr>
        <p:txBody>
          <a:bodyPr wrap="square" rtlCol="0">
            <a:spAutoFit/>
            <a:scene3d>
              <a:camera prst="orthographicFront"/>
              <a:lightRig rig="threePt" dir="t"/>
            </a:scene3d>
            <a:sp3d contourW="12700"/>
          </a:bodyPr>
          <a:p>
            <a:pPr algn="ctr"/>
            <a:r>
              <a:rPr lang="en-US" altLang="en-US" sz="1600" dirty="0">
                <a:solidFill>
                  <a:srgbClr val="4D5F2E"/>
                </a:solidFill>
                <a:latin typeface="Arial" panose="020B0604020202020204" pitchFamily="34" charset="0"/>
                <a:ea typeface="Arial" panose="020B0604020202020204" pitchFamily="34" charset="0"/>
              </a:rPr>
              <a:t>Designed for “at-a-glance” decision making</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4" name="文本框 27"/>
          <p:cNvSpPr txBox="1"/>
          <p:nvPr>
            <p:custDataLst>
              <p:tags r:id="rId21"/>
            </p:custDataLst>
          </p:nvPr>
        </p:nvSpPr>
        <p:spPr>
          <a:xfrm>
            <a:off x="1513936" y="5770537"/>
            <a:ext cx="2398875"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 Patients Seen Within 30 Minutes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10" name="Text Box 9"/>
          <p:cNvSpPr txBox="1"/>
          <p:nvPr/>
        </p:nvSpPr>
        <p:spPr>
          <a:xfrm>
            <a:off x="4008755" y="1587500"/>
            <a:ext cx="4364990" cy="368300"/>
          </a:xfrm>
          <a:prstGeom prst="rect">
            <a:avLst/>
          </a:prstGeom>
          <a:noFill/>
        </p:spPr>
        <p:txBody>
          <a:bodyPr wrap="square" rtlCol="0">
            <a:spAutoFit/>
          </a:bodyPr>
          <a:p>
            <a:pPr algn="ctr"/>
            <a:r>
              <a:rPr lang="en-US" altLang="en-US">
                <a:solidFill>
                  <a:srgbClr val="4D5F2E"/>
                </a:solidFill>
                <a:latin typeface="Calibri" panose="020F0502020204030204" charset="0"/>
                <a:cs typeface="Calibri" panose="020F0502020204030204" charset="0"/>
              </a:rPr>
              <a:t>Quick summary of the most critical ER KPIs:</a:t>
            </a:r>
            <a:endParaRPr lang="en-US" altLang="en-US">
              <a:solidFill>
                <a:srgbClr val="4D5F2E"/>
              </a:solidFill>
              <a:latin typeface="Calibri" panose="020F0502020204030204" charset="0"/>
              <a:cs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strVal val="#ppt_w+.3"/>
                                          </p:val>
                                        </p:tav>
                                        <p:tav tm="100000">
                                          <p:val>
                                            <p:strVal val="#ppt_w"/>
                                          </p:val>
                                        </p:tav>
                                      </p:tavLst>
                                    </p:anim>
                                    <p:anim calcmode="lin" valueType="num">
                                      <p:cBhvr>
                                        <p:cTn id="8" dur="1000" fill="hold"/>
                                        <p:tgtEl>
                                          <p:spTgt spid="32"/>
                                        </p:tgtEl>
                                        <p:attrNameLst>
                                          <p:attrName>ppt_h</p:attrName>
                                        </p:attrNameLst>
                                      </p:cBhvr>
                                      <p:tavLst>
                                        <p:tav tm="0">
                                          <p:val>
                                            <p:strVal val="#ppt_h"/>
                                          </p:val>
                                        </p:tav>
                                        <p:tav tm="100000">
                                          <p:val>
                                            <p:strVal val="#ppt_h"/>
                                          </p:val>
                                        </p:tav>
                                      </p:tavLst>
                                    </p:anim>
                                    <p:animEffect transition="in" filter="fade">
                                      <p:cBhvr>
                                        <p:cTn id="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358727" y="695599"/>
            <a:ext cx="624713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Stakeholder Benefits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椭圆 6"/>
          <p:cNvSpPr/>
          <p:nvPr>
            <p:custDataLst>
              <p:tags r:id="rId2"/>
            </p:custDataLst>
          </p:nvPr>
        </p:nvSpPr>
        <p:spPr>
          <a:xfrm flipH="1">
            <a:off x="9442598"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8" name="椭圆 7"/>
          <p:cNvSpPr/>
          <p:nvPr>
            <p:custDataLst>
              <p:tags r:id="rId3"/>
            </p:custDataLst>
          </p:nvPr>
        </p:nvSpPr>
        <p:spPr>
          <a:xfrm flipH="1">
            <a:off x="10954495"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4</a:t>
            </a:r>
            <a:endParaRPr lang="zh-CN" altLang="en-US" sz="2400" dirty="0">
              <a:latin typeface="Arial" panose="020B0604020202020204" pitchFamily="34" charset="0"/>
              <a:ea typeface="Arial" panose="020B0604020202020204" pitchFamily="34" charset="0"/>
            </a:endParaRPr>
          </a:p>
        </p:txBody>
      </p:sp>
      <p:sp>
        <p:nvSpPr>
          <p:cNvPr id="9" name="Freeform 23"/>
          <p:cNvSpPr>
            <a:spLocks noEditPoints="1"/>
          </p:cNvSpPr>
          <p:nvPr>
            <p:custDataLst>
              <p:tags r:id="rId4"/>
            </p:custDataLst>
          </p:nvPr>
        </p:nvSpPr>
        <p:spPr bwMode="auto">
          <a:xfrm flipH="1">
            <a:off x="10030464" y="3580702"/>
            <a:ext cx="743540" cy="819801"/>
          </a:xfrm>
          <a:custGeom>
            <a:avLst/>
            <a:gdLst>
              <a:gd name="T0" fmla="*/ 160 w 176"/>
              <a:gd name="T1" fmla="*/ 130 h 194"/>
              <a:gd name="T2" fmla="*/ 176 w 176"/>
              <a:gd name="T3" fmla="*/ 114 h 194"/>
              <a:gd name="T4" fmla="*/ 160 w 176"/>
              <a:gd name="T5" fmla="*/ 98 h 194"/>
              <a:gd name="T6" fmla="*/ 152 w 176"/>
              <a:gd name="T7" fmla="*/ 100 h 194"/>
              <a:gd name="T8" fmla="*/ 90 w 176"/>
              <a:gd name="T9" fmla="*/ 34 h 194"/>
              <a:gd name="T10" fmla="*/ 91 w 176"/>
              <a:gd name="T11" fmla="*/ 32 h 194"/>
              <a:gd name="T12" fmla="*/ 91 w 176"/>
              <a:gd name="T13" fmla="*/ 7 h 194"/>
              <a:gd name="T14" fmla="*/ 66 w 176"/>
              <a:gd name="T15" fmla="*/ 7 h 194"/>
              <a:gd name="T16" fmla="*/ 51 w 176"/>
              <a:gd name="T17" fmla="*/ 21 h 194"/>
              <a:gd name="T18" fmla="*/ 34 w 176"/>
              <a:gd name="T19" fmla="*/ 18 h 194"/>
              <a:gd name="T20" fmla="*/ 1 w 176"/>
              <a:gd name="T21" fmla="*/ 31 h 194"/>
              <a:gd name="T22" fmla="*/ 1 w 176"/>
              <a:gd name="T23" fmla="*/ 37 h 194"/>
              <a:gd name="T24" fmla="*/ 61 w 176"/>
              <a:gd name="T25" fmla="*/ 97 h 194"/>
              <a:gd name="T26" fmla="*/ 64 w 176"/>
              <a:gd name="T27" fmla="*/ 98 h 194"/>
              <a:gd name="T28" fmla="*/ 67 w 176"/>
              <a:gd name="T29" fmla="*/ 97 h 194"/>
              <a:gd name="T30" fmla="*/ 77 w 176"/>
              <a:gd name="T31" fmla="*/ 47 h 194"/>
              <a:gd name="T32" fmla="*/ 84 w 176"/>
              <a:gd name="T33" fmla="*/ 39 h 194"/>
              <a:gd name="T34" fmla="*/ 146 w 176"/>
              <a:gd name="T35" fmla="*/ 106 h 194"/>
              <a:gd name="T36" fmla="*/ 144 w 176"/>
              <a:gd name="T37" fmla="*/ 114 h 194"/>
              <a:gd name="T38" fmla="*/ 146 w 176"/>
              <a:gd name="T39" fmla="*/ 122 h 194"/>
              <a:gd name="T40" fmla="*/ 126 w 176"/>
              <a:gd name="T41" fmla="*/ 142 h 194"/>
              <a:gd name="T42" fmla="*/ 112 w 176"/>
              <a:gd name="T43" fmla="*/ 138 h 194"/>
              <a:gd name="T44" fmla="*/ 88 w 176"/>
              <a:gd name="T45" fmla="*/ 162 h 194"/>
              <a:gd name="T46" fmla="*/ 52 w 176"/>
              <a:gd name="T47" fmla="*/ 162 h 194"/>
              <a:gd name="T48" fmla="*/ 32 w 176"/>
              <a:gd name="T49" fmla="*/ 182 h 194"/>
              <a:gd name="T50" fmla="*/ 32 w 176"/>
              <a:gd name="T51" fmla="*/ 190 h 194"/>
              <a:gd name="T52" fmla="*/ 36 w 176"/>
              <a:gd name="T53" fmla="*/ 194 h 194"/>
              <a:gd name="T54" fmla="*/ 156 w 176"/>
              <a:gd name="T55" fmla="*/ 194 h 194"/>
              <a:gd name="T56" fmla="*/ 160 w 176"/>
              <a:gd name="T57" fmla="*/ 190 h 194"/>
              <a:gd name="T58" fmla="*/ 160 w 176"/>
              <a:gd name="T59" fmla="*/ 182 h 194"/>
              <a:gd name="T60" fmla="*/ 140 w 176"/>
              <a:gd name="T61" fmla="*/ 162 h 194"/>
              <a:gd name="T62" fmla="*/ 136 w 176"/>
              <a:gd name="T63" fmla="*/ 162 h 194"/>
              <a:gd name="T64" fmla="*/ 132 w 176"/>
              <a:gd name="T65" fmla="*/ 148 h 194"/>
              <a:gd name="T66" fmla="*/ 152 w 176"/>
              <a:gd name="T67" fmla="*/ 128 h 194"/>
              <a:gd name="T68" fmla="*/ 160 w 176"/>
              <a:gd name="T69" fmla="*/ 130 h 194"/>
              <a:gd name="T70" fmla="*/ 55 w 176"/>
              <a:gd name="T71" fmla="*/ 48 h 194"/>
              <a:gd name="T72" fmla="*/ 52 w 176"/>
              <a:gd name="T73" fmla="*/ 50 h 194"/>
              <a:gd name="T74" fmla="*/ 50 w 176"/>
              <a:gd name="T75" fmla="*/ 48 h 194"/>
              <a:gd name="T76" fmla="*/ 31 w 176"/>
              <a:gd name="T77" fmla="*/ 42 h 194"/>
              <a:gd name="T78" fmla="*/ 27 w 176"/>
              <a:gd name="T79" fmla="*/ 39 h 194"/>
              <a:gd name="T80" fmla="*/ 30 w 176"/>
              <a:gd name="T81" fmla="*/ 34 h 194"/>
              <a:gd name="T82" fmla="*/ 34 w 176"/>
              <a:gd name="T83" fmla="*/ 34 h 194"/>
              <a:gd name="T84" fmla="*/ 55 w 176"/>
              <a:gd name="T85" fmla="*/ 43 h 194"/>
              <a:gd name="T86" fmla="*/ 55 w 176"/>
              <a:gd name="T87" fmla="*/ 48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94">
                <a:moveTo>
                  <a:pt x="160" y="130"/>
                </a:moveTo>
                <a:cubicBezTo>
                  <a:pt x="169" y="130"/>
                  <a:pt x="176" y="123"/>
                  <a:pt x="176" y="114"/>
                </a:cubicBezTo>
                <a:cubicBezTo>
                  <a:pt x="176" y="105"/>
                  <a:pt x="169" y="98"/>
                  <a:pt x="160" y="98"/>
                </a:cubicBezTo>
                <a:cubicBezTo>
                  <a:pt x="157" y="98"/>
                  <a:pt x="155" y="99"/>
                  <a:pt x="152" y="100"/>
                </a:cubicBezTo>
                <a:cubicBezTo>
                  <a:pt x="90" y="34"/>
                  <a:pt x="90" y="34"/>
                  <a:pt x="90" y="34"/>
                </a:cubicBezTo>
                <a:cubicBezTo>
                  <a:pt x="91" y="32"/>
                  <a:pt x="91" y="32"/>
                  <a:pt x="91" y="32"/>
                </a:cubicBezTo>
                <a:cubicBezTo>
                  <a:pt x="98" y="25"/>
                  <a:pt x="98" y="14"/>
                  <a:pt x="91" y="7"/>
                </a:cubicBezTo>
                <a:cubicBezTo>
                  <a:pt x="84" y="0"/>
                  <a:pt x="73" y="0"/>
                  <a:pt x="66" y="7"/>
                </a:cubicBezTo>
                <a:cubicBezTo>
                  <a:pt x="51" y="21"/>
                  <a:pt x="51" y="21"/>
                  <a:pt x="51" y="21"/>
                </a:cubicBezTo>
                <a:cubicBezTo>
                  <a:pt x="46" y="19"/>
                  <a:pt x="40" y="18"/>
                  <a:pt x="34" y="18"/>
                </a:cubicBezTo>
                <a:cubicBezTo>
                  <a:pt x="22" y="18"/>
                  <a:pt x="10" y="23"/>
                  <a:pt x="1" y="31"/>
                </a:cubicBezTo>
                <a:cubicBezTo>
                  <a:pt x="0" y="33"/>
                  <a:pt x="0" y="35"/>
                  <a:pt x="1" y="37"/>
                </a:cubicBezTo>
                <a:cubicBezTo>
                  <a:pt x="61" y="97"/>
                  <a:pt x="61" y="97"/>
                  <a:pt x="61" y="97"/>
                </a:cubicBezTo>
                <a:cubicBezTo>
                  <a:pt x="62" y="97"/>
                  <a:pt x="63" y="98"/>
                  <a:pt x="64" y="98"/>
                </a:cubicBezTo>
                <a:cubicBezTo>
                  <a:pt x="65" y="98"/>
                  <a:pt x="66" y="97"/>
                  <a:pt x="67" y="97"/>
                </a:cubicBezTo>
                <a:cubicBezTo>
                  <a:pt x="80" y="83"/>
                  <a:pt x="84" y="63"/>
                  <a:pt x="77" y="47"/>
                </a:cubicBezTo>
                <a:cubicBezTo>
                  <a:pt x="84" y="39"/>
                  <a:pt x="84" y="39"/>
                  <a:pt x="84" y="39"/>
                </a:cubicBezTo>
                <a:cubicBezTo>
                  <a:pt x="146" y="106"/>
                  <a:pt x="146" y="106"/>
                  <a:pt x="146" y="106"/>
                </a:cubicBezTo>
                <a:cubicBezTo>
                  <a:pt x="145" y="108"/>
                  <a:pt x="144" y="111"/>
                  <a:pt x="144" y="114"/>
                </a:cubicBezTo>
                <a:cubicBezTo>
                  <a:pt x="144" y="117"/>
                  <a:pt x="145" y="120"/>
                  <a:pt x="146" y="122"/>
                </a:cubicBezTo>
                <a:cubicBezTo>
                  <a:pt x="126" y="142"/>
                  <a:pt x="126" y="142"/>
                  <a:pt x="126" y="142"/>
                </a:cubicBezTo>
                <a:cubicBezTo>
                  <a:pt x="122" y="140"/>
                  <a:pt x="117" y="138"/>
                  <a:pt x="112" y="138"/>
                </a:cubicBezTo>
                <a:cubicBezTo>
                  <a:pt x="99" y="138"/>
                  <a:pt x="88" y="149"/>
                  <a:pt x="88" y="162"/>
                </a:cubicBezTo>
                <a:cubicBezTo>
                  <a:pt x="52" y="162"/>
                  <a:pt x="52" y="162"/>
                  <a:pt x="52" y="162"/>
                </a:cubicBezTo>
                <a:cubicBezTo>
                  <a:pt x="41" y="162"/>
                  <a:pt x="32" y="171"/>
                  <a:pt x="32" y="182"/>
                </a:cubicBezTo>
                <a:cubicBezTo>
                  <a:pt x="32" y="190"/>
                  <a:pt x="32" y="190"/>
                  <a:pt x="32" y="190"/>
                </a:cubicBezTo>
                <a:cubicBezTo>
                  <a:pt x="32" y="192"/>
                  <a:pt x="34" y="194"/>
                  <a:pt x="36" y="194"/>
                </a:cubicBezTo>
                <a:cubicBezTo>
                  <a:pt x="156" y="194"/>
                  <a:pt x="156" y="194"/>
                  <a:pt x="156" y="194"/>
                </a:cubicBezTo>
                <a:cubicBezTo>
                  <a:pt x="158" y="194"/>
                  <a:pt x="160" y="192"/>
                  <a:pt x="160" y="190"/>
                </a:cubicBezTo>
                <a:cubicBezTo>
                  <a:pt x="160" y="182"/>
                  <a:pt x="160" y="182"/>
                  <a:pt x="160" y="182"/>
                </a:cubicBezTo>
                <a:cubicBezTo>
                  <a:pt x="160" y="171"/>
                  <a:pt x="151" y="162"/>
                  <a:pt x="140" y="162"/>
                </a:cubicBezTo>
                <a:cubicBezTo>
                  <a:pt x="136" y="162"/>
                  <a:pt x="136" y="162"/>
                  <a:pt x="136" y="162"/>
                </a:cubicBezTo>
                <a:cubicBezTo>
                  <a:pt x="136" y="157"/>
                  <a:pt x="134" y="152"/>
                  <a:pt x="132" y="148"/>
                </a:cubicBezTo>
                <a:cubicBezTo>
                  <a:pt x="152" y="128"/>
                  <a:pt x="152" y="128"/>
                  <a:pt x="152" y="128"/>
                </a:cubicBezTo>
                <a:cubicBezTo>
                  <a:pt x="154" y="129"/>
                  <a:pt x="157" y="130"/>
                  <a:pt x="160" y="130"/>
                </a:cubicBezTo>
                <a:close/>
                <a:moveTo>
                  <a:pt x="55" y="48"/>
                </a:moveTo>
                <a:cubicBezTo>
                  <a:pt x="55" y="49"/>
                  <a:pt x="53" y="50"/>
                  <a:pt x="52" y="50"/>
                </a:cubicBezTo>
                <a:cubicBezTo>
                  <a:pt x="51" y="50"/>
                  <a:pt x="50" y="49"/>
                  <a:pt x="50" y="48"/>
                </a:cubicBezTo>
                <a:cubicBezTo>
                  <a:pt x="45" y="43"/>
                  <a:pt x="38" y="41"/>
                  <a:pt x="31" y="42"/>
                </a:cubicBezTo>
                <a:cubicBezTo>
                  <a:pt x="29" y="42"/>
                  <a:pt x="27" y="41"/>
                  <a:pt x="27" y="39"/>
                </a:cubicBezTo>
                <a:cubicBezTo>
                  <a:pt x="26" y="36"/>
                  <a:pt x="28" y="34"/>
                  <a:pt x="30" y="34"/>
                </a:cubicBezTo>
                <a:cubicBezTo>
                  <a:pt x="31" y="34"/>
                  <a:pt x="33" y="34"/>
                  <a:pt x="34" y="34"/>
                </a:cubicBezTo>
                <a:cubicBezTo>
                  <a:pt x="42" y="34"/>
                  <a:pt x="50" y="37"/>
                  <a:pt x="55" y="43"/>
                </a:cubicBezTo>
                <a:cubicBezTo>
                  <a:pt x="57" y="44"/>
                  <a:pt x="57" y="47"/>
                  <a:pt x="55" y="48"/>
                </a:cubicBez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1" name="Freeform 24"/>
          <p:cNvSpPr/>
          <p:nvPr>
            <p:custDataLst>
              <p:tags r:id="rId5"/>
            </p:custDataLst>
          </p:nvPr>
        </p:nvSpPr>
        <p:spPr bwMode="auto">
          <a:xfrm flipH="1">
            <a:off x="10600034" y="3821400"/>
            <a:ext cx="147755" cy="140606"/>
          </a:xfrm>
          <a:custGeom>
            <a:avLst/>
            <a:gdLst>
              <a:gd name="T0" fmla="*/ 4 w 35"/>
              <a:gd name="T1" fmla="*/ 0 h 33"/>
              <a:gd name="T2" fmla="*/ 9 w 35"/>
              <a:gd name="T3" fmla="*/ 26 h 33"/>
              <a:gd name="T4" fmla="*/ 25 w 35"/>
              <a:gd name="T5" fmla="*/ 33 h 33"/>
              <a:gd name="T6" fmla="*/ 35 w 35"/>
              <a:gd name="T7" fmla="*/ 31 h 33"/>
              <a:gd name="T8" fmla="*/ 4 w 35"/>
              <a:gd name="T9" fmla="*/ 0 h 33"/>
            </a:gdLst>
            <a:ahLst/>
            <a:cxnLst>
              <a:cxn ang="0">
                <a:pos x="T0" y="T1"/>
              </a:cxn>
              <a:cxn ang="0">
                <a:pos x="T2" y="T3"/>
              </a:cxn>
              <a:cxn ang="0">
                <a:pos x="T4" y="T5"/>
              </a:cxn>
              <a:cxn ang="0">
                <a:pos x="T6" y="T7"/>
              </a:cxn>
              <a:cxn ang="0">
                <a:pos x="T8" y="T9"/>
              </a:cxn>
            </a:cxnLst>
            <a:rect l="0" t="0" r="r" b="b"/>
            <a:pathLst>
              <a:path w="35" h="33">
                <a:moveTo>
                  <a:pt x="4" y="0"/>
                </a:moveTo>
                <a:cubicBezTo>
                  <a:pt x="0" y="9"/>
                  <a:pt x="2" y="19"/>
                  <a:pt x="9" y="26"/>
                </a:cubicBezTo>
                <a:cubicBezTo>
                  <a:pt x="13" y="31"/>
                  <a:pt x="19" y="33"/>
                  <a:pt x="25" y="33"/>
                </a:cubicBezTo>
                <a:cubicBezTo>
                  <a:pt x="28" y="33"/>
                  <a:pt x="32" y="32"/>
                  <a:pt x="35" y="31"/>
                </a:cubicBezTo>
                <a:lnTo>
                  <a:pt x="4" y="0"/>
                </a:ln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2" name="椭圆 11"/>
          <p:cNvSpPr/>
          <p:nvPr>
            <p:custDataLst>
              <p:tags r:id="rId6"/>
            </p:custDataLst>
          </p:nvPr>
        </p:nvSpPr>
        <p:spPr>
          <a:xfrm flipH="1">
            <a:off x="6415862"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13" name="椭圆 12"/>
          <p:cNvSpPr/>
          <p:nvPr>
            <p:custDataLst>
              <p:tags r:id="rId7"/>
            </p:custDataLst>
          </p:nvPr>
        </p:nvSpPr>
        <p:spPr>
          <a:xfrm flipH="1">
            <a:off x="7927760" y="3030966"/>
            <a:ext cx="648586"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3</a:t>
            </a:r>
            <a:endParaRPr lang="zh-CN" altLang="en-US" sz="2400" dirty="0">
              <a:latin typeface="Arial" panose="020B0604020202020204" pitchFamily="34" charset="0"/>
              <a:ea typeface="Arial" panose="020B0604020202020204" pitchFamily="34" charset="0"/>
            </a:endParaRPr>
          </a:p>
        </p:txBody>
      </p:sp>
      <p:grpSp>
        <p:nvGrpSpPr>
          <p:cNvPr id="14" name="组合 13"/>
          <p:cNvGrpSpPr/>
          <p:nvPr>
            <p:custDataLst>
              <p:tags r:id="rId8"/>
            </p:custDataLst>
          </p:nvPr>
        </p:nvGrpSpPr>
        <p:grpSpPr>
          <a:xfrm flipH="1">
            <a:off x="7002915" y="3554489"/>
            <a:ext cx="641065" cy="815034"/>
            <a:chOff x="3290888" y="533400"/>
            <a:chExt cx="427038" cy="542925"/>
          </a:xfrm>
          <a:solidFill>
            <a:srgbClr val="FFFFFF"/>
          </a:solidFill>
        </p:grpSpPr>
        <p:sp>
          <p:nvSpPr>
            <p:cNvPr id="15" name="Freeform 25"/>
            <p:cNvSpPr/>
            <p:nvPr>
              <p:custDataLst>
                <p:tags r:id="rId9"/>
              </p:custDataLst>
            </p:nvPr>
          </p:nvSpPr>
          <p:spPr bwMode="auto">
            <a:xfrm>
              <a:off x="3290888" y="533400"/>
              <a:ext cx="427038" cy="542925"/>
            </a:xfrm>
            <a:custGeom>
              <a:avLst/>
              <a:gdLst>
                <a:gd name="T0" fmla="*/ 108 w 152"/>
                <a:gd name="T1" fmla="*/ 161 h 193"/>
                <a:gd name="T2" fmla="*/ 68 w 152"/>
                <a:gd name="T3" fmla="*/ 161 h 193"/>
                <a:gd name="T4" fmla="*/ 68 w 152"/>
                <a:gd name="T5" fmla="*/ 145 h 193"/>
                <a:gd name="T6" fmla="*/ 121 w 152"/>
                <a:gd name="T7" fmla="*/ 122 h 193"/>
                <a:gd name="T8" fmla="*/ 130 w 152"/>
                <a:gd name="T9" fmla="*/ 19 h 193"/>
                <a:gd name="T10" fmla="*/ 130 w 152"/>
                <a:gd name="T11" fmla="*/ 18 h 193"/>
                <a:gd name="T12" fmla="*/ 130 w 152"/>
                <a:gd name="T13" fmla="*/ 18 h 193"/>
                <a:gd name="T14" fmla="*/ 128 w 152"/>
                <a:gd name="T15" fmla="*/ 14 h 193"/>
                <a:gd name="T16" fmla="*/ 130 w 152"/>
                <a:gd name="T17" fmla="*/ 10 h 193"/>
                <a:gd name="T18" fmla="*/ 137 w 152"/>
                <a:gd name="T19" fmla="*/ 10 h 193"/>
                <a:gd name="T20" fmla="*/ 143 w 152"/>
                <a:gd name="T21" fmla="*/ 10 h 193"/>
                <a:gd name="T22" fmla="*/ 143 w 152"/>
                <a:gd name="T23" fmla="*/ 5 h 193"/>
                <a:gd name="T24" fmla="*/ 124 w 152"/>
                <a:gd name="T25" fmla="*/ 5 h 193"/>
                <a:gd name="T26" fmla="*/ 120 w 152"/>
                <a:gd name="T27" fmla="*/ 14 h 193"/>
                <a:gd name="T28" fmla="*/ 124 w 152"/>
                <a:gd name="T29" fmla="*/ 23 h 193"/>
                <a:gd name="T30" fmla="*/ 124 w 152"/>
                <a:gd name="T31" fmla="*/ 23 h 193"/>
                <a:gd name="T32" fmla="*/ 115 w 152"/>
                <a:gd name="T33" fmla="*/ 116 h 193"/>
                <a:gd name="T34" fmla="*/ 23 w 152"/>
                <a:gd name="T35" fmla="*/ 124 h 193"/>
                <a:gd name="T36" fmla="*/ 23 w 152"/>
                <a:gd name="T37" fmla="*/ 124 h 193"/>
                <a:gd name="T38" fmla="*/ 4 w 152"/>
                <a:gd name="T39" fmla="*/ 125 h 193"/>
                <a:gd name="T40" fmla="*/ 0 w 152"/>
                <a:gd name="T41" fmla="*/ 134 h 193"/>
                <a:gd name="T42" fmla="*/ 4 w 152"/>
                <a:gd name="T43" fmla="*/ 144 h 193"/>
                <a:gd name="T44" fmla="*/ 7 w 152"/>
                <a:gd name="T45" fmla="*/ 145 h 193"/>
                <a:gd name="T46" fmla="*/ 10 w 152"/>
                <a:gd name="T47" fmla="*/ 144 h 193"/>
                <a:gd name="T48" fmla="*/ 10 w 152"/>
                <a:gd name="T49" fmla="*/ 138 h 193"/>
                <a:gd name="T50" fmla="*/ 8 w 152"/>
                <a:gd name="T51" fmla="*/ 134 h 193"/>
                <a:gd name="T52" fmla="*/ 10 w 152"/>
                <a:gd name="T53" fmla="*/ 130 h 193"/>
                <a:gd name="T54" fmla="*/ 18 w 152"/>
                <a:gd name="T55" fmla="*/ 130 h 193"/>
                <a:gd name="T56" fmla="*/ 18 w 152"/>
                <a:gd name="T57" fmla="*/ 131 h 193"/>
                <a:gd name="T58" fmla="*/ 18 w 152"/>
                <a:gd name="T59" fmla="*/ 131 h 193"/>
                <a:gd name="T60" fmla="*/ 60 w 152"/>
                <a:gd name="T61" fmla="*/ 145 h 193"/>
                <a:gd name="T62" fmla="*/ 60 w 152"/>
                <a:gd name="T63" fmla="*/ 161 h 193"/>
                <a:gd name="T64" fmla="*/ 20 w 152"/>
                <a:gd name="T65" fmla="*/ 161 h 193"/>
                <a:gd name="T66" fmla="*/ 0 w 152"/>
                <a:gd name="T67" fmla="*/ 181 h 193"/>
                <a:gd name="T68" fmla="*/ 0 w 152"/>
                <a:gd name="T69" fmla="*/ 189 h 193"/>
                <a:gd name="T70" fmla="*/ 4 w 152"/>
                <a:gd name="T71" fmla="*/ 193 h 193"/>
                <a:gd name="T72" fmla="*/ 124 w 152"/>
                <a:gd name="T73" fmla="*/ 193 h 193"/>
                <a:gd name="T74" fmla="*/ 128 w 152"/>
                <a:gd name="T75" fmla="*/ 189 h 193"/>
                <a:gd name="T76" fmla="*/ 128 w 152"/>
                <a:gd name="T77" fmla="*/ 181 h 193"/>
                <a:gd name="T78" fmla="*/ 108 w 152"/>
                <a:gd name="T79" fmla="*/ 16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 h="193">
                  <a:moveTo>
                    <a:pt x="108" y="161"/>
                  </a:moveTo>
                  <a:cubicBezTo>
                    <a:pt x="68" y="161"/>
                    <a:pt x="68" y="161"/>
                    <a:pt x="68" y="161"/>
                  </a:cubicBezTo>
                  <a:cubicBezTo>
                    <a:pt x="68" y="145"/>
                    <a:pt x="68" y="145"/>
                    <a:pt x="68" y="145"/>
                  </a:cubicBezTo>
                  <a:cubicBezTo>
                    <a:pt x="88" y="144"/>
                    <a:pt x="107" y="136"/>
                    <a:pt x="121" y="122"/>
                  </a:cubicBezTo>
                  <a:cubicBezTo>
                    <a:pt x="148" y="94"/>
                    <a:pt x="152" y="50"/>
                    <a:pt x="130" y="19"/>
                  </a:cubicBezTo>
                  <a:cubicBezTo>
                    <a:pt x="130" y="18"/>
                    <a:pt x="130" y="18"/>
                    <a:pt x="130" y="18"/>
                  </a:cubicBezTo>
                  <a:cubicBezTo>
                    <a:pt x="130" y="18"/>
                    <a:pt x="130" y="18"/>
                    <a:pt x="130" y="18"/>
                  </a:cubicBezTo>
                  <a:cubicBezTo>
                    <a:pt x="129" y="17"/>
                    <a:pt x="128" y="16"/>
                    <a:pt x="128" y="14"/>
                  </a:cubicBezTo>
                  <a:cubicBezTo>
                    <a:pt x="128" y="13"/>
                    <a:pt x="129" y="11"/>
                    <a:pt x="130" y="10"/>
                  </a:cubicBezTo>
                  <a:cubicBezTo>
                    <a:pt x="132" y="8"/>
                    <a:pt x="135" y="8"/>
                    <a:pt x="137" y="10"/>
                  </a:cubicBezTo>
                  <a:cubicBezTo>
                    <a:pt x="139" y="12"/>
                    <a:pt x="141" y="12"/>
                    <a:pt x="143" y="10"/>
                  </a:cubicBezTo>
                  <a:cubicBezTo>
                    <a:pt x="144" y="9"/>
                    <a:pt x="144" y="6"/>
                    <a:pt x="143" y="5"/>
                  </a:cubicBezTo>
                  <a:cubicBezTo>
                    <a:pt x="138" y="0"/>
                    <a:pt x="129" y="0"/>
                    <a:pt x="124" y="5"/>
                  </a:cubicBezTo>
                  <a:cubicBezTo>
                    <a:pt x="121" y="7"/>
                    <a:pt x="120" y="11"/>
                    <a:pt x="120" y="14"/>
                  </a:cubicBezTo>
                  <a:cubicBezTo>
                    <a:pt x="120" y="18"/>
                    <a:pt x="121" y="21"/>
                    <a:pt x="124" y="23"/>
                  </a:cubicBezTo>
                  <a:cubicBezTo>
                    <a:pt x="124" y="23"/>
                    <a:pt x="124" y="23"/>
                    <a:pt x="124" y="23"/>
                  </a:cubicBezTo>
                  <a:cubicBezTo>
                    <a:pt x="143" y="52"/>
                    <a:pt x="140" y="92"/>
                    <a:pt x="115" y="116"/>
                  </a:cubicBezTo>
                  <a:cubicBezTo>
                    <a:pt x="91" y="140"/>
                    <a:pt x="51" y="144"/>
                    <a:pt x="23" y="124"/>
                  </a:cubicBezTo>
                  <a:cubicBezTo>
                    <a:pt x="23" y="124"/>
                    <a:pt x="23" y="124"/>
                    <a:pt x="23" y="124"/>
                  </a:cubicBezTo>
                  <a:cubicBezTo>
                    <a:pt x="17" y="120"/>
                    <a:pt x="9" y="120"/>
                    <a:pt x="4" y="125"/>
                  </a:cubicBezTo>
                  <a:cubicBezTo>
                    <a:pt x="2" y="127"/>
                    <a:pt x="0" y="131"/>
                    <a:pt x="0" y="134"/>
                  </a:cubicBezTo>
                  <a:cubicBezTo>
                    <a:pt x="0" y="138"/>
                    <a:pt x="2" y="141"/>
                    <a:pt x="4" y="144"/>
                  </a:cubicBezTo>
                  <a:cubicBezTo>
                    <a:pt x="5" y="144"/>
                    <a:pt x="6" y="145"/>
                    <a:pt x="7" y="145"/>
                  </a:cubicBezTo>
                  <a:cubicBezTo>
                    <a:pt x="8" y="145"/>
                    <a:pt x="9" y="144"/>
                    <a:pt x="10" y="144"/>
                  </a:cubicBezTo>
                  <a:cubicBezTo>
                    <a:pt x="11" y="142"/>
                    <a:pt x="11" y="140"/>
                    <a:pt x="10" y="138"/>
                  </a:cubicBezTo>
                  <a:cubicBezTo>
                    <a:pt x="9" y="137"/>
                    <a:pt x="8" y="136"/>
                    <a:pt x="8" y="134"/>
                  </a:cubicBezTo>
                  <a:cubicBezTo>
                    <a:pt x="8" y="133"/>
                    <a:pt x="9" y="131"/>
                    <a:pt x="10" y="130"/>
                  </a:cubicBezTo>
                  <a:cubicBezTo>
                    <a:pt x="12" y="128"/>
                    <a:pt x="15" y="128"/>
                    <a:pt x="18" y="130"/>
                  </a:cubicBezTo>
                  <a:cubicBezTo>
                    <a:pt x="18" y="131"/>
                    <a:pt x="18" y="131"/>
                    <a:pt x="18" y="131"/>
                  </a:cubicBezTo>
                  <a:cubicBezTo>
                    <a:pt x="18" y="131"/>
                    <a:pt x="18" y="131"/>
                    <a:pt x="18" y="131"/>
                  </a:cubicBezTo>
                  <a:cubicBezTo>
                    <a:pt x="31" y="140"/>
                    <a:pt x="45" y="144"/>
                    <a:pt x="60" y="145"/>
                  </a:cubicBezTo>
                  <a:cubicBezTo>
                    <a:pt x="60" y="161"/>
                    <a:pt x="60" y="161"/>
                    <a:pt x="60" y="161"/>
                  </a:cubicBezTo>
                  <a:cubicBezTo>
                    <a:pt x="20" y="161"/>
                    <a:pt x="20" y="161"/>
                    <a:pt x="20" y="161"/>
                  </a:cubicBezTo>
                  <a:cubicBezTo>
                    <a:pt x="9" y="161"/>
                    <a:pt x="0" y="170"/>
                    <a:pt x="0" y="181"/>
                  </a:cubicBezTo>
                  <a:cubicBezTo>
                    <a:pt x="0" y="189"/>
                    <a:pt x="0" y="189"/>
                    <a:pt x="0" y="189"/>
                  </a:cubicBezTo>
                  <a:cubicBezTo>
                    <a:pt x="0" y="191"/>
                    <a:pt x="2" y="193"/>
                    <a:pt x="4" y="193"/>
                  </a:cubicBezTo>
                  <a:cubicBezTo>
                    <a:pt x="124" y="193"/>
                    <a:pt x="124" y="193"/>
                    <a:pt x="124" y="193"/>
                  </a:cubicBezTo>
                  <a:cubicBezTo>
                    <a:pt x="127" y="193"/>
                    <a:pt x="128" y="191"/>
                    <a:pt x="128" y="189"/>
                  </a:cubicBezTo>
                  <a:cubicBezTo>
                    <a:pt x="128" y="181"/>
                    <a:pt x="128" y="181"/>
                    <a:pt x="128" y="181"/>
                  </a:cubicBezTo>
                  <a:cubicBezTo>
                    <a:pt x="128" y="170"/>
                    <a:pt x="119" y="161"/>
                    <a:pt x="108"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16" name="Freeform 26"/>
            <p:cNvSpPr>
              <a:spLocks noEditPoints="1"/>
            </p:cNvSpPr>
            <p:nvPr>
              <p:custDataLst>
                <p:tags r:id="rId10"/>
              </p:custDataLst>
            </p:nvPr>
          </p:nvSpPr>
          <p:spPr bwMode="auto">
            <a:xfrm>
              <a:off x="3290888" y="536575"/>
              <a:ext cx="358775" cy="357188"/>
            </a:xfrm>
            <a:custGeom>
              <a:avLst/>
              <a:gdLst>
                <a:gd name="T0" fmla="*/ 64 w 128"/>
                <a:gd name="T1" fmla="*/ 127 h 127"/>
                <a:gd name="T2" fmla="*/ 128 w 128"/>
                <a:gd name="T3" fmla="*/ 64 h 127"/>
                <a:gd name="T4" fmla="*/ 64 w 128"/>
                <a:gd name="T5" fmla="*/ 0 h 127"/>
                <a:gd name="T6" fmla="*/ 0 w 128"/>
                <a:gd name="T7" fmla="*/ 64 h 127"/>
                <a:gd name="T8" fmla="*/ 64 w 128"/>
                <a:gd name="T9" fmla="*/ 127 h 127"/>
                <a:gd name="T10" fmla="*/ 64 w 128"/>
                <a:gd name="T11" fmla="*/ 24 h 127"/>
                <a:gd name="T12" fmla="*/ 68 w 128"/>
                <a:gd name="T13" fmla="*/ 28 h 127"/>
                <a:gd name="T14" fmla="*/ 64 w 128"/>
                <a:gd name="T15" fmla="*/ 32 h 127"/>
                <a:gd name="T16" fmla="*/ 28 w 128"/>
                <a:gd name="T17" fmla="*/ 68 h 127"/>
                <a:gd name="T18" fmla="*/ 24 w 128"/>
                <a:gd name="T19" fmla="*/ 72 h 127"/>
                <a:gd name="T20" fmla="*/ 20 w 128"/>
                <a:gd name="T21" fmla="*/ 68 h 127"/>
                <a:gd name="T22" fmla="*/ 64 w 128"/>
                <a:gd name="T23" fmla="*/ 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8" h="127">
                  <a:moveTo>
                    <a:pt x="64" y="127"/>
                  </a:moveTo>
                  <a:cubicBezTo>
                    <a:pt x="99" y="127"/>
                    <a:pt x="128" y="99"/>
                    <a:pt x="128" y="64"/>
                  </a:cubicBezTo>
                  <a:cubicBezTo>
                    <a:pt x="128" y="29"/>
                    <a:pt x="99" y="0"/>
                    <a:pt x="64" y="0"/>
                  </a:cubicBezTo>
                  <a:cubicBezTo>
                    <a:pt x="29" y="0"/>
                    <a:pt x="0" y="29"/>
                    <a:pt x="0" y="64"/>
                  </a:cubicBezTo>
                  <a:cubicBezTo>
                    <a:pt x="0" y="99"/>
                    <a:pt x="29" y="127"/>
                    <a:pt x="64" y="127"/>
                  </a:cubicBezTo>
                  <a:close/>
                  <a:moveTo>
                    <a:pt x="64" y="24"/>
                  </a:moveTo>
                  <a:cubicBezTo>
                    <a:pt x="66" y="24"/>
                    <a:pt x="68" y="26"/>
                    <a:pt x="68" y="28"/>
                  </a:cubicBezTo>
                  <a:cubicBezTo>
                    <a:pt x="68" y="30"/>
                    <a:pt x="66" y="32"/>
                    <a:pt x="64" y="32"/>
                  </a:cubicBezTo>
                  <a:cubicBezTo>
                    <a:pt x="44" y="32"/>
                    <a:pt x="28" y="48"/>
                    <a:pt x="28" y="68"/>
                  </a:cubicBezTo>
                  <a:cubicBezTo>
                    <a:pt x="28" y="70"/>
                    <a:pt x="27" y="72"/>
                    <a:pt x="24" y="72"/>
                  </a:cubicBezTo>
                  <a:cubicBezTo>
                    <a:pt x="22" y="72"/>
                    <a:pt x="20" y="70"/>
                    <a:pt x="20" y="68"/>
                  </a:cubicBezTo>
                  <a:cubicBezTo>
                    <a:pt x="20" y="44"/>
                    <a:pt x="40" y="24"/>
                    <a:pt x="64"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grpSp>
      <p:sp>
        <p:nvSpPr>
          <p:cNvPr id="17" name="椭圆 16"/>
          <p:cNvSpPr/>
          <p:nvPr>
            <p:custDataLst>
              <p:tags r:id="rId11"/>
            </p:custDataLst>
          </p:nvPr>
        </p:nvSpPr>
        <p:spPr>
          <a:xfrm flipH="1">
            <a:off x="3724974"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18" name="椭圆 17"/>
          <p:cNvSpPr/>
          <p:nvPr>
            <p:custDataLst>
              <p:tags r:id="rId12"/>
            </p:custDataLst>
          </p:nvPr>
        </p:nvSpPr>
        <p:spPr>
          <a:xfrm flipH="1">
            <a:off x="5236871"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2</a:t>
            </a:r>
            <a:endParaRPr lang="zh-CN" altLang="en-US" sz="2400" dirty="0">
              <a:latin typeface="Arial" panose="020B0604020202020204" pitchFamily="34" charset="0"/>
              <a:ea typeface="Arial" panose="020B0604020202020204" pitchFamily="34" charset="0"/>
            </a:endParaRPr>
          </a:p>
        </p:txBody>
      </p:sp>
      <p:sp>
        <p:nvSpPr>
          <p:cNvPr id="19" name="Freeform 97"/>
          <p:cNvSpPr/>
          <p:nvPr>
            <p:custDataLst>
              <p:tags r:id="rId13"/>
            </p:custDataLst>
          </p:nvPr>
        </p:nvSpPr>
        <p:spPr bwMode="auto">
          <a:xfrm flipH="1">
            <a:off x="4177834" y="3591536"/>
            <a:ext cx="953219" cy="793882"/>
          </a:xfrm>
          <a:custGeom>
            <a:avLst/>
            <a:gdLst>
              <a:gd name="T0" fmla="*/ 188 w 192"/>
              <a:gd name="T1" fmla="*/ 80 h 160"/>
              <a:gd name="T2" fmla="*/ 164 w 192"/>
              <a:gd name="T3" fmla="*/ 80 h 160"/>
              <a:gd name="T4" fmla="*/ 161 w 192"/>
              <a:gd name="T5" fmla="*/ 82 h 160"/>
              <a:gd name="T6" fmla="*/ 157 w 192"/>
              <a:gd name="T7" fmla="*/ 88 h 160"/>
              <a:gd name="T8" fmla="*/ 152 w 192"/>
              <a:gd name="T9" fmla="*/ 67 h 160"/>
              <a:gd name="T10" fmla="*/ 148 w 192"/>
              <a:gd name="T11" fmla="*/ 64 h 160"/>
              <a:gd name="T12" fmla="*/ 144 w 192"/>
              <a:gd name="T13" fmla="*/ 67 h 160"/>
              <a:gd name="T14" fmla="*/ 134 w 192"/>
              <a:gd name="T15" fmla="*/ 98 h 160"/>
              <a:gd name="T16" fmla="*/ 128 w 192"/>
              <a:gd name="T17" fmla="*/ 51 h 160"/>
              <a:gd name="T18" fmla="*/ 124 w 192"/>
              <a:gd name="T19" fmla="*/ 48 h 160"/>
              <a:gd name="T20" fmla="*/ 120 w 192"/>
              <a:gd name="T21" fmla="*/ 51 h 160"/>
              <a:gd name="T22" fmla="*/ 103 w 192"/>
              <a:gd name="T23" fmla="*/ 127 h 160"/>
              <a:gd name="T24" fmla="*/ 96 w 192"/>
              <a:gd name="T25" fmla="*/ 4 h 160"/>
              <a:gd name="T26" fmla="*/ 92 w 192"/>
              <a:gd name="T27" fmla="*/ 0 h 160"/>
              <a:gd name="T28" fmla="*/ 88 w 192"/>
              <a:gd name="T29" fmla="*/ 3 h 160"/>
              <a:gd name="T30" fmla="*/ 69 w 192"/>
              <a:gd name="T31" fmla="*/ 85 h 160"/>
              <a:gd name="T32" fmla="*/ 64 w 192"/>
              <a:gd name="T33" fmla="*/ 43 h 160"/>
              <a:gd name="T34" fmla="*/ 61 w 192"/>
              <a:gd name="T35" fmla="*/ 40 h 160"/>
              <a:gd name="T36" fmla="*/ 56 w 192"/>
              <a:gd name="T37" fmla="*/ 43 h 160"/>
              <a:gd name="T38" fmla="*/ 45 w 192"/>
              <a:gd name="T39" fmla="*/ 78 h 160"/>
              <a:gd name="T40" fmla="*/ 40 w 192"/>
              <a:gd name="T41" fmla="*/ 59 h 160"/>
              <a:gd name="T42" fmla="*/ 37 w 192"/>
              <a:gd name="T43" fmla="*/ 56 h 160"/>
              <a:gd name="T44" fmla="*/ 33 w 192"/>
              <a:gd name="T45" fmla="*/ 58 h 160"/>
              <a:gd name="T46" fmla="*/ 26 w 192"/>
              <a:gd name="T47" fmla="*/ 72 h 160"/>
              <a:gd name="T48" fmla="*/ 4 w 192"/>
              <a:gd name="T49" fmla="*/ 72 h 160"/>
              <a:gd name="T50" fmla="*/ 0 w 192"/>
              <a:gd name="T51" fmla="*/ 76 h 160"/>
              <a:gd name="T52" fmla="*/ 4 w 192"/>
              <a:gd name="T53" fmla="*/ 80 h 160"/>
              <a:gd name="T54" fmla="*/ 28 w 192"/>
              <a:gd name="T55" fmla="*/ 80 h 160"/>
              <a:gd name="T56" fmla="*/ 32 w 192"/>
              <a:gd name="T57" fmla="*/ 78 h 160"/>
              <a:gd name="T58" fmla="*/ 35 w 192"/>
              <a:gd name="T59" fmla="*/ 71 h 160"/>
              <a:gd name="T60" fmla="*/ 40 w 192"/>
              <a:gd name="T61" fmla="*/ 93 h 160"/>
              <a:gd name="T62" fmla="*/ 44 w 192"/>
              <a:gd name="T63" fmla="*/ 96 h 160"/>
              <a:gd name="T64" fmla="*/ 48 w 192"/>
              <a:gd name="T65" fmla="*/ 93 h 160"/>
              <a:gd name="T66" fmla="*/ 58 w 192"/>
              <a:gd name="T67" fmla="*/ 62 h 160"/>
              <a:gd name="T68" fmla="*/ 64 w 192"/>
              <a:gd name="T69" fmla="*/ 108 h 160"/>
              <a:gd name="T70" fmla="*/ 68 w 192"/>
              <a:gd name="T71" fmla="*/ 112 h 160"/>
              <a:gd name="T72" fmla="*/ 72 w 192"/>
              <a:gd name="T73" fmla="*/ 109 h 160"/>
              <a:gd name="T74" fmla="*/ 90 w 192"/>
              <a:gd name="T75" fmla="*/ 32 h 160"/>
              <a:gd name="T76" fmla="*/ 96 w 192"/>
              <a:gd name="T77" fmla="*/ 156 h 160"/>
              <a:gd name="T78" fmla="*/ 100 w 192"/>
              <a:gd name="T79" fmla="*/ 160 h 160"/>
              <a:gd name="T80" fmla="*/ 100 w 192"/>
              <a:gd name="T81" fmla="*/ 160 h 160"/>
              <a:gd name="T82" fmla="*/ 104 w 192"/>
              <a:gd name="T83" fmla="*/ 157 h 160"/>
              <a:gd name="T84" fmla="*/ 123 w 192"/>
              <a:gd name="T85" fmla="*/ 75 h 160"/>
              <a:gd name="T86" fmla="*/ 128 w 192"/>
              <a:gd name="T87" fmla="*/ 116 h 160"/>
              <a:gd name="T88" fmla="*/ 132 w 192"/>
              <a:gd name="T89" fmla="*/ 120 h 160"/>
              <a:gd name="T90" fmla="*/ 136 w 192"/>
              <a:gd name="T91" fmla="*/ 117 h 160"/>
              <a:gd name="T92" fmla="*/ 148 w 192"/>
              <a:gd name="T93" fmla="*/ 82 h 160"/>
              <a:gd name="T94" fmla="*/ 152 w 192"/>
              <a:gd name="T95" fmla="*/ 101 h 160"/>
              <a:gd name="T96" fmla="*/ 156 w 192"/>
              <a:gd name="T97" fmla="*/ 104 h 160"/>
              <a:gd name="T98" fmla="*/ 160 w 192"/>
              <a:gd name="T99" fmla="*/ 102 h 160"/>
              <a:gd name="T100" fmla="*/ 167 w 192"/>
              <a:gd name="T101" fmla="*/ 88 h 160"/>
              <a:gd name="T102" fmla="*/ 188 w 192"/>
              <a:gd name="T103" fmla="*/ 88 h 160"/>
              <a:gd name="T104" fmla="*/ 192 w 192"/>
              <a:gd name="T105" fmla="*/ 84 h 160"/>
              <a:gd name="T106" fmla="*/ 188 w 192"/>
              <a:gd name="T107" fmla="*/ 8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60">
                <a:moveTo>
                  <a:pt x="188" y="80"/>
                </a:moveTo>
                <a:cubicBezTo>
                  <a:pt x="164" y="80"/>
                  <a:pt x="164" y="80"/>
                  <a:pt x="164" y="80"/>
                </a:cubicBezTo>
                <a:cubicBezTo>
                  <a:pt x="163" y="80"/>
                  <a:pt x="161" y="81"/>
                  <a:pt x="161" y="82"/>
                </a:cubicBezTo>
                <a:cubicBezTo>
                  <a:pt x="157" y="88"/>
                  <a:pt x="157" y="88"/>
                  <a:pt x="157" y="88"/>
                </a:cubicBezTo>
                <a:cubicBezTo>
                  <a:pt x="152" y="67"/>
                  <a:pt x="152" y="67"/>
                  <a:pt x="152" y="67"/>
                </a:cubicBezTo>
                <a:cubicBezTo>
                  <a:pt x="152" y="65"/>
                  <a:pt x="150" y="64"/>
                  <a:pt x="148" y="64"/>
                </a:cubicBezTo>
                <a:cubicBezTo>
                  <a:pt x="147" y="64"/>
                  <a:pt x="145" y="65"/>
                  <a:pt x="144" y="67"/>
                </a:cubicBezTo>
                <a:cubicBezTo>
                  <a:pt x="134" y="98"/>
                  <a:pt x="134" y="98"/>
                  <a:pt x="134" y="98"/>
                </a:cubicBezTo>
                <a:cubicBezTo>
                  <a:pt x="128" y="51"/>
                  <a:pt x="128" y="51"/>
                  <a:pt x="128" y="51"/>
                </a:cubicBezTo>
                <a:cubicBezTo>
                  <a:pt x="128" y="49"/>
                  <a:pt x="126" y="48"/>
                  <a:pt x="124" y="48"/>
                </a:cubicBezTo>
                <a:cubicBezTo>
                  <a:pt x="123" y="48"/>
                  <a:pt x="121" y="49"/>
                  <a:pt x="120" y="51"/>
                </a:cubicBezTo>
                <a:cubicBezTo>
                  <a:pt x="103" y="127"/>
                  <a:pt x="103" y="127"/>
                  <a:pt x="103" y="127"/>
                </a:cubicBezTo>
                <a:cubicBezTo>
                  <a:pt x="96" y="4"/>
                  <a:pt x="96" y="4"/>
                  <a:pt x="96" y="4"/>
                </a:cubicBezTo>
                <a:cubicBezTo>
                  <a:pt x="96" y="2"/>
                  <a:pt x="94" y="0"/>
                  <a:pt x="92" y="0"/>
                </a:cubicBezTo>
                <a:cubicBezTo>
                  <a:pt x="91" y="0"/>
                  <a:pt x="89" y="1"/>
                  <a:pt x="88" y="3"/>
                </a:cubicBezTo>
                <a:cubicBezTo>
                  <a:pt x="69" y="85"/>
                  <a:pt x="69" y="85"/>
                  <a:pt x="69" y="85"/>
                </a:cubicBezTo>
                <a:cubicBezTo>
                  <a:pt x="64" y="43"/>
                  <a:pt x="64" y="43"/>
                  <a:pt x="64" y="43"/>
                </a:cubicBezTo>
                <a:cubicBezTo>
                  <a:pt x="64" y="42"/>
                  <a:pt x="62" y="40"/>
                  <a:pt x="61" y="40"/>
                </a:cubicBezTo>
                <a:cubicBezTo>
                  <a:pt x="59" y="40"/>
                  <a:pt x="57" y="41"/>
                  <a:pt x="56" y="43"/>
                </a:cubicBezTo>
                <a:cubicBezTo>
                  <a:pt x="45" y="78"/>
                  <a:pt x="45" y="78"/>
                  <a:pt x="45" y="78"/>
                </a:cubicBezTo>
                <a:cubicBezTo>
                  <a:pt x="40" y="59"/>
                  <a:pt x="40" y="59"/>
                  <a:pt x="40" y="59"/>
                </a:cubicBezTo>
                <a:cubicBezTo>
                  <a:pt x="40" y="57"/>
                  <a:pt x="38" y="56"/>
                  <a:pt x="37" y="56"/>
                </a:cubicBezTo>
                <a:cubicBezTo>
                  <a:pt x="35" y="56"/>
                  <a:pt x="33" y="57"/>
                  <a:pt x="33" y="58"/>
                </a:cubicBezTo>
                <a:cubicBezTo>
                  <a:pt x="26" y="72"/>
                  <a:pt x="26" y="72"/>
                  <a:pt x="26" y="72"/>
                </a:cubicBezTo>
                <a:cubicBezTo>
                  <a:pt x="4" y="72"/>
                  <a:pt x="4" y="72"/>
                  <a:pt x="4" y="72"/>
                </a:cubicBezTo>
                <a:cubicBezTo>
                  <a:pt x="2" y="72"/>
                  <a:pt x="0" y="74"/>
                  <a:pt x="0" y="76"/>
                </a:cubicBezTo>
                <a:cubicBezTo>
                  <a:pt x="0" y="78"/>
                  <a:pt x="2" y="80"/>
                  <a:pt x="4" y="80"/>
                </a:cubicBezTo>
                <a:cubicBezTo>
                  <a:pt x="28" y="80"/>
                  <a:pt x="28" y="80"/>
                  <a:pt x="28" y="80"/>
                </a:cubicBezTo>
                <a:cubicBezTo>
                  <a:pt x="30" y="80"/>
                  <a:pt x="31" y="79"/>
                  <a:pt x="32" y="78"/>
                </a:cubicBezTo>
                <a:cubicBezTo>
                  <a:pt x="35" y="71"/>
                  <a:pt x="35" y="71"/>
                  <a:pt x="35" y="71"/>
                </a:cubicBezTo>
                <a:cubicBezTo>
                  <a:pt x="40" y="93"/>
                  <a:pt x="40" y="93"/>
                  <a:pt x="40" y="93"/>
                </a:cubicBezTo>
                <a:cubicBezTo>
                  <a:pt x="41" y="95"/>
                  <a:pt x="42" y="96"/>
                  <a:pt x="44" y="96"/>
                </a:cubicBezTo>
                <a:cubicBezTo>
                  <a:pt x="46" y="96"/>
                  <a:pt x="47" y="95"/>
                  <a:pt x="48" y="93"/>
                </a:cubicBezTo>
                <a:cubicBezTo>
                  <a:pt x="58" y="62"/>
                  <a:pt x="58" y="62"/>
                  <a:pt x="58" y="62"/>
                </a:cubicBezTo>
                <a:cubicBezTo>
                  <a:pt x="64" y="108"/>
                  <a:pt x="64" y="108"/>
                  <a:pt x="64" y="108"/>
                </a:cubicBezTo>
                <a:cubicBezTo>
                  <a:pt x="64" y="110"/>
                  <a:pt x="66" y="112"/>
                  <a:pt x="68" y="112"/>
                </a:cubicBezTo>
                <a:cubicBezTo>
                  <a:pt x="70" y="112"/>
                  <a:pt x="72" y="111"/>
                  <a:pt x="72" y="109"/>
                </a:cubicBezTo>
                <a:cubicBezTo>
                  <a:pt x="90" y="32"/>
                  <a:pt x="90" y="32"/>
                  <a:pt x="90" y="32"/>
                </a:cubicBezTo>
                <a:cubicBezTo>
                  <a:pt x="96" y="156"/>
                  <a:pt x="96" y="156"/>
                  <a:pt x="96" y="156"/>
                </a:cubicBezTo>
                <a:cubicBezTo>
                  <a:pt x="96" y="158"/>
                  <a:pt x="98" y="160"/>
                  <a:pt x="100" y="160"/>
                </a:cubicBezTo>
                <a:cubicBezTo>
                  <a:pt x="100" y="160"/>
                  <a:pt x="100" y="160"/>
                  <a:pt x="100" y="160"/>
                </a:cubicBezTo>
                <a:cubicBezTo>
                  <a:pt x="102" y="160"/>
                  <a:pt x="104" y="159"/>
                  <a:pt x="104" y="157"/>
                </a:cubicBezTo>
                <a:cubicBezTo>
                  <a:pt x="123" y="75"/>
                  <a:pt x="123" y="75"/>
                  <a:pt x="123" y="75"/>
                </a:cubicBezTo>
                <a:cubicBezTo>
                  <a:pt x="128" y="116"/>
                  <a:pt x="128" y="116"/>
                  <a:pt x="128" y="116"/>
                </a:cubicBezTo>
                <a:cubicBezTo>
                  <a:pt x="128" y="118"/>
                  <a:pt x="130" y="120"/>
                  <a:pt x="132" y="120"/>
                </a:cubicBezTo>
                <a:cubicBezTo>
                  <a:pt x="134" y="120"/>
                  <a:pt x="135" y="119"/>
                  <a:pt x="136" y="117"/>
                </a:cubicBezTo>
                <a:cubicBezTo>
                  <a:pt x="148" y="82"/>
                  <a:pt x="148" y="82"/>
                  <a:pt x="148" y="82"/>
                </a:cubicBezTo>
                <a:cubicBezTo>
                  <a:pt x="152" y="101"/>
                  <a:pt x="152" y="101"/>
                  <a:pt x="152" y="101"/>
                </a:cubicBezTo>
                <a:cubicBezTo>
                  <a:pt x="153" y="102"/>
                  <a:pt x="154" y="104"/>
                  <a:pt x="156" y="104"/>
                </a:cubicBezTo>
                <a:cubicBezTo>
                  <a:pt x="157" y="104"/>
                  <a:pt x="159" y="103"/>
                  <a:pt x="160" y="102"/>
                </a:cubicBezTo>
                <a:cubicBezTo>
                  <a:pt x="167" y="88"/>
                  <a:pt x="167" y="88"/>
                  <a:pt x="167" y="88"/>
                </a:cubicBezTo>
                <a:cubicBezTo>
                  <a:pt x="188" y="88"/>
                  <a:pt x="188" y="88"/>
                  <a:pt x="188" y="88"/>
                </a:cubicBezTo>
                <a:cubicBezTo>
                  <a:pt x="190" y="88"/>
                  <a:pt x="192" y="86"/>
                  <a:pt x="192" y="84"/>
                </a:cubicBezTo>
                <a:cubicBezTo>
                  <a:pt x="192" y="82"/>
                  <a:pt x="190" y="80"/>
                  <a:pt x="188" y="80"/>
                </a:cubicBez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20" name="椭圆 19"/>
          <p:cNvSpPr/>
          <p:nvPr>
            <p:custDataLst>
              <p:tags r:id="rId14"/>
            </p:custDataLst>
          </p:nvPr>
        </p:nvSpPr>
        <p:spPr>
          <a:xfrm flipH="1">
            <a:off x="1064180" y="3030966"/>
            <a:ext cx="1919273" cy="1919273"/>
          </a:xfrm>
          <a:prstGeom prst="ellipse">
            <a:avLst/>
          </a:prstGeom>
          <a:solidFill>
            <a:srgbClr val="74891A"/>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Arial" panose="020B0604020202020204" pitchFamily="34" charset="0"/>
              <a:ea typeface="Arial" panose="020B0604020202020204" pitchFamily="34" charset="0"/>
            </a:endParaRPr>
          </a:p>
        </p:txBody>
      </p:sp>
      <p:sp>
        <p:nvSpPr>
          <p:cNvPr id="21" name="椭圆 20"/>
          <p:cNvSpPr/>
          <p:nvPr>
            <p:custDataLst>
              <p:tags r:id="rId15"/>
            </p:custDataLst>
          </p:nvPr>
        </p:nvSpPr>
        <p:spPr>
          <a:xfrm flipH="1">
            <a:off x="2576077" y="3030966"/>
            <a:ext cx="648587" cy="648587"/>
          </a:xfrm>
          <a:prstGeom prst="ellipse">
            <a:avLst/>
          </a:prstGeom>
          <a:solidFill>
            <a:srgbClr val="4D5F2E"/>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latin typeface="Arial" panose="020B0604020202020204" pitchFamily="34" charset="0"/>
                <a:ea typeface="Arial" panose="020B0604020202020204" pitchFamily="34" charset="0"/>
              </a:rPr>
              <a:t>1</a:t>
            </a:r>
            <a:endParaRPr lang="zh-CN" altLang="en-US" sz="2400" dirty="0">
              <a:latin typeface="Arial" panose="020B0604020202020204" pitchFamily="34" charset="0"/>
              <a:ea typeface="Arial" panose="020B0604020202020204" pitchFamily="34" charset="0"/>
            </a:endParaRPr>
          </a:p>
        </p:txBody>
      </p:sp>
      <p:sp>
        <p:nvSpPr>
          <p:cNvPr id="22" name="Freeform 154"/>
          <p:cNvSpPr>
            <a:spLocks noEditPoints="1"/>
          </p:cNvSpPr>
          <p:nvPr>
            <p:custDataLst>
              <p:tags r:id="rId16"/>
            </p:custDataLst>
          </p:nvPr>
        </p:nvSpPr>
        <p:spPr bwMode="auto">
          <a:xfrm flipH="1">
            <a:off x="1643224" y="3587815"/>
            <a:ext cx="761186" cy="780606"/>
          </a:xfrm>
          <a:custGeom>
            <a:avLst/>
            <a:gdLst>
              <a:gd name="T0" fmla="*/ 80 w 91"/>
              <a:gd name="T1" fmla="*/ 44 h 93"/>
              <a:gd name="T2" fmla="*/ 87 w 91"/>
              <a:gd name="T3" fmla="*/ 37 h 93"/>
              <a:gd name="T4" fmla="*/ 87 w 91"/>
              <a:gd name="T5" fmla="*/ 23 h 93"/>
              <a:gd name="T6" fmla="*/ 68 w 91"/>
              <a:gd name="T7" fmla="*/ 4 h 93"/>
              <a:gd name="T8" fmla="*/ 54 w 91"/>
              <a:gd name="T9" fmla="*/ 4 h 93"/>
              <a:gd name="T10" fmla="*/ 47 w 91"/>
              <a:gd name="T11" fmla="*/ 11 h 93"/>
              <a:gd name="T12" fmla="*/ 80 w 91"/>
              <a:gd name="T13" fmla="*/ 44 h 93"/>
              <a:gd name="T14" fmla="*/ 52 w 91"/>
              <a:gd name="T15" fmla="*/ 23 h 93"/>
              <a:gd name="T16" fmla="*/ 68 w 91"/>
              <a:gd name="T17" fmla="*/ 39 h 93"/>
              <a:gd name="T18" fmla="*/ 77 w 91"/>
              <a:gd name="T19" fmla="*/ 48 h 93"/>
              <a:gd name="T20" fmla="*/ 43 w 91"/>
              <a:gd name="T21" fmla="*/ 81 h 93"/>
              <a:gd name="T22" fmla="*/ 34 w 91"/>
              <a:gd name="T23" fmla="*/ 73 h 93"/>
              <a:gd name="T24" fmla="*/ 19 w 91"/>
              <a:gd name="T25" fmla="*/ 59 h 93"/>
              <a:gd name="T26" fmla="*/ 41 w 91"/>
              <a:gd name="T27" fmla="*/ 37 h 93"/>
              <a:gd name="T28" fmla="*/ 39 w 91"/>
              <a:gd name="T29" fmla="*/ 34 h 93"/>
              <a:gd name="T30" fmla="*/ 16 w 91"/>
              <a:gd name="T31" fmla="*/ 57 h 93"/>
              <a:gd name="T32" fmla="*/ 10 w 91"/>
              <a:gd name="T33" fmla="*/ 48 h 93"/>
              <a:gd name="T34" fmla="*/ 43 w 91"/>
              <a:gd name="T35" fmla="*/ 14 h 93"/>
              <a:gd name="T36" fmla="*/ 52 w 91"/>
              <a:gd name="T37" fmla="*/ 23 h 93"/>
              <a:gd name="T38" fmla="*/ 4 w 91"/>
              <a:gd name="T39" fmla="*/ 69 h 93"/>
              <a:gd name="T40" fmla="*/ 0 w 91"/>
              <a:gd name="T41" fmla="*/ 86 h 93"/>
              <a:gd name="T42" fmla="*/ 6 w 91"/>
              <a:gd name="T43" fmla="*/ 93 h 93"/>
              <a:gd name="T44" fmla="*/ 24 w 91"/>
              <a:gd name="T45" fmla="*/ 89 h 93"/>
              <a:gd name="T46" fmla="*/ 4 w 91"/>
              <a:gd name="T47" fmla="*/ 6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0" y="44"/>
                </a:moveTo>
                <a:cubicBezTo>
                  <a:pt x="87" y="37"/>
                  <a:pt x="87" y="37"/>
                  <a:pt x="87" y="37"/>
                </a:cubicBezTo>
                <a:cubicBezTo>
                  <a:pt x="91" y="33"/>
                  <a:pt x="91" y="27"/>
                  <a:pt x="87" y="23"/>
                </a:cubicBezTo>
                <a:cubicBezTo>
                  <a:pt x="68" y="4"/>
                  <a:pt x="68" y="4"/>
                  <a:pt x="68" y="4"/>
                </a:cubicBezTo>
                <a:cubicBezTo>
                  <a:pt x="64" y="0"/>
                  <a:pt x="58" y="0"/>
                  <a:pt x="54" y="4"/>
                </a:cubicBezTo>
                <a:cubicBezTo>
                  <a:pt x="47" y="11"/>
                  <a:pt x="47" y="11"/>
                  <a:pt x="47" y="11"/>
                </a:cubicBezTo>
                <a:cubicBezTo>
                  <a:pt x="80" y="44"/>
                  <a:pt x="80" y="44"/>
                  <a:pt x="80" y="44"/>
                </a:cubicBezTo>
                <a:close/>
                <a:moveTo>
                  <a:pt x="52" y="23"/>
                </a:moveTo>
                <a:cubicBezTo>
                  <a:pt x="68" y="39"/>
                  <a:pt x="68" y="39"/>
                  <a:pt x="68" y="39"/>
                </a:cubicBezTo>
                <a:cubicBezTo>
                  <a:pt x="77" y="48"/>
                  <a:pt x="77" y="48"/>
                  <a:pt x="77" y="48"/>
                </a:cubicBezTo>
                <a:cubicBezTo>
                  <a:pt x="43" y="81"/>
                  <a:pt x="43" y="81"/>
                  <a:pt x="43" y="81"/>
                </a:cubicBezTo>
                <a:cubicBezTo>
                  <a:pt x="35" y="83"/>
                  <a:pt x="33" y="79"/>
                  <a:pt x="34" y="73"/>
                </a:cubicBezTo>
                <a:cubicBezTo>
                  <a:pt x="26" y="72"/>
                  <a:pt x="20" y="68"/>
                  <a:pt x="19" y="59"/>
                </a:cubicBezTo>
                <a:cubicBezTo>
                  <a:pt x="41" y="37"/>
                  <a:pt x="41" y="37"/>
                  <a:pt x="41" y="37"/>
                </a:cubicBezTo>
                <a:cubicBezTo>
                  <a:pt x="39" y="34"/>
                  <a:pt x="39" y="34"/>
                  <a:pt x="39" y="34"/>
                </a:cubicBezTo>
                <a:cubicBezTo>
                  <a:pt x="16" y="57"/>
                  <a:pt x="16" y="57"/>
                  <a:pt x="16" y="57"/>
                </a:cubicBezTo>
                <a:cubicBezTo>
                  <a:pt x="10" y="58"/>
                  <a:pt x="9" y="54"/>
                  <a:pt x="10" y="48"/>
                </a:cubicBezTo>
                <a:cubicBezTo>
                  <a:pt x="21" y="37"/>
                  <a:pt x="32" y="26"/>
                  <a:pt x="43" y="14"/>
                </a:cubicBezTo>
                <a:cubicBezTo>
                  <a:pt x="52" y="23"/>
                  <a:pt x="52" y="23"/>
                  <a:pt x="52" y="23"/>
                </a:cubicBezTo>
                <a:close/>
                <a:moveTo>
                  <a:pt x="4" y="69"/>
                </a:moveTo>
                <a:cubicBezTo>
                  <a:pt x="0" y="86"/>
                  <a:pt x="0" y="86"/>
                  <a:pt x="0" y="86"/>
                </a:cubicBezTo>
                <a:cubicBezTo>
                  <a:pt x="6" y="93"/>
                  <a:pt x="6" y="93"/>
                  <a:pt x="6" y="93"/>
                </a:cubicBezTo>
                <a:cubicBezTo>
                  <a:pt x="24" y="89"/>
                  <a:pt x="24" y="89"/>
                  <a:pt x="24" y="89"/>
                </a:cubicBezTo>
                <a:lnTo>
                  <a:pt x="4" y="69"/>
                </a:lnTo>
                <a:close/>
              </a:path>
            </a:pathLst>
          </a:custGeom>
          <a:solidFill>
            <a:srgbClr val="FFFFFF"/>
          </a:solidFill>
          <a:ln>
            <a:noFill/>
          </a:ln>
        </p:spPr>
        <p:txBody>
          <a:bodyPr vert="horz" wrap="square" lIns="91390" tIns="45695" rIns="91390" bIns="45695" numCol="1" anchor="t" anchorCtr="0" compatLnSpc="1"/>
          <a:lstStyle/>
          <a:p>
            <a:endParaRPr lang="zh-CN" altLang="en-US" sz="1800">
              <a:latin typeface="Arial" panose="020B0604020202020204" pitchFamily="34" charset="0"/>
              <a:ea typeface="Arial" panose="020B0604020202020204" pitchFamily="34" charset="0"/>
            </a:endParaRPr>
          </a:p>
        </p:txBody>
      </p:sp>
      <p:sp>
        <p:nvSpPr>
          <p:cNvPr id="24" name="文本框 23"/>
          <p:cNvSpPr txBox="1"/>
          <p:nvPr>
            <p:custDataLst>
              <p:tags r:id="rId17"/>
            </p:custDataLst>
          </p:nvPr>
        </p:nvSpPr>
        <p:spPr>
          <a:xfrm>
            <a:off x="766445" y="5507355"/>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Hospital Management: Optimize staff &amp; reduce delays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7" name="文本框 26"/>
          <p:cNvSpPr txBox="1"/>
          <p:nvPr>
            <p:custDataLst>
              <p:tags r:id="rId18"/>
            </p:custDataLst>
          </p:nvPr>
        </p:nvSpPr>
        <p:spPr>
          <a:xfrm>
            <a:off x="3568065" y="5507355"/>
            <a:ext cx="2399030"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Doctors: Prioritize urgent cases effectively</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0" name="文本框 29"/>
          <p:cNvSpPr txBox="1"/>
          <p:nvPr>
            <p:custDataLst>
              <p:tags r:id="rId19"/>
            </p:custDataLst>
          </p:nvPr>
        </p:nvSpPr>
        <p:spPr>
          <a:xfrm>
            <a:off x="6369685" y="5507355"/>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Nurses/Admins: Manage patient inflow with clarity</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3" name="文本框 32"/>
          <p:cNvSpPr txBox="1"/>
          <p:nvPr>
            <p:custDataLst>
              <p:tags r:id="rId20"/>
            </p:custDataLst>
          </p:nvPr>
        </p:nvSpPr>
        <p:spPr>
          <a:xfrm>
            <a:off x="9171305" y="5507355"/>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Patients: Better care, faster service, higher satisfaction</a:t>
            </a:r>
            <a:endParaRPr lang="en-US" altLang="en-US" sz="16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8" name="直接连接符 7"/>
          <p:cNvCxnSpPr/>
          <p:nvPr/>
        </p:nvCxnSpPr>
        <p:spPr>
          <a:xfrm flipH="1">
            <a:off x="4512656" y="4452289"/>
            <a:ext cx="1107356"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9" name="iş1íḑé"/>
          <p:cNvSpPr/>
          <p:nvPr/>
        </p:nvSpPr>
        <p:spPr bwMode="auto">
          <a:xfrm>
            <a:off x="5707498" y="4713851"/>
            <a:ext cx="844586" cy="1207115"/>
          </a:xfrm>
          <a:custGeom>
            <a:avLst/>
            <a:gdLst>
              <a:gd name="T0" fmla="*/ 103 w 270"/>
              <a:gd name="T1" fmla="*/ 388 h 388"/>
              <a:gd name="T2" fmla="*/ 0 w 270"/>
              <a:gd name="T3" fmla="*/ 267 h 388"/>
              <a:gd name="T4" fmla="*/ 243 w 270"/>
              <a:gd name="T5" fmla="*/ 0 h 388"/>
              <a:gd name="T6" fmla="*/ 260 w 270"/>
              <a:gd name="T7" fmla="*/ 109 h 388"/>
              <a:gd name="T8" fmla="*/ 269 w 270"/>
              <a:gd name="T9" fmla="*/ 178 h 388"/>
              <a:gd name="T10" fmla="*/ 264 w 270"/>
              <a:gd name="T11" fmla="*/ 200 h 388"/>
              <a:gd name="T12" fmla="*/ 108 w 270"/>
              <a:gd name="T13" fmla="*/ 384 h 388"/>
              <a:gd name="T14" fmla="*/ 103 w 270"/>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88">
                <a:moveTo>
                  <a:pt x="103" y="388"/>
                </a:moveTo>
                <a:cubicBezTo>
                  <a:pt x="69" y="347"/>
                  <a:pt x="35" y="308"/>
                  <a:pt x="0" y="267"/>
                </a:cubicBezTo>
                <a:cubicBezTo>
                  <a:pt x="81" y="179"/>
                  <a:pt x="160" y="91"/>
                  <a:pt x="243" y="0"/>
                </a:cubicBezTo>
                <a:cubicBezTo>
                  <a:pt x="249" y="39"/>
                  <a:pt x="255" y="74"/>
                  <a:pt x="260" y="109"/>
                </a:cubicBezTo>
                <a:cubicBezTo>
                  <a:pt x="263" y="132"/>
                  <a:pt x="267" y="155"/>
                  <a:pt x="269" y="178"/>
                </a:cubicBezTo>
                <a:cubicBezTo>
                  <a:pt x="270" y="185"/>
                  <a:pt x="268" y="195"/>
                  <a:pt x="264" y="200"/>
                </a:cubicBezTo>
                <a:cubicBezTo>
                  <a:pt x="212" y="262"/>
                  <a:pt x="160" y="323"/>
                  <a:pt x="108" y="384"/>
                </a:cubicBezTo>
                <a:cubicBezTo>
                  <a:pt x="107" y="385"/>
                  <a:pt x="106" y="386"/>
                  <a:pt x="103" y="388"/>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1" name="ïṩľiḋè"/>
          <p:cNvSpPr/>
          <p:nvPr/>
        </p:nvSpPr>
        <p:spPr bwMode="auto">
          <a:xfrm>
            <a:off x="5465812" y="2060564"/>
            <a:ext cx="1130931" cy="1116482"/>
          </a:xfrm>
          <a:custGeom>
            <a:avLst/>
            <a:gdLst>
              <a:gd name="T0" fmla="*/ 114 w 361"/>
              <a:gd name="T1" fmla="*/ 359 h 359"/>
              <a:gd name="T2" fmla="*/ 129 w 361"/>
              <a:gd name="T3" fmla="*/ 254 h 359"/>
              <a:gd name="T4" fmla="*/ 118 w 361"/>
              <a:gd name="T5" fmla="*/ 225 h 359"/>
              <a:gd name="T6" fmla="*/ 28 w 361"/>
              <a:gd name="T7" fmla="*/ 130 h 359"/>
              <a:gd name="T8" fmla="*/ 43 w 361"/>
              <a:gd name="T9" fmla="*/ 55 h 359"/>
              <a:gd name="T10" fmla="*/ 318 w 361"/>
              <a:gd name="T11" fmla="*/ 53 h 359"/>
              <a:gd name="T12" fmla="*/ 325 w 361"/>
              <a:gd name="T13" fmla="*/ 58 h 359"/>
              <a:gd name="T14" fmla="*/ 337 w 361"/>
              <a:gd name="T15" fmla="*/ 125 h 359"/>
              <a:gd name="T16" fmla="*/ 244 w 361"/>
              <a:gd name="T17" fmla="*/ 226 h 359"/>
              <a:gd name="T18" fmla="*/ 232 w 361"/>
              <a:gd name="T19" fmla="*/ 249 h 359"/>
              <a:gd name="T20" fmla="*/ 226 w 361"/>
              <a:gd name="T21" fmla="*/ 260 h 359"/>
              <a:gd name="T22" fmla="*/ 120 w 361"/>
              <a:gd name="T23" fmla="*/ 357 h 359"/>
              <a:gd name="T24" fmla="*/ 114 w 361"/>
              <a:gd name="T25" fmla="*/ 359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1" h="359">
                <a:moveTo>
                  <a:pt x="114" y="359"/>
                </a:moveTo>
                <a:cubicBezTo>
                  <a:pt x="119" y="324"/>
                  <a:pt x="124" y="289"/>
                  <a:pt x="129" y="254"/>
                </a:cubicBezTo>
                <a:cubicBezTo>
                  <a:pt x="131" y="242"/>
                  <a:pt x="128" y="234"/>
                  <a:pt x="118" y="225"/>
                </a:cubicBezTo>
                <a:cubicBezTo>
                  <a:pt x="87" y="195"/>
                  <a:pt x="55" y="164"/>
                  <a:pt x="28" y="130"/>
                </a:cubicBezTo>
                <a:cubicBezTo>
                  <a:pt x="0" y="96"/>
                  <a:pt x="5" y="78"/>
                  <a:pt x="43" y="55"/>
                </a:cubicBezTo>
                <a:cubicBezTo>
                  <a:pt x="134" y="0"/>
                  <a:pt x="226" y="0"/>
                  <a:pt x="318" y="53"/>
                </a:cubicBezTo>
                <a:cubicBezTo>
                  <a:pt x="320" y="55"/>
                  <a:pt x="323" y="56"/>
                  <a:pt x="325" y="58"/>
                </a:cubicBezTo>
                <a:cubicBezTo>
                  <a:pt x="356" y="81"/>
                  <a:pt x="361" y="96"/>
                  <a:pt x="337" y="125"/>
                </a:cubicBezTo>
                <a:cubicBezTo>
                  <a:pt x="308" y="161"/>
                  <a:pt x="275" y="192"/>
                  <a:pt x="244" y="226"/>
                </a:cubicBezTo>
                <a:cubicBezTo>
                  <a:pt x="238" y="232"/>
                  <a:pt x="236" y="241"/>
                  <a:pt x="232" y="249"/>
                </a:cubicBezTo>
                <a:cubicBezTo>
                  <a:pt x="230" y="253"/>
                  <a:pt x="229" y="258"/>
                  <a:pt x="226" y="260"/>
                </a:cubicBezTo>
                <a:cubicBezTo>
                  <a:pt x="191" y="293"/>
                  <a:pt x="156" y="325"/>
                  <a:pt x="120" y="357"/>
                </a:cubicBezTo>
                <a:cubicBezTo>
                  <a:pt x="119" y="358"/>
                  <a:pt x="117" y="359"/>
                  <a:pt x="114" y="359"/>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2" name="iśļídé"/>
          <p:cNvSpPr/>
          <p:nvPr/>
        </p:nvSpPr>
        <p:spPr bwMode="auto">
          <a:xfrm>
            <a:off x="5515726" y="4167432"/>
            <a:ext cx="961488" cy="1187412"/>
          </a:xfrm>
          <a:custGeom>
            <a:avLst/>
            <a:gdLst>
              <a:gd name="T0" fmla="*/ 4 w 307"/>
              <a:gd name="T1" fmla="*/ 382 h 382"/>
              <a:gd name="T2" fmla="*/ 1 w 307"/>
              <a:gd name="T3" fmla="*/ 350 h 382"/>
              <a:gd name="T4" fmla="*/ 6 w 307"/>
              <a:gd name="T5" fmla="*/ 310 h 382"/>
              <a:gd name="T6" fmla="*/ 15 w 307"/>
              <a:gd name="T7" fmla="*/ 287 h 382"/>
              <a:gd name="T8" fmla="*/ 268 w 307"/>
              <a:gd name="T9" fmla="*/ 10 h 382"/>
              <a:gd name="T10" fmla="*/ 278 w 307"/>
              <a:gd name="T11" fmla="*/ 0 h 382"/>
              <a:gd name="T12" fmla="*/ 289 w 307"/>
              <a:gd name="T13" fmla="*/ 66 h 382"/>
              <a:gd name="T14" fmla="*/ 289 w 307"/>
              <a:gd name="T15" fmla="*/ 72 h 382"/>
              <a:gd name="T16" fmla="*/ 255 w 307"/>
              <a:gd name="T17" fmla="*/ 162 h 382"/>
              <a:gd name="T18" fmla="*/ 24 w 307"/>
              <a:gd name="T19" fmla="*/ 371 h 382"/>
              <a:gd name="T20" fmla="*/ 12 w 307"/>
              <a:gd name="T21" fmla="*/ 382 h 382"/>
              <a:gd name="T22" fmla="*/ 4 w 307"/>
              <a:gd name="T23" fmla="*/ 38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7" h="382">
                <a:moveTo>
                  <a:pt x="4" y="382"/>
                </a:moveTo>
                <a:cubicBezTo>
                  <a:pt x="3" y="371"/>
                  <a:pt x="0" y="360"/>
                  <a:pt x="1" y="350"/>
                </a:cubicBezTo>
                <a:cubicBezTo>
                  <a:pt x="1" y="337"/>
                  <a:pt x="3" y="323"/>
                  <a:pt x="6" y="310"/>
                </a:cubicBezTo>
                <a:cubicBezTo>
                  <a:pt x="7" y="302"/>
                  <a:pt x="10" y="293"/>
                  <a:pt x="15" y="287"/>
                </a:cubicBezTo>
                <a:cubicBezTo>
                  <a:pt x="99" y="195"/>
                  <a:pt x="184" y="102"/>
                  <a:pt x="268" y="10"/>
                </a:cubicBezTo>
                <a:cubicBezTo>
                  <a:pt x="270" y="7"/>
                  <a:pt x="273" y="5"/>
                  <a:pt x="278" y="0"/>
                </a:cubicBezTo>
                <a:cubicBezTo>
                  <a:pt x="282" y="24"/>
                  <a:pt x="285" y="45"/>
                  <a:pt x="289" y="66"/>
                </a:cubicBezTo>
                <a:cubicBezTo>
                  <a:pt x="289" y="68"/>
                  <a:pt x="288" y="71"/>
                  <a:pt x="289" y="72"/>
                </a:cubicBezTo>
                <a:cubicBezTo>
                  <a:pt x="307" y="114"/>
                  <a:pt x="283" y="137"/>
                  <a:pt x="255" y="162"/>
                </a:cubicBezTo>
                <a:cubicBezTo>
                  <a:pt x="177" y="231"/>
                  <a:pt x="101" y="301"/>
                  <a:pt x="24" y="371"/>
                </a:cubicBezTo>
                <a:cubicBezTo>
                  <a:pt x="20" y="375"/>
                  <a:pt x="16" y="378"/>
                  <a:pt x="12" y="382"/>
                </a:cubicBezTo>
                <a:cubicBezTo>
                  <a:pt x="9" y="382"/>
                  <a:pt x="7" y="382"/>
                  <a:pt x="4" y="382"/>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sp>
        <p:nvSpPr>
          <p:cNvPr id="13" name="îŝḷîḑé"/>
          <p:cNvSpPr/>
          <p:nvPr/>
        </p:nvSpPr>
        <p:spPr bwMode="auto">
          <a:xfrm>
            <a:off x="5603731" y="3615758"/>
            <a:ext cx="753953" cy="1042926"/>
          </a:xfrm>
          <a:custGeom>
            <a:avLst/>
            <a:gdLst>
              <a:gd name="T0" fmla="*/ 225 w 241"/>
              <a:gd name="T1" fmla="*/ 0 h 335"/>
              <a:gd name="T2" fmla="*/ 240 w 241"/>
              <a:gd name="T3" fmla="*/ 107 h 335"/>
              <a:gd name="T4" fmla="*/ 233 w 241"/>
              <a:gd name="T5" fmla="*/ 126 h 335"/>
              <a:gd name="T6" fmla="*/ 7 w 241"/>
              <a:gd name="T7" fmla="*/ 332 h 335"/>
              <a:gd name="T8" fmla="*/ 0 w 241"/>
              <a:gd name="T9" fmla="*/ 335 h 335"/>
              <a:gd name="T10" fmla="*/ 16 w 241"/>
              <a:gd name="T11" fmla="*/ 232 h 335"/>
              <a:gd name="T12" fmla="*/ 23 w 241"/>
              <a:gd name="T13" fmla="*/ 220 h 335"/>
              <a:gd name="T14" fmla="*/ 217 w 241"/>
              <a:gd name="T15" fmla="*/ 6 h 335"/>
              <a:gd name="T16" fmla="*/ 225 w 241"/>
              <a:gd name="T17" fmla="*/ 0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35">
                <a:moveTo>
                  <a:pt x="225" y="0"/>
                </a:moveTo>
                <a:cubicBezTo>
                  <a:pt x="230" y="37"/>
                  <a:pt x="236" y="72"/>
                  <a:pt x="240" y="107"/>
                </a:cubicBezTo>
                <a:cubicBezTo>
                  <a:pt x="241" y="113"/>
                  <a:pt x="238" y="122"/>
                  <a:pt x="233" y="126"/>
                </a:cubicBezTo>
                <a:cubicBezTo>
                  <a:pt x="158" y="195"/>
                  <a:pt x="83" y="263"/>
                  <a:pt x="7" y="332"/>
                </a:cubicBezTo>
                <a:cubicBezTo>
                  <a:pt x="6" y="333"/>
                  <a:pt x="4" y="333"/>
                  <a:pt x="0" y="335"/>
                </a:cubicBezTo>
                <a:cubicBezTo>
                  <a:pt x="5" y="299"/>
                  <a:pt x="10" y="266"/>
                  <a:pt x="16" y="232"/>
                </a:cubicBezTo>
                <a:cubicBezTo>
                  <a:pt x="16" y="227"/>
                  <a:pt x="20" y="223"/>
                  <a:pt x="23" y="220"/>
                </a:cubicBezTo>
                <a:cubicBezTo>
                  <a:pt x="87" y="148"/>
                  <a:pt x="152" y="77"/>
                  <a:pt x="217" y="6"/>
                </a:cubicBezTo>
                <a:cubicBezTo>
                  <a:pt x="219" y="4"/>
                  <a:pt x="220" y="3"/>
                  <a:pt x="225" y="0"/>
                </a:cubicBezTo>
                <a:close/>
              </a:path>
            </a:pathLst>
          </a:custGeom>
          <a:solidFill>
            <a:srgbClr val="4D5F2E"/>
          </a:solidFill>
          <a:ln w="9525">
            <a:noFill/>
            <a:round/>
          </a:ln>
        </p:spPr>
        <p:txBody>
          <a:bodyPr anchor="ctr"/>
          <a:lstStyle/>
          <a:p>
            <a:pPr algn="ctr"/>
            <a:endParaRPr>
              <a:latin typeface="Arial" panose="020B0604020202020204" pitchFamily="34" charset="0"/>
            </a:endParaRPr>
          </a:p>
        </p:txBody>
      </p:sp>
      <p:sp>
        <p:nvSpPr>
          <p:cNvPr id="14" name="íṣḷïdé"/>
          <p:cNvSpPr/>
          <p:nvPr/>
        </p:nvSpPr>
        <p:spPr bwMode="auto">
          <a:xfrm>
            <a:off x="5716693" y="3069338"/>
            <a:ext cx="556927" cy="845899"/>
          </a:xfrm>
          <a:custGeom>
            <a:avLst/>
            <a:gdLst>
              <a:gd name="T0" fmla="*/ 0 w 178"/>
              <a:gd name="T1" fmla="*/ 270 h 272"/>
              <a:gd name="T2" fmla="*/ 16 w 178"/>
              <a:gd name="T3" fmla="*/ 162 h 272"/>
              <a:gd name="T4" fmla="*/ 24 w 178"/>
              <a:gd name="T5" fmla="*/ 149 h 272"/>
              <a:gd name="T6" fmla="*/ 156 w 178"/>
              <a:gd name="T7" fmla="*/ 4 h 272"/>
              <a:gd name="T8" fmla="*/ 163 w 178"/>
              <a:gd name="T9" fmla="*/ 0 h 272"/>
              <a:gd name="T10" fmla="*/ 178 w 178"/>
              <a:gd name="T11" fmla="*/ 107 h 272"/>
              <a:gd name="T12" fmla="*/ 173 w 178"/>
              <a:gd name="T13" fmla="*/ 118 h 272"/>
              <a:gd name="T14" fmla="*/ 5 w 178"/>
              <a:gd name="T15" fmla="*/ 272 h 272"/>
              <a:gd name="T16" fmla="*/ 0 w 178"/>
              <a:gd name="T17" fmla="*/ 270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8" h="272">
                <a:moveTo>
                  <a:pt x="0" y="270"/>
                </a:moveTo>
                <a:cubicBezTo>
                  <a:pt x="5" y="234"/>
                  <a:pt x="10" y="198"/>
                  <a:pt x="16" y="162"/>
                </a:cubicBezTo>
                <a:cubicBezTo>
                  <a:pt x="16" y="158"/>
                  <a:pt x="20" y="153"/>
                  <a:pt x="24" y="149"/>
                </a:cubicBezTo>
                <a:cubicBezTo>
                  <a:pt x="68" y="101"/>
                  <a:pt x="112" y="53"/>
                  <a:pt x="156" y="4"/>
                </a:cubicBezTo>
                <a:cubicBezTo>
                  <a:pt x="157" y="3"/>
                  <a:pt x="159" y="2"/>
                  <a:pt x="163" y="0"/>
                </a:cubicBezTo>
                <a:cubicBezTo>
                  <a:pt x="168" y="36"/>
                  <a:pt x="173" y="71"/>
                  <a:pt x="178" y="107"/>
                </a:cubicBezTo>
                <a:cubicBezTo>
                  <a:pt x="178" y="110"/>
                  <a:pt x="176" y="116"/>
                  <a:pt x="173" y="118"/>
                </a:cubicBezTo>
                <a:cubicBezTo>
                  <a:pt x="117" y="170"/>
                  <a:pt x="61" y="221"/>
                  <a:pt x="5" y="272"/>
                </a:cubicBezTo>
                <a:cubicBezTo>
                  <a:pt x="3" y="271"/>
                  <a:pt x="1" y="271"/>
                  <a:pt x="0" y="270"/>
                </a:cubicBezTo>
                <a:close/>
              </a:path>
            </a:pathLst>
          </a:custGeom>
          <a:solidFill>
            <a:srgbClr val="74891A"/>
          </a:solidFill>
          <a:ln w="9525">
            <a:noFill/>
            <a:round/>
          </a:ln>
        </p:spPr>
        <p:txBody>
          <a:bodyPr anchor="ctr"/>
          <a:lstStyle/>
          <a:p>
            <a:pPr algn="ctr"/>
            <a:endParaRPr>
              <a:latin typeface="Arial" panose="020B0604020202020204" pitchFamily="34" charset="0"/>
            </a:endParaRPr>
          </a:p>
        </p:txBody>
      </p:sp>
      <p:cxnSp>
        <p:nvCxnSpPr>
          <p:cNvPr id="15" name="直接连接符 14"/>
          <p:cNvCxnSpPr/>
          <p:nvPr/>
        </p:nvCxnSpPr>
        <p:spPr>
          <a:xfrm>
            <a:off x="6273621" y="3040284"/>
            <a:ext cx="1487849"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6433435" y="4349338"/>
            <a:ext cx="1328035"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4512656" y="5693194"/>
            <a:ext cx="1318470" cy="0"/>
          </a:xfrm>
          <a:prstGeom prst="line">
            <a:avLst/>
          </a:prstGeom>
          <a:ln w="19050" cap="rnd">
            <a:solidFill>
              <a:schemeClr val="bg1">
                <a:lumMod val="75000"/>
              </a:schemeClr>
            </a:solidFill>
            <a:prstDash val="dash"/>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7857490" y="2943225"/>
            <a:ext cx="3246755"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Time spent on data cleaning before analysis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3" name="文本框 22"/>
          <p:cNvSpPr txBox="1"/>
          <p:nvPr/>
        </p:nvSpPr>
        <p:spPr>
          <a:xfrm>
            <a:off x="7857490" y="4251960"/>
            <a:ext cx="3246755"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Ensuring dashboard usability for non-technical users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6" name="文本框 25"/>
          <p:cNvSpPr txBox="1"/>
          <p:nvPr/>
        </p:nvSpPr>
        <p:spPr>
          <a:xfrm>
            <a:off x="1059180" y="4354830"/>
            <a:ext cx="3246755"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Handling inconsistent or missing data</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9" name="文本框 28"/>
          <p:cNvSpPr txBox="1"/>
          <p:nvPr/>
        </p:nvSpPr>
        <p:spPr>
          <a:xfrm>
            <a:off x="1059180" y="5595620"/>
            <a:ext cx="3246755"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Balancing dashboard simplicity with detailed insights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0" name="文本框 29"/>
          <p:cNvSpPr txBox="1"/>
          <p:nvPr/>
        </p:nvSpPr>
        <p:spPr>
          <a:xfrm>
            <a:off x="3313072" y="695871"/>
            <a:ext cx="536575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Challenges Faced</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strVal val="#ppt_w+.3"/>
                                          </p:val>
                                        </p:tav>
                                        <p:tav tm="100000">
                                          <p:val>
                                            <p:strVal val="#ppt_w"/>
                                          </p:val>
                                        </p:tav>
                                      </p:tavLst>
                                    </p:anim>
                                    <p:anim calcmode="lin" valueType="num">
                                      <p:cBhvr>
                                        <p:cTn id="8" dur="1000" fill="hold"/>
                                        <p:tgtEl>
                                          <p:spTgt spid="30"/>
                                        </p:tgtEl>
                                        <p:attrNameLst>
                                          <p:attrName>ppt_h</p:attrName>
                                        </p:attrNameLst>
                                      </p:cBhvr>
                                      <p:tavLst>
                                        <p:tav tm="0">
                                          <p:val>
                                            <p:strVal val="#ppt_h"/>
                                          </p:val>
                                        </p:tav>
                                        <p:tav tm="100000">
                                          <p:val>
                                            <p:strVal val="#ppt_h"/>
                                          </p:val>
                                        </p:tav>
                                      </p:tavLst>
                                    </p:anim>
                                    <p:animEffect transition="in" filter="fade">
                                      <p:cBhvr>
                                        <p:cTn id="9"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PA_任意多边形 12"/>
          <p:cNvSpPr/>
          <p:nvPr>
            <p:custDataLst>
              <p:tags r:id="rId2"/>
            </p:custDataLst>
          </p:nvPr>
        </p:nvSpPr>
        <p:spPr bwMode="auto">
          <a:xfrm>
            <a:off x="3623688" y="4138613"/>
            <a:ext cx="1935163" cy="2719387"/>
          </a:xfrm>
          <a:custGeom>
            <a:avLst/>
            <a:gdLst>
              <a:gd name="T0" fmla="*/ 2757 w 2757"/>
              <a:gd name="T1" fmla="*/ 3864 h 3864"/>
              <a:gd name="T2" fmla="*/ 2757 w 2757"/>
              <a:gd name="T3" fmla="*/ 3056 h 3864"/>
              <a:gd name="T4" fmla="*/ 1462 w 2757"/>
              <a:gd name="T5" fmla="*/ 661 h 3864"/>
              <a:gd name="T6" fmla="*/ 722 w 2757"/>
              <a:gd name="T7" fmla="*/ 202 h 3864"/>
              <a:gd name="T8" fmla="*/ 805 w 2757"/>
              <a:gd name="T9" fmla="*/ 67 h 3864"/>
              <a:gd name="T10" fmla="*/ 759 w 2757"/>
              <a:gd name="T11" fmla="*/ 2 h 3864"/>
              <a:gd name="T12" fmla="*/ 51 w 2757"/>
              <a:gd name="T13" fmla="*/ 34 h 3864"/>
              <a:gd name="T14" fmla="*/ 12 w 2757"/>
              <a:gd name="T15" fmla="*/ 97 h 3864"/>
              <a:gd name="T16" fmla="*/ 307 w 2757"/>
              <a:gd name="T17" fmla="*/ 737 h 3864"/>
              <a:gd name="T18" fmla="*/ 384 w 2757"/>
              <a:gd name="T19" fmla="*/ 752 h 3864"/>
              <a:gd name="T20" fmla="*/ 480 w 2757"/>
              <a:gd name="T21" fmla="*/ 595 h 3864"/>
              <a:gd name="T22" fmla="*/ 1161 w 2757"/>
              <a:gd name="T23" fmla="*/ 1018 h 3864"/>
              <a:gd name="T24" fmla="*/ 2295 w 2757"/>
              <a:gd name="T25" fmla="*/ 3002 h 3864"/>
              <a:gd name="T26" fmla="*/ 2295 w 2757"/>
              <a:gd name="T27" fmla="*/ 3864 h 3864"/>
              <a:gd name="T28" fmla="*/ 2757 w 2757"/>
              <a:gd name="T29" fmla="*/ 3864 h 3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57" h="3864">
                <a:moveTo>
                  <a:pt x="2757" y="3864"/>
                </a:moveTo>
                <a:lnTo>
                  <a:pt x="2757" y="3056"/>
                </a:lnTo>
                <a:cubicBezTo>
                  <a:pt x="2757" y="2031"/>
                  <a:pt x="2444" y="1270"/>
                  <a:pt x="1462" y="661"/>
                </a:cubicBezTo>
                <a:lnTo>
                  <a:pt x="722" y="202"/>
                </a:lnTo>
                <a:lnTo>
                  <a:pt x="805" y="67"/>
                </a:lnTo>
                <a:cubicBezTo>
                  <a:pt x="825" y="36"/>
                  <a:pt x="802" y="0"/>
                  <a:pt x="759" y="2"/>
                </a:cubicBezTo>
                <a:lnTo>
                  <a:pt x="51" y="34"/>
                </a:lnTo>
                <a:cubicBezTo>
                  <a:pt x="22" y="35"/>
                  <a:pt x="0" y="71"/>
                  <a:pt x="12" y="97"/>
                </a:cubicBezTo>
                <a:lnTo>
                  <a:pt x="307" y="737"/>
                </a:lnTo>
                <a:cubicBezTo>
                  <a:pt x="322" y="770"/>
                  <a:pt x="364" y="785"/>
                  <a:pt x="384" y="752"/>
                </a:cubicBezTo>
                <a:lnTo>
                  <a:pt x="480" y="595"/>
                </a:lnTo>
                <a:lnTo>
                  <a:pt x="1161" y="1018"/>
                </a:lnTo>
                <a:cubicBezTo>
                  <a:pt x="1976" y="1522"/>
                  <a:pt x="2295" y="2037"/>
                  <a:pt x="2295" y="3002"/>
                </a:cubicBezTo>
                <a:lnTo>
                  <a:pt x="2295" y="3864"/>
                </a:lnTo>
                <a:lnTo>
                  <a:pt x="2757" y="3864"/>
                </a:lnTo>
                <a:close/>
              </a:path>
            </a:pathLst>
          </a:custGeom>
          <a:solidFill>
            <a:srgbClr val="4D5F2E"/>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8" name="PA_任意多边形 13"/>
          <p:cNvSpPr/>
          <p:nvPr>
            <p:custDataLst>
              <p:tags r:id="rId3"/>
            </p:custDataLst>
          </p:nvPr>
        </p:nvSpPr>
        <p:spPr bwMode="auto">
          <a:xfrm>
            <a:off x="4811138" y="3084513"/>
            <a:ext cx="1216025" cy="3773487"/>
          </a:xfrm>
          <a:custGeom>
            <a:avLst/>
            <a:gdLst>
              <a:gd name="T0" fmla="*/ 1270 w 1732"/>
              <a:gd name="T1" fmla="*/ 5362 h 5362"/>
              <a:gd name="T2" fmla="*/ 1732 w 1732"/>
              <a:gd name="T3" fmla="*/ 5362 h 5362"/>
              <a:gd name="T4" fmla="*/ 1732 w 1732"/>
              <a:gd name="T5" fmla="*/ 4676 h 5362"/>
              <a:gd name="T6" fmla="*/ 1128 w 1732"/>
              <a:gd name="T7" fmla="*/ 1513 h 5362"/>
              <a:gd name="T8" fmla="*/ 647 w 1732"/>
              <a:gd name="T9" fmla="*/ 526 h 5362"/>
              <a:gd name="T10" fmla="*/ 791 w 1732"/>
              <a:gd name="T11" fmla="*/ 459 h 5362"/>
              <a:gd name="T12" fmla="*/ 789 w 1732"/>
              <a:gd name="T13" fmla="*/ 379 h 5362"/>
              <a:gd name="T14" fmla="*/ 181 w 1732"/>
              <a:gd name="T15" fmla="*/ 14 h 5362"/>
              <a:gd name="T16" fmla="*/ 114 w 1732"/>
              <a:gd name="T17" fmla="*/ 45 h 5362"/>
              <a:gd name="T18" fmla="*/ 5 w 1732"/>
              <a:gd name="T19" fmla="*/ 742 h 5362"/>
              <a:gd name="T20" fmla="*/ 61 w 1732"/>
              <a:gd name="T21" fmla="*/ 797 h 5362"/>
              <a:gd name="T22" fmla="*/ 227 w 1732"/>
              <a:gd name="T23" fmla="*/ 720 h 5362"/>
              <a:gd name="T24" fmla="*/ 734 w 1732"/>
              <a:gd name="T25" fmla="*/ 1758 h 5362"/>
              <a:gd name="T26" fmla="*/ 1270 w 1732"/>
              <a:gd name="T27" fmla="*/ 4472 h 5362"/>
              <a:gd name="T28" fmla="*/ 1270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1270" y="5362"/>
                </a:moveTo>
                <a:lnTo>
                  <a:pt x="1732" y="5362"/>
                </a:lnTo>
                <a:lnTo>
                  <a:pt x="1732" y="4676"/>
                </a:lnTo>
                <a:cubicBezTo>
                  <a:pt x="1732" y="3345"/>
                  <a:pt x="1631" y="2545"/>
                  <a:pt x="1128" y="1513"/>
                </a:cubicBezTo>
                <a:lnTo>
                  <a:pt x="647" y="526"/>
                </a:lnTo>
                <a:lnTo>
                  <a:pt x="791" y="459"/>
                </a:lnTo>
                <a:cubicBezTo>
                  <a:pt x="825" y="443"/>
                  <a:pt x="825" y="401"/>
                  <a:pt x="789" y="379"/>
                </a:cubicBezTo>
                <a:lnTo>
                  <a:pt x="181" y="14"/>
                </a:lnTo>
                <a:cubicBezTo>
                  <a:pt x="156" y="0"/>
                  <a:pt x="118" y="17"/>
                  <a:pt x="114" y="45"/>
                </a:cubicBezTo>
                <a:lnTo>
                  <a:pt x="5" y="742"/>
                </a:lnTo>
                <a:cubicBezTo>
                  <a:pt x="0" y="777"/>
                  <a:pt x="26" y="813"/>
                  <a:pt x="61" y="797"/>
                </a:cubicBezTo>
                <a:lnTo>
                  <a:pt x="227" y="720"/>
                </a:lnTo>
                <a:lnTo>
                  <a:pt x="734" y="1758"/>
                </a:lnTo>
                <a:cubicBezTo>
                  <a:pt x="1167" y="2647"/>
                  <a:pt x="1270" y="3321"/>
                  <a:pt x="1270" y="4472"/>
                </a:cubicBezTo>
                <a:lnTo>
                  <a:pt x="1270" y="5362"/>
                </a:lnTo>
                <a:close/>
              </a:path>
            </a:pathLst>
          </a:custGeom>
          <a:solidFill>
            <a:srgbClr val="74891A"/>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9" name="PA_任意多边形 14"/>
          <p:cNvSpPr/>
          <p:nvPr>
            <p:custDataLst>
              <p:tags r:id="rId4"/>
            </p:custDataLst>
          </p:nvPr>
        </p:nvSpPr>
        <p:spPr bwMode="auto">
          <a:xfrm>
            <a:off x="6676451" y="4138613"/>
            <a:ext cx="1933575" cy="2719387"/>
          </a:xfrm>
          <a:custGeom>
            <a:avLst/>
            <a:gdLst>
              <a:gd name="T0" fmla="*/ 0 w 2757"/>
              <a:gd name="T1" fmla="*/ 3864 h 3864"/>
              <a:gd name="T2" fmla="*/ 0 w 2757"/>
              <a:gd name="T3" fmla="*/ 3056 h 3864"/>
              <a:gd name="T4" fmla="*/ 1295 w 2757"/>
              <a:gd name="T5" fmla="*/ 661 h 3864"/>
              <a:gd name="T6" fmla="*/ 2035 w 2757"/>
              <a:gd name="T7" fmla="*/ 202 h 3864"/>
              <a:gd name="T8" fmla="*/ 1952 w 2757"/>
              <a:gd name="T9" fmla="*/ 67 h 3864"/>
              <a:gd name="T10" fmla="*/ 1998 w 2757"/>
              <a:gd name="T11" fmla="*/ 2 h 3864"/>
              <a:gd name="T12" fmla="*/ 2706 w 2757"/>
              <a:gd name="T13" fmla="*/ 34 h 3864"/>
              <a:gd name="T14" fmla="*/ 2745 w 2757"/>
              <a:gd name="T15" fmla="*/ 97 h 3864"/>
              <a:gd name="T16" fmla="*/ 2450 w 2757"/>
              <a:gd name="T17" fmla="*/ 737 h 3864"/>
              <a:gd name="T18" fmla="*/ 2373 w 2757"/>
              <a:gd name="T19" fmla="*/ 752 h 3864"/>
              <a:gd name="T20" fmla="*/ 2277 w 2757"/>
              <a:gd name="T21" fmla="*/ 595 h 3864"/>
              <a:gd name="T22" fmla="*/ 1596 w 2757"/>
              <a:gd name="T23" fmla="*/ 1018 h 3864"/>
              <a:gd name="T24" fmla="*/ 462 w 2757"/>
              <a:gd name="T25" fmla="*/ 3002 h 3864"/>
              <a:gd name="T26" fmla="*/ 462 w 2757"/>
              <a:gd name="T27" fmla="*/ 3864 h 3864"/>
              <a:gd name="T28" fmla="*/ 0 w 2757"/>
              <a:gd name="T29" fmla="*/ 3864 h 3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57" h="3864">
                <a:moveTo>
                  <a:pt x="0" y="3864"/>
                </a:moveTo>
                <a:lnTo>
                  <a:pt x="0" y="3056"/>
                </a:lnTo>
                <a:cubicBezTo>
                  <a:pt x="0" y="2031"/>
                  <a:pt x="313" y="1270"/>
                  <a:pt x="1295" y="661"/>
                </a:cubicBezTo>
                <a:lnTo>
                  <a:pt x="2035" y="202"/>
                </a:lnTo>
                <a:lnTo>
                  <a:pt x="1952" y="67"/>
                </a:lnTo>
                <a:cubicBezTo>
                  <a:pt x="1933" y="36"/>
                  <a:pt x="1955" y="0"/>
                  <a:pt x="1998" y="2"/>
                </a:cubicBezTo>
                <a:lnTo>
                  <a:pt x="2706" y="34"/>
                </a:lnTo>
                <a:cubicBezTo>
                  <a:pt x="2735" y="35"/>
                  <a:pt x="2757" y="71"/>
                  <a:pt x="2745" y="97"/>
                </a:cubicBezTo>
                <a:lnTo>
                  <a:pt x="2450" y="737"/>
                </a:lnTo>
                <a:cubicBezTo>
                  <a:pt x="2435" y="770"/>
                  <a:pt x="2394" y="785"/>
                  <a:pt x="2373" y="752"/>
                </a:cubicBezTo>
                <a:lnTo>
                  <a:pt x="2277" y="595"/>
                </a:lnTo>
                <a:lnTo>
                  <a:pt x="1596" y="1018"/>
                </a:lnTo>
                <a:cubicBezTo>
                  <a:pt x="781" y="1522"/>
                  <a:pt x="462" y="2037"/>
                  <a:pt x="462" y="3002"/>
                </a:cubicBezTo>
                <a:lnTo>
                  <a:pt x="462" y="3864"/>
                </a:lnTo>
                <a:lnTo>
                  <a:pt x="0" y="3864"/>
                </a:lnTo>
                <a:close/>
              </a:path>
            </a:pathLst>
          </a:custGeom>
          <a:solidFill>
            <a:srgbClr val="4D5F2E"/>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11" name="PA_任意多边形 15"/>
          <p:cNvSpPr/>
          <p:nvPr>
            <p:custDataLst>
              <p:tags r:id="rId5"/>
            </p:custDataLst>
          </p:nvPr>
        </p:nvSpPr>
        <p:spPr bwMode="auto">
          <a:xfrm>
            <a:off x="6208138" y="3084513"/>
            <a:ext cx="1214438" cy="3773487"/>
          </a:xfrm>
          <a:custGeom>
            <a:avLst/>
            <a:gdLst>
              <a:gd name="T0" fmla="*/ 462 w 1732"/>
              <a:gd name="T1" fmla="*/ 5362 h 5362"/>
              <a:gd name="T2" fmla="*/ 0 w 1732"/>
              <a:gd name="T3" fmla="*/ 5362 h 5362"/>
              <a:gd name="T4" fmla="*/ 0 w 1732"/>
              <a:gd name="T5" fmla="*/ 4676 h 5362"/>
              <a:gd name="T6" fmla="*/ 604 w 1732"/>
              <a:gd name="T7" fmla="*/ 1513 h 5362"/>
              <a:gd name="T8" fmla="*/ 1086 w 1732"/>
              <a:gd name="T9" fmla="*/ 526 h 5362"/>
              <a:gd name="T10" fmla="*/ 941 w 1732"/>
              <a:gd name="T11" fmla="*/ 459 h 5362"/>
              <a:gd name="T12" fmla="*/ 944 w 1732"/>
              <a:gd name="T13" fmla="*/ 379 h 5362"/>
              <a:gd name="T14" fmla="*/ 1552 w 1732"/>
              <a:gd name="T15" fmla="*/ 14 h 5362"/>
              <a:gd name="T16" fmla="*/ 1618 w 1732"/>
              <a:gd name="T17" fmla="*/ 45 h 5362"/>
              <a:gd name="T18" fmla="*/ 1727 w 1732"/>
              <a:gd name="T19" fmla="*/ 742 h 5362"/>
              <a:gd name="T20" fmla="*/ 1671 w 1732"/>
              <a:gd name="T21" fmla="*/ 797 h 5362"/>
              <a:gd name="T22" fmla="*/ 1505 w 1732"/>
              <a:gd name="T23" fmla="*/ 720 h 5362"/>
              <a:gd name="T24" fmla="*/ 999 w 1732"/>
              <a:gd name="T25" fmla="*/ 1758 h 5362"/>
              <a:gd name="T26" fmla="*/ 462 w 1732"/>
              <a:gd name="T27" fmla="*/ 4472 h 5362"/>
              <a:gd name="T28" fmla="*/ 462 w 1732"/>
              <a:gd name="T29" fmla="*/ 5362 h 5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32" h="5362">
                <a:moveTo>
                  <a:pt x="462" y="5362"/>
                </a:moveTo>
                <a:lnTo>
                  <a:pt x="0" y="5362"/>
                </a:lnTo>
                <a:lnTo>
                  <a:pt x="0" y="4676"/>
                </a:lnTo>
                <a:cubicBezTo>
                  <a:pt x="0" y="3345"/>
                  <a:pt x="101" y="2545"/>
                  <a:pt x="604" y="1513"/>
                </a:cubicBezTo>
                <a:lnTo>
                  <a:pt x="1086" y="526"/>
                </a:lnTo>
                <a:lnTo>
                  <a:pt x="941" y="459"/>
                </a:lnTo>
                <a:cubicBezTo>
                  <a:pt x="908" y="443"/>
                  <a:pt x="907" y="401"/>
                  <a:pt x="944" y="379"/>
                </a:cubicBezTo>
                <a:lnTo>
                  <a:pt x="1552" y="14"/>
                </a:lnTo>
                <a:cubicBezTo>
                  <a:pt x="1576" y="0"/>
                  <a:pt x="1614" y="17"/>
                  <a:pt x="1618" y="45"/>
                </a:cubicBezTo>
                <a:lnTo>
                  <a:pt x="1727" y="742"/>
                </a:lnTo>
                <a:cubicBezTo>
                  <a:pt x="1732" y="777"/>
                  <a:pt x="1706" y="813"/>
                  <a:pt x="1671" y="797"/>
                </a:cubicBezTo>
                <a:lnTo>
                  <a:pt x="1505" y="720"/>
                </a:lnTo>
                <a:lnTo>
                  <a:pt x="999" y="1758"/>
                </a:lnTo>
                <a:cubicBezTo>
                  <a:pt x="565" y="2647"/>
                  <a:pt x="462" y="3321"/>
                  <a:pt x="462" y="4472"/>
                </a:cubicBezTo>
                <a:lnTo>
                  <a:pt x="462" y="5362"/>
                </a:lnTo>
                <a:close/>
              </a:path>
            </a:pathLst>
          </a:custGeom>
          <a:solidFill>
            <a:srgbClr val="74891A"/>
          </a:solidFill>
          <a:ln>
            <a:noFill/>
          </a:ln>
        </p:spPr>
        <p:txBody>
          <a:bodyPr vert="horz" wrap="square" lIns="91440" tIns="45720" rIns="91440" bIns="45720" numCol="1" anchor="t" anchorCtr="0" compatLnSpc="1"/>
          <a:lstStyle/>
          <a:p>
            <a:endParaRPr lang="zh-CN" altLang="en-US">
              <a:latin typeface="Arial" panose="020B0604020202020204" pitchFamily="34" charset="0"/>
              <a:ea typeface="Arial" panose="020B0604020202020204" pitchFamily="34" charset="0"/>
            </a:endParaRPr>
          </a:p>
        </p:txBody>
      </p:sp>
      <p:sp>
        <p:nvSpPr>
          <p:cNvPr id="14" name="文本框 13"/>
          <p:cNvSpPr txBox="1"/>
          <p:nvPr>
            <p:custDataLst>
              <p:tags r:id="rId6"/>
            </p:custDataLst>
          </p:nvPr>
        </p:nvSpPr>
        <p:spPr>
          <a:xfrm>
            <a:off x="2183130" y="2571750"/>
            <a:ext cx="2801620"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Power Query integration – Auto-refresh</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17" name="文本框 16"/>
          <p:cNvSpPr txBox="1"/>
          <p:nvPr>
            <p:custDataLst>
              <p:tags r:id="rId7"/>
            </p:custDataLst>
          </p:nvPr>
        </p:nvSpPr>
        <p:spPr>
          <a:xfrm>
            <a:off x="7254240" y="2605405"/>
            <a:ext cx="2801620" cy="37147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Rebuild in Power BI</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0" name="文本框 19"/>
          <p:cNvSpPr txBox="1"/>
          <p:nvPr>
            <p:custDataLst>
              <p:tags r:id="rId8"/>
            </p:custDataLst>
          </p:nvPr>
        </p:nvSpPr>
        <p:spPr>
          <a:xfrm>
            <a:off x="8655050" y="4071620"/>
            <a:ext cx="2801620"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Add forecasting for patient inflow</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3" name="文本框 22"/>
          <p:cNvSpPr txBox="1"/>
          <p:nvPr>
            <p:custDataLst>
              <p:tags r:id="rId9"/>
            </p:custDataLst>
          </p:nvPr>
        </p:nvSpPr>
        <p:spPr>
          <a:xfrm>
            <a:off x="727710" y="4071620"/>
            <a:ext cx="2801620" cy="65151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600" dirty="0">
                <a:solidFill>
                  <a:srgbClr val="4D5F2E"/>
                </a:solidFill>
                <a:latin typeface="Arial" panose="020B0604020202020204" pitchFamily="34" charset="0"/>
                <a:ea typeface="Arial" panose="020B0604020202020204" pitchFamily="34" charset="0"/>
              </a:rPr>
              <a:t>Connect to SQL / Access / CSV</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24" name="文本框 23"/>
          <p:cNvSpPr txBox="1"/>
          <p:nvPr/>
        </p:nvSpPr>
        <p:spPr>
          <a:xfrm>
            <a:off x="4142337" y="731595"/>
            <a:ext cx="407733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Future Scope</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1000" fill="hold"/>
                                        <p:tgtEl>
                                          <p:spTgt spid="24"/>
                                        </p:tgtEl>
                                        <p:attrNameLst>
                                          <p:attrName>ppt_w</p:attrName>
                                        </p:attrNameLst>
                                      </p:cBhvr>
                                      <p:tavLst>
                                        <p:tav tm="0">
                                          <p:val>
                                            <p:strVal val="#ppt_w+.3"/>
                                          </p:val>
                                        </p:tav>
                                        <p:tav tm="100000">
                                          <p:val>
                                            <p:strVal val="#ppt_w"/>
                                          </p:val>
                                        </p:tav>
                                      </p:tavLst>
                                    </p:anim>
                                    <p:anim calcmode="lin" valueType="num">
                                      <p:cBhvr>
                                        <p:cTn id="8" dur="1000" fill="hold"/>
                                        <p:tgtEl>
                                          <p:spTgt spid="24"/>
                                        </p:tgtEl>
                                        <p:attrNameLst>
                                          <p:attrName>ppt_h</p:attrName>
                                        </p:attrNameLst>
                                      </p:cBhvr>
                                      <p:tavLst>
                                        <p:tav tm="0">
                                          <p:val>
                                            <p:strVal val="#ppt_h"/>
                                          </p:val>
                                        </p:tav>
                                        <p:tav tm="100000">
                                          <p:val>
                                            <p:strVal val="#ppt_h"/>
                                          </p:val>
                                        </p:tav>
                                      </p:tavLst>
                                    </p:anim>
                                    <p:animEffect transition="in" filter="fade">
                                      <p:cBhvr>
                                        <p:cTn id="9"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cxnSp>
        <p:nvCxnSpPr>
          <p:cNvPr id="7" name="Straight Connector 79"/>
          <p:cNvCxnSpPr/>
          <p:nvPr/>
        </p:nvCxnSpPr>
        <p:spPr>
          <a:xfrm flipH="1">
            <a:off x="6181790" y="2826177"/>
            <a:ext cx="5177362" cy="0"/>
          </a:xfrm>
          <a:prstGeom prst="line">
            <a:avLst/>
          </a:prstGeom>
          <a:ln w="381000">
            <a:solidFill>
              <a:srgbClr val="74891A"/>
            </a:solidFill>
          </a:ln>
        </p:spPr>
        <p:style>
          <a:lnRef idx="1">
            <a:schemeClr val="accent1"/>
          </a:lnRef>
          <a:fillRef idx="0">
            <a:schemeClr val="accent1"/>
          </a:fillRef>
          <a:effectRef idx="0">
            <a:schemeClr val="accent1"/>
          </a:effectRef>
          <a:fontRef idx="minor">
            <a:schemeClr val="tx1"/>
          </a:fontRef>
        </p:style>
      </p:cxnSp>
      <p:cxnSp>
        <p:nvCxnSpPr>
          <p:cNvPr id="8" name="Straight Connector 80"/>
          <p:cNvCxnSpPr/>
          <p:nvPr/>
        </p:nvCxnSpPr>
        <p:spPr>
          <a:xfrm flipH="1">
            <a:off x="6181790" y="3350365"/>
            <a:ext cx="5177364"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9" name="Oval 73"/>
          <p:cNvSpPr/>
          <p:nvPr/>
        </p:nvSpPr>
        <p:spPr bwMode="auto">
          <a:xfrm flipV="1">
            <a:off x="5089142" y="2826369"/>
            <a:ext cx="2033795" cy="2033795"/>
          </a:xfrm>
          <a:prstGeom prst="ellipse">
            <a:avLst/>
          </a:prstGeom>
          <a:noFill/>
          <a:ln w="381000">
            <a:gradFill>
              <a:gsLst>
                <a:gs pos="0">
                  <a:srgbClr val="74891A"/>
                </a:gs>
                <a:gs pos="100000">
                  <a:srgbClr val="4D5F2E"/>
                </a:gs>
              </a:gsLst>
              <a:lin ang="5400000" scaled="1"/>
            </a:gradFill>
          </a:ln>
          <a:effectLst/>
        </p:spPr>
        <p:txBody>
          <a:bodyPr anchor="ctr"/>
          <a:lstStyle/>
          <a:p>
            <a:pPr algn="ctr"/>
            <a:endParaRPr sz="2400" dirty="0">
              <a:solidFill>
                <a:schemeClr val="bg1">
                  <a:lumMod val="50000"/>
                </a:schemeClr>
              </a:solidFill>
              <a:latin typeface="Arial" panose="020B0604020202020204" pitchFamily="34" charset="0"/>
              <a:ea typeface="Arial" panose="020B0604020202020204" pitchFamily="34" charset="0"/>
            </a:endParaRPr>
          </a:p>
        </p:txBody>
      </p:sp>
      <p:sp>
        <p:nvSpPr>
          <p:cNvPr id="11" name="Oval 74"/>
          <p:cNvSpPr/>
          <p:nvPr/>
        </p:nvSpPr>
        <p:spPr bwMode="auto">
          <a:xfrm flipV="1">
            <a:off x="5089142" y="2826682"/>
            <a:ext cx="2033795" cy="2033795"/>
          </a:xfrm>
          <a:prstGeom prst="ellipse">
            <a:avLst/>
          </a:prstGeom>
          <a:noFill/>
          <a:ln w="19050">
            <a:solidFill>
              <a:schemeClr val="bg1"/>
            </a:solidFill>
            <a:prstDash val="dash"/>
          </a:ln>
          <a:effectLst/>
        </p:spPr>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cxnSp>
        <p:nvCxnSpPr>
          <p:cNvPr id="12" name="Straight Connector 75"/>
          <p:cNvCxnSpPr>
            <a:stCxn id="9" idx="4"/>
          </p:cNvCxnSpPr>
          <p:nvPr/>
        </p:nvCxnSpPr>
        <p:spPr>
          <a:xfrm flipH="1">
            <a:off x="928678" y="2826369"/>
            <a:ext cx="5177362" cy="0"/>
          </a:xfrm>
          <a:prstGeom prst="line">
            <a:avLst/>
          </a:prstGeom>
          <a:ln w="381000">
            <a:solidFill>
              <a:srgbClr val="4D5F2E"/>
            </a:solidFill>
          </a:ln>
        </p:spPr>
        <p:style>
          <a:lnRef idx="1">
            <a:schemeClr val="accent1"/>
          </a:lnRef>
          <a:fillRef idx="0">
            <a:schemeClr val="accent1"/>
          </a:fillRef>
          <a:effectRef idx="0">
            <a:schemeClr val="accent1"/>
          </a:effectRef>
          <a:fontRef idx="minor">
            <a:schemeClr val="tx1"/>
          </a:fontRef>
        </p:style>
      </p:cxnSp>
      <p:cxnSp>
        <p:nvCxnSpPr>
          <p:cNvPr id="13" name="Straight Connector 76"/>
          <p:cNvCxnSpPr/>
          <p:nvPr/>
        </p:nvCxnSpPr>
        <p:spPr>
          <a:xfrm flipH="1">
            <a:off x="928678" y="2826682"/>
            <a:ext cx="5177364"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14" name="Teardrop 53"/>
          <p:cNvSpPr/>
          <p:nvPr/>
        </p:nvSpPr>
        <p:spPr>
          <a:xfrm rot="8100000">
            <a:off x="5737014" y="1831379"/>
            <a:ext cx="752481" cy="752481"/>
          </a:xfrm>
          <a:prstGeom prst="teardrop">
            <a:avLst/>
          </a:prstGeom>
          <a:gradFill>
            <a:gsLst>
              <a:gs pos="0">
                <a:srgbClr val="74891A"/>
              </a:gs>
              <a:gs pos="100000">
                <a:srgbClr val="4D5F2E"/>
              </a:gs>
            </a:gsLst>
            <a:lin ang="1800000" scaled="0"/>
          </a:gra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sp>
        <p:nvSpPr>
          <p:cNvPr id="15" name="Freeform: Shape 83"/>
          <p:cNvSpPr/>
          <p:nvPr/>
        </p:nvSpPr>
        <p:spPr bwMode="auto">
          <a:xfrm>
            <a:off x="5881230" y="1975784"/>
            <a:ext cx="464049" cy="464049"/>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chemeClr val="bg1"/>
          </a:solidFill>
          <a:ln>
            <a:noFill/>
          </a:ln>
        </p:spPr>
        <p:txBody>
          <a:bodyPr anchor="ctr"/>
          <a:lstStyle/>
          <a:p>
            <a:pPr algn="ctr"/>
            <a:endParaRPr sz="2400">
              <a:solidFill>
                <a:schemeClr val="bg1">
                  <a:lumMod val="50000"/>
                </a:schemeClr>
              </a:solidFill>
              <a:latin typeface="Arial" panose="020B0604020202020204" pitchFamily="34" charset="0"/>
              <a:ea typeface="Arial" panose="020B0604020202020204" pitchFamily="34" charset="0"/>
            </a:endParaRPr>
          </a:p>
        </p:txBody>
      </p:sp>
      <p:sp>
        <p:nvSpPr>
          <p:cNvPr id="18" name="文本框 17"/>
          <p:cNvSpPr txBox="1"/>
          <p:nvPr/>
        </p:nvSpPr>
        <p:spPr>
          <a:xfrm>
            <a:off x="928370" y="5311775"/>
            <a:ext cx="10430510" cy="93154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sz="1600" dirty="0">
                <a:solidFill>
                  <a:srgbClr val="4D5F2E"/>
                </a:solidFill>
                <a:latin typeface="Calibri" panose="020F0502020204030204" charset="0"/>
                <a:cs typeface="Calibri" panose="020F0502020204030204" charset="0"/>
                <a:sym typeface="+mn-ea"/>
              </a:rPr>
              <a:t>We need to create a Hospital Emergency Room Analysis Dashboard in Power BI to improve efficiency and provide useful insights. This dashboard will help stakeholders monitor, analyze, and make better decisions for managing patients and improving services.</a:t>
            </a:r>
            <a:endParaRPr lang="en-US" altLang="zh-CN" sz="1600" dirty="0">
              <a:solidFill>
                <a:srgbClr val="4D5F2E"/>
              </a:solidFill>
              <a:latin typeface="Calibri" panose="020F0502020204030204" charset="0"/>
              <a:ea typeface="Arial" panose="020B0604020202020204" pitchFamily="34" charset="0"/>
              <a:cs typeface="Calibri" panose="020F0502020204030204" charset="0"/>
              <a:sym typeface="+mn-ea"/>
            </a:endParaRPr>
          </a:p>
        </p:txBody>
      </p:sp>
      <p:sp>
        <p:nvSpPr>
          <p:cNvPr id="22" name="文本框 21"/>
          <p:cNvSpPr txBox="1"/>
          <p:nvPr/>
        </p:nvSpPr>
        <p:spPr>
          <a:xfrm>
            <a:off x="2868824" y="695599"/>
            <a:ext cx="722693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PURPOSE OF PROJECT</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cxnSp>
        <p:nvCxnSpPr>
          <p:cNvPr id="3" name="Straight Connector 76"/>
          <p:cNvCxnSpPr/>
          <p:nvPr/>
        </p:nvCxnSpPr>
        <p:spPr>
          <a:xfrm flipH="1">
            <a:off x="6262678" y="2829222"/>
            <a:ext cx="5177364" cy="0"/>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1000" fill="hold"/>
                                        <p:tgtEl>
                                          <p:spTgt spid="22"/>
                                        </p:tgtEl>
                                        <p:attrNameLst>
                                          <p:attrName>ppt_w</p:attrName>
                                        </p:attrNameLst>
                                      </p:cBhvr>
                                      <p:tavLst>
                                        <p:tav tm="0">
                                          <p:val>
                                            <p:strVal val="#ppt_w+.3"/>
                                          </p:val>
                                        </p:tav>
                                        <p:tav tm="100000">
                                          <p:val>
                                            <p:strVal val="#ppt_w"/>
                                          </p:val>
                                        </p:tav>
                                      </p:tavLst>
                                    </p:anim>
                                    <p:anim calcmode="lin" valueType="num">
                                      <p:cBhvr>
                                        <p:cTn id="8" dur="1000" fill="hold"/>
                                        <p:tgtEl>
                                          <p:spTgt spid="22"/>
                                        </p:tgtEl>
                                        <p:attrNameLst>
                                          <p:attrName>ppt_h</p:attrName>
                                        </p:attrNameLst>
                                      </p:cBhvr>
                                      <p:tavLst>
                                        <p:tav tm="0">
                                          <p:val>
                                            <p:strVal val="#ppt_h"/>
                                          </p:val>
                                        </p:tav>
                                        <p:tav tm="100000">
                                          <p:val>
                                            <p:strVal val="#ppt_h"/>
                                          </p:val>
                                        </p:tav>
                                      </p:tavLst>
                                    </p:anim>
                                    <p:animEffect transition="in" filter="fade">
                                      <p:cBhvr>
                                        <p:cTn id="9"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5"/>
          <p:cNvSpPr/>
          <p:nvPr>
            <p:custDataLst>
              <p:tags r:id="rId2"/>
            </p:custDataLst>
          </p:nvPr>
        </p:nvSpPr>
        <p:spPr>
          <a:xfrm rot="10800000" flipV="1">
            <a:off x="749561"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74891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8" name="Freeform 89"/>
          <p:cNvSpPr>
            <a:spLocks noEditPoints="1"/>
          </p:cNvSpPr>
          <p:nvPr>
            <p:custDataLst>
              <p:tags r:id="rId3"/>
            </p:custDataLst>
          </p:nvPr>
        </p:nvSpPr>
        <p:spPr bwMode="auto">
          <a:xfrm>
            <a:off x="1708171" y="5026390"/>
            <a:ext cx="494802" cy="404834"/>
          </a:xfrm>
          <a:custGeom>
            <a:avLst/>
            <a:gdLst>
              <a:gd name="T0" fmla="*/ 40 w 59"/>
              <a:gd name="T1" fmla="*/ 5 h 48"/>
              <a:gd name="T2" fmla="*/ 24 w 59"/>
              <a:gd name="T3" fmla="*/ 0 h 48"/>
              <a:gd name="T4" fmla="*/ 3 w 59"/>
              <a:gd name="T5" fmla="*/ 5 h 48"/>
              <a:gd name="T6" fmla="*/ 0 w 59"/>
              <a:gd name="T7" fmla="*/ 21 h 48"/>
              <a:gd name="T8" fmla="*/ 3 w 59"/>
              <a:gd name="T9" fmla="*/ 45 h 48"/>
              <a:gd name="T10" fmla="*/ 54 w 59"/>
              <a:gd name="T11" fmla="*/ 48 h 48"/>
              <a:gd name="T12" fmla="*/ 56 w 59"/>
              <a:gd name="T13" fmla="*/ 24 h 48"/>
              <a:gd name="T14" fmla="*/ 59 w 59"/>
              <a:gd name="T15" fmla="*/ 8 h 48"/>
              <a:gd name="T16" fmla="*/ 24 w 59"/>
              <a:gd name="T17" fmla="*/ 3 h 48"/>
              <a:gd name="T18" fmla="*/ 38 w 59"/>
              <a:gd name="T19" fmla="*/ 5 h 48"/>
              <a:gd name="T20" fmla="*/ 24 w 59"/>
              <a:gd name="T21" fmla="*/ 3 h 48"/>
              <a:gd name="T22" fmla="*/ 6 w 59"/>
              <a:gd name="T23" fmla="*/ 45 h 48"/>
              <a:gd name="T24" fmla="*/ 11 w 59"/>
              <a:gd name="T25" fmla="*/ 24 h 48"/>
              <a:gd name="T26" fmla="*/ 14 w 59"/>
              <a:gd name="T27" fmla="*/ 29 h 48"/>
              <a:gd name="T28" fmla="*/ 22 w 59"/>
              <a:gd name="T29" fmla="*/ 27 h 48"/>
              <a:gd name="T30" fmla="*/ 38 w 59"/>
              <a:gd name="T31" fmla="*/ 24 h 48"/>
              <a:gd name="T32" fmla="*/ 40 w 59"/>
              <a:gd name="T33" fmla="*/ 29 h 48"/>
              <a:gd name="T34" fmla="*/ 48 w 59"/>
              <a:gd name="T35" fmla="*/ 27 h 48"/>
              <a:gd name="T36" fmla="*/ 54 w 59"/>
              <a:gd name="T37" fmla="*/ 24 h 48"/>
              <a:gd name="T38" fmla="*/ 14 w 59"/>
              <a:gd name="T39" fmla="*/ 27 h 48"/>
              <a:gd name="T40" fmla="*/ 19 w 59"/>
              <a:gd name="T41" fmla="*/ 19 h 48"/>
              <a:gd name="T42" fmla="*/ 14 w 59"/>
              <a:gd name="T43" fmla="*/ 27 h 48"/>
              <a:gd name="T44" fmla="*/ 40 w 59"/>
              <a:gd name="T45" fmla="*/ 19 h 48"/>
              <a:gd name="T46" fmla="*/ 46 w 59"/>
              <a:gd name="T47" fmla="*/ 27 h 48"/>
              <a:gd name="T48" fmla="*/ 56 w 59"/>
              <a:gd name="T49" fmla="*/ 21 h 48"/>
              <a:gd name="T50" fmla="*/ 48 w 59"/>
              <a:gd name="T51" fmla="*/ 19 h 48"/>
              <a:gd name="T52" fmla="*/ 40 w 59"/>
              <a:gd name="T53" fmla="*/ 16 h 48"/>
              <a:gd name="T54" fmla="*/ 38 w 59"/>
              <a:gd name="T55" fmla="*/ 21 h 48"/>
              <a:gd name="T56" fmla="*/ 22 w 59"/>
              <a:gd name="T57" fmla="*/ 19 h 48"/>
              <a:gd name="T58" fmla="*/ 14 w 59"/>
              <a:gd name="T59" fmla="*/ 16 h 48"/>
              <a:gd name="T60" fmla="*/ 11 w 59"/>
              <a:gd name="T61" fmla="*/ 21 h 48"/>
              <a:gd name="T62" fmla="*/ 3 w 59"/>
              <a:gd name="T63" fmla="*/ 8 h 48"/>
              <a:gd name="T64" fmla="*/ 56 w 59"/>
              <a:gd name="T65" fmla="*/ 2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9" h="48">
                <a:moveTo>
                  <a:pt x="56" y="5"/>
                </a:moveTo>
                <a:cubicBezTo>
                  <a:pt x="40" y="5"/>
                  <a:pt x="40" y="5"/>
                  <a:pt x="40" y="5"/>
                </a:cubicBezTo>
                <a:cubicBezTo>
                  <a:pt x="40" y="2"/>
                  <a:pt x="38" y="0"/>
                  <a:pt x="35" y="0"/>
                </a:cubicBezTo>
                <a:cubicBezTo>
                  <a:pt x="24" y="0"/>
                  <a:pt x="24" y="0"/>
                  <a:pt x="24" y="0"/>
                </a:cubicBezTo>
                <a:cubicBezTo>
                  <a:pt x="21" y="0"/>
                  <a:pt x="19" y="2"/>
                  <a:pt x="19" y="5"/>
                </a:cubicBezTo>
                <a:cubicBezTo>
                  <a:pt x="3" y="5"/>
                  <a:pt x="3" y="5"/>
                  <a:pt x="3" y="5"/>
                </a:cubicBezTo>
                <a:cubicBezTo>
                  <a:pt x="2" y="5"/>
                  <a:pt x="0" y="7"/>
                  <a:pt x="0" y="8"/>
                </a:cubicBezTo>
                <a:cubicBezTo>
                  <a:pt x="0" y="21"/>
                  <a:pt x="0" y="21"/>
                  <a:pt x="0" y="21"/>
                </a:cubicBezTo>
                <a:cubicBezTo>
                  <a:pt x="0" y="23"/>
                  <a:pt x="2" y="24"/>
                  <a:pt x="3" y="24"/>
                </a:cubicBezTo>
                <a:cubicBezTo>
                  <a:pt x="3" y="45"/>
                  <a:pt x="3" y="45"/>
                  <a:pt x="3" y="45"/>
                </a:cubicBezTo>
                <a:cubicBezTo>
                  <a:pt x="3" y="47"/>
                  <a:pt x="4" y="48"/>
                  <a:pt x="6" y="48"/>
                </a:cubicBezTo>
                <a:cubicBezTo>
                  <a:pt x="54" y="48"/>
                  <a:pt x="54" y="48"/>
                  <a:pt x="54" y="48"/>
                </a:cubicBezTo>
                <a:cubicBezTo>
                  <a:pt x="55" y="48"/>
                  <a:pt x="56" y="47"/>
                  <a:pt x="56" y="45"/>
                </a:cubicBezTo>
                <a:cubicBezTo>
                  <a:pt x="56" y="24"/>
                  <a:pt x="56" y="24"/>
                  <a:pt x="56" y="24"/>
                </a:cubicBezTo>
                <a:cubicBezTo>
                  <a:pt x="58" y="24"/>
                  <a:pt x="59" y="23"/>
                  <a:pt x="59" y="21"/>
                </a:cubicBezTo>
                <a:cubicBezTo>
                  <a:pt x="59" y="8"/>
                  <a:pt x="59" y="8"/>
                  <a:pt x="59" y="8"/>
                </a:cubicBezTo>
                <a:cubicBezTo>
                  <a:pt x="59" y="7"/>
                  <a:pt x="58" y="5"/>
                  <a:pt x="56" y="5"/>
                </a:cubicBezTo>
                <a:close/>
                <a:moveTo>
                  <a:pt x="24" y="3"/>
                </a:moveTo>
                <a:cubicBezTo>
                  <a:pt x="35" y="3"/>
                  <a:pt x="35" y="3"/>
                  <a:pt x="35" y="3"/>
                </a:cubicBezTo>
                <a:cubicBezTo>
                  <a:pt x="36" y="3"/>
                  <a:pt x="38" y="4"/>
                  <a:pt x="38" y="5"/>
                </a:cubicBezTo>
                <a:cubicBezTo>
                  <a:pt x="22" y="5"/>
                  <a:pt x="22" y="5"/>
                  <a:pt x="22" y="5"/>
                </a:cubicBezTo>
                <a:cubicBezTo>
                  <a:pt x="22" y="4"/>
                  <a:pt x="23" y="3"/>
                  <a:pt x="24" y="3"/>
                </a:cubicBezTo>
                <a:close/>
                <a:moveTo>
                  <a:pt x="54" y="45"/>
                </a:moveTo>
                <a:cubicBezTo>
                  <a:pt x="6" y="45"/>
                  <a:pt x="6" y="45"/>
                  <a:pt x="6" y="45"/>
                </a:cubicBezTo>
                <a:cubicBezTo>
                  <a:pt x="6" y="24"/>
                  <a:pt x="6" y="24"/>
                  <a:pt x="6" y="24"/>
                </a:cubicBezTo>
                <a:cubicBezTo>
                  <a:pt x="11" y="24"/>
                  <a:pt x="11" y="24"/>
                  <a:pt x="11" y="24"/>
                </a:cubicBezTo>
                <a:cubicBezTo>
                  <a:pt x="11" y="27"/>
                  <a:pt x="11" y="27"/>
                  <a:pt x="11" y="27"/>
                </a:cubicBezTo>
                <a:cubicBezTo>
                  <a:pt x="11" y="28"/>
                  <a:pt x="12" y="29"/>
                  <a:pt x="14" y="29"/>
                </a:cubicBezTo>
                <a:cubicBezTo>
                  <a:pt x="19" y="29"/>
                  <a:pt x="19" y="29"/>
                  <a:pt x="19" y="29"/>
                </a:cubicBezTo>
                <a:cubicBezTo>
                  <a:pt x="20" y="29"/>
                  <a:pt x="22" y="28"/>
                  <a:pt x="22" y="27"/>
                </a:cubicBezTo>
                <a:cubicBezTo>
                  <a:pt x="22" y="24"/>
                  <a:pt x="22" y="24"/>
                  <a:pt x="22" y="24"/>
                </a:cubicBezTo>
                <a:cubicBezTo>
                  <a:pt x="38" y="24"/>
                  <a:pt x="38" y="24"/>
                  <a:pt x="38" y="24"/>
                </a:cubicBezTo>
                <a:cubicBezTo>
                  <a:pt x="38" y="27"/>
                  <a:pt x="38" y="27"/>
                  <a:pt x="38" y="27"/>
                </a:cubicBezTo>
                <a:cubicBezTo>
                  <a:pt x="38" y="28"/>
                  <a:pt x="39" y="29"/>
                  <a:pt x="40" y="29"/>
                </a:cubicBezTo>
                <a:cubicBezTo>
                  <a:pt x="46" y="29"/>
                  <a:pt x="46" y="29"/>
                  <a:pt x="46" y="29"/>
                </a:cubicBezTo>
                <a:cubicBezTo>
                  <a:pt x="47" y="29"/>
                  <a:pt x="48" y="28"/>
                  <a:pt x="48" y="27"/>
                </a:cubicBezTo>
                <a:cubicBezTo>
                  <a:pt x="48" y="24"/>
                  <a:pt x="48" y="24"/>
                  <a:pt x="48" y="24"/>
                </a:cubicBezTo>
                <a:cubicBezTo>
                  <a:pt x="54" y="24"/>
                  <a:pt x="54" y="24"/>
                  <a:pt x="54" y="24"/>
                </a:cubicBezTo>
                <a:lnTo>
                  <a:pt x="54" y="45"/>
                </a:lnTo>
                <a:close/>
                <a:moveTo>
                  <a:pt x="14" y="27"/>
                </a:moveTo>
                <a:cubicBezTo>
                  <a:pt x="14" y="19"/>
                  <a:pt x="14" y="19"/>
                  <a:pt x="14" y="19"/>
                </a:cubicBezTo>
                <a:cubicBezTo>
                  <a:pt x="19" y="19"/>
                  <a:pt x="19" y="19"/>
                  <a:pt x="19" y="19"/>
                </a:cubicBezTo>
                <a:cubicBezTo>
                  <a:pt x="19" y="27"/>
                  <a:pt x="19" y="27"/>
                  <a:pt x="19" y="27"/>
                </a:cubicBezTo>
                <a:lnTo>
                  <a:pt x="14" y="27"/>
                </a:lnTo>
                <a:close/>
                <a:moveTo>
                  <a:pt x="40" y="27"/>
                </a:moveTo>
                <a:cubicBezTo>
                  <a:pt x="40" y="19"/>
                  <a:pt x="40" y="19"/>
                  <a:pt x="40" y="19"/>
                </a:cubicBezTo>
                <a:cubicBezTo>
                  <a:pt x="46" y="19"/>
                  <a:pt x="46" y="19"/>
                  <a:pt x="46" y="19"/>
                </a:cubicBezTo>
                <a:cubicBezTo>
                  <a:pt x="46" y="27"/>
                  <a:pt x="46" y="27"/>
                  <a:pt x="46" y="27"/>
                </a:cubicBezTo>
                <a:lnTo>
                  <a:pt x="40" y="27"/>
                </a:lnTo>
                <a:close/>
                <a:moveTo>
                  <a:pt x="56" y="21"/>
                </a:moveTo>
                <a:cubicBezTo>
                  <a:pt x="48" y="21"/>
                  <a:pt x="48" y="21"/>
                  <a:pt x="48" y="21"/>
                </a:cubicBezTo>
                <a:cubicBezTo>
                  <a:pt x="48" y="19"/>
                  <a:pt x="48" y="19"/>
                  <a:pt x="48" y="19"/>
                </a:cubicBezTo>
                <a:cubicBezTo>
                  <a:pt x="48" y="17"/>
                  <a:pt x="47" y="16"/>
                  <a:pt x="46" y="16"/>
                </a:cubicBezTo>
                <a:cubicBezTo>
                  <a:pt x="40" y="16"/>
                  <a:pt x="40" y="16"/>
                  <a:pt x="40" y="16"/>
                </a:cubicBezTo>
                <a:cubicBezTo>
                  <a:pt x="39" y="16"/>
                  <a:pt x="38" y="17"/>
                  <a:pt x="38" y="19"/>
                </a:cubicBezTo>
                <a:cubicBezTo>
                  <a:pt x="38" y="21"/>
                  <a:pt x="38" y="21"/>
                  <a:pt x="38" y="21"/>
                </a:cubicBezTo>
                <a:cubicBezTo>
                  <a:pt x="22" y="21"/>
                  <a:pt x="22" y="21"/>
                  <a:pt x="22" y="21"/>
                </a:cubicBezTo>
                <a:cubicBezTo>
                  <a:pt x="22" y="19"/>
                  <a:pt x="22" y="19"/>
                  <a:pt x="22" y="19"/>
                </a:cubicBezTo>
                <a:cubicBezTo>
                  <a:pt x="22" y="17"/>
                  <a:pt x="20" y="16"/>
                  <a:pt x="19" y="16"/>
                </a:cubicBezTo>
                <a:cubicBezTo>
                  <a:pt x="14" y="16"/>
                  <a:pt x="14" y="16"/>
                  <a:pt x="14" y="16"/>
                </a:cubicBezTo>
                <a:cubicBezTo>
                  <a:pt x="12" y="16"/>
                  <a:pt x="11" y="17"/>
                  <a:pt x="11" y="19"/>
                </a:cubicBezTo>
                <a:cubicBezTo>
                  <a:pt x="11" y="21"/>
                  <a:pt x="11" y="21"/>
                  <a:pt x="11" y="21"/>
                </a:cubicBezTo>
                <a:cubicBezTo>
                  <a:pt x="3" y="21"/>
                  <a:pt x="3" y="21"/>
                  <a:pt x="3" y="21"/>
                </a:cubicBezTo>
                <a:cubicBezTo>
                  <a:pt x="3" y="8"/>
                  <a:pt x="3" y="8"/>
                  <a:pt x="3" y="8"/>
                </a:cubicBezTo>
                <a:cubicBezTo>
                  <a:pt x="56" y="8"/>
                  <a:pt x="56" y="8"/>
                  <a:pt x="56" y="8"/>
                </a:cubicBezTo>
                <a:lnTo>
                  <a:pt x="56" y="21"/>
                </a:lnTo>
                <a:close/>
              </a:path>
            </a:pathLst>
          </a:custGeom>
          <a:solidFill>
            <a:srgbClr val="74891A"/>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9" name="TextBox 7"/>
          <p:cNvSpPr txBox="1">
            <a:spLocks noChangeArrowheads="1"/>
          </p:cNvSpPr>
          <p:nvPr>
            <p:custDataLst>
              <p:tags r:id="rId4"/>
            </p:custDataLst>
          </p:nvPr>
        </p:nvSpPr>
        <p:spPr bwMode="auto">
          <a:xfrm flipH="1">
            <a:off x="1033542" y="2849789"/>
            <a:ext cx="1883688"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rPr>
              <a:t>Download/Clone the repo</a:t>
            </a:r>
            <a:endPar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1" name="Freeform 1"/>
          <p:cNvSpPr/>
          <p:nvPr>
            <p:custDataLst>
              <p:tags r:id="rId5"/>
            </p:custDataLst>
          </p:nvPr>
        </p:nvSpPr>
        <p:spPr>
          <a:xfrm rot="10800000" flipV="1">
            <a:off x="3509847"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4D5F2E"/>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2" name="Freeform 72"/>
          <p:cNvSpPr>
            <a:spLocks noEditPoints="1"/>
          </p:cNvSpPr>
          <p:nvPr>
            <p:custDataLst>
              <p:tags r:id="rId6"/>
            </p:custDataLst>
          </p:nvPr>
        </p:nvSpPr>
        <p:spPr bwMode="auto">
          <a:xfrm>
            <a:off x="4468457" y="4985155"/>
            <a:ext cx="494802" cy="487304"/>
          </a:xfrm>
          <a:custGeom>
            <a:avLst/>
            <a:gdLst>
              <a:gd name="T0" fmla="*/ 13 w 59"/>
              <a:gd name="T1" fmla="*/ 39 h 58"/>
              <a:gd name="T2" fmla="*/ 15 w 59"/>
              <a:gd name="T3" fmla="*/ 38 h 58"/>
              <a:gd name="T4" fmla="*/ 15 w 59"/>
              <a:gd name="T5" fmla="*/ 37 h 58"/>
              <a:gd name="T6" fmla="*/ 14 w 59"/>
              <a:gd name="T7" fmla="*/ 36 h 58"/>
              <a:gd name="T8" fmla="*/ 13 w 59"/>
              <a:gd name="T9" fmla="*/ 36 h 58"/>
              <a:gd name="T10" fmla="*/ 11 w 59"/>
              <a:gd name="T11" fmla="*/ 37 h 58"/>
              <a:gd name="T12" fmla="*/ 11 w 59"/>
              <a:gd name="T13" fmla="*/ 38 h 58"/>
              <a:gd name="T14" fmla="*/ 12 w 59"/>
              <a:gd name="T15" fmla="*/ 40 h 58"/>
              <a:gd name="T16" fmla="*/ 13 w 59"/>
              <a:gd name="T17" fmla="*/ 39 h 58"/>
              <a:gd name="T18" fmla="*/ 22 w 59"/>
              <a:gd name="T19" fmla="*/ 38 h 58"/>
              <a:gd name="T20" fmla="*/ 20 w 59"/>
              <a:gd name="T21" fmla="*/ 37 h 58"/>
              <a:gd name="T22" fmla="*/ 19 w 59"/>
              <a:gd name="T23" fmla="*/ 37 h 58"/>
              <a:gd name="T24" fmla="*/ 6 w 59"/>
              <a:gd name="T25" fmla="*/ 51 h 58"/>
              <a:gd name="T26" fmla="*/ 6 w 59"/>
              <a:gd name="T27" fmla="*/ 52 h 58"/>
              <a:gd name="T28" fmla="*/ 7 w 59"/>
              <a:gd name="T29" fmla="*/ 53 h 58"/>
              <a:gd name="T30" fmla="*/ 8 w 59"/>
              <a:gd name="T31" fmla="*/ 53 h 58"/>
              <a:gd name="T32" fmla="*/ 21 w 59"/>
              <a:gd name="T33" fmla="*/ 39 h 58"/>
              <a:gd name="T34" fmla="*/ 22 w 59"/>
              <a:gd name="T35" fmla="*/ 38 h 58"/>
              <a:gd name="T36" fmla="*/ 22 w 59"/>
              <a:gd name="T37" fmla="*/ 44 h 58"/>
              <a:gd name="T38" fmla="*/ 21 w 59"/>
              <a:gd name="T39" fmla="*/ 44 h 58"/>
              <a:gd name="T40" fmla="*/ 17 w 59"/>
              <a:gd name="T41" fmla="*/ 48 h 58"/>
              <a:gd name="T42" fmla="*/ 16 w 59"/>
              <a:gd name="T43" fmla="*/ 49 h 58"/>
              <a:gd name="T44" fmla="*/ 18 w 59"/>
              <a:gd name="T45" fmla="*/ 50 h 58"/>
              <a:gd name="T46" fmla="*/ 19 w 59"/>
              <a:gd name="T47" fmla="*/ 50 h 58"/>
              <a:gd name="T48" fmla="*/ 23 w 59"/>
              <a:gd name="T49" fmla="*/ 46 h 58"/>
              <a:gd name="T50" fmla="*/ 23 w 59"/>
              <a:gd name="T51" fmla="*/ 45 h 58"/>
              <a:gd name="T52" fmla="*/ 22 w 59"/>
              <a:gd name="T53" fmla="*/ 44 h 58"/>
              <a:gd name="T54" fmla="*/ 59 w 59"/>
              <a:gd name="T55" fmla="*/ 1 h 58"/>
              <a:gd name="T56" fmla="*/ 58 w 59"/>
              <a:gd name="T57" fmla="*/ 0 h 58"/>
              <a:gd name="T58" fmla="*/ 57 w 59"/>
              <a:gd name="T59" fmla="*/ 0 h 58"/>
              <a:gd name="T60" fmla="*/ 57 w 59"/>
              <a:gd name="T61" fmla="*/ 0 h 58"/>
              <a:gd name="T62" fmla="*/ 1 w 59"/>
              <a:gd name="T63" fmla="*/ 24 h 58"/>
              <a:gd name="T64" fmla="*/ 1 w 59"/>
              <a:gd name="T65" fmla="*/ 24 h 58"/>
              <a:gd name="T66" fmla="*/ 1 w 59"/>
              <a:gd name="T67" fmla="*/ 24 h 58"/>
              <a:gd name="T68" fmla="*/ 1 w 59"/>
              <a:gd name="T69" fmla="*/ 24 h 58"/>
              <a:gd name="T70" fmla="*/ 0 w 59"/>
              <a:gd name="T71" fmla="*/ 25 h 58"/>
              <a:gd name="T72" fmla="*/ 1 w 59"/>
              <a:gd name="T73" fmla="*/ 26 h 58"/>
              <a:gd name="T74" fmla="*/ 1 w 59"/>
              <a:gd name="T75" fmla="*/ 26 h 58"/>
              <a:gd name="T76" fmla="*/ 23 w 59"/>
              <a:gd name="T77" fmla="*/ 35 h 58"/>
              <a:gd name="T78" fmla="*/ 32 w 59"/>
              <a:gd name="T79" fmla="*/ 57 h 58"/>
              <a:gd name="T80" fmla="*/ 32 w 59"/>
              <a:gd name="T81" fmla="*/ 57 h 58"/>
              <a:gd name="T82" fmla="*/ 34 w 59"/>
              <a:gd name="T83" fmla="*/ 58 h 58"/>
              <a:gd name="T84" fmla="*/ 35 w 59"/>
              <a:gd name="T85" fmla="*/ 58 h 58"/>
              <a:gd name="T86" fmla="*/ 35 w 59"/>
              <a:gd name="T87" fmla="*/ 58 h 58"/>
              <a:gd name="T88" fmla="*/ 35 w 59"/>
              <a:gd name="T89" fmla="*/ 58 h 58"/>
              <a:gd name="T90" fmla="*/ 35 w 59"/>
              <a:gd name="T91" fmla="*/ 58 h 58"/>
              <a:gd name="T92" fmla="*/ 59 w 59"/>
              <a:gd name="T93" fmla="*/ 2 h 58"/>
              <a:gd name="T94" fmla="*/ 59 w 59"/>
              <a:gd name="T95" fmla="*/ 2 h 58"/>
              <a:gd name="T96" fmla="*/ 59 w 59"/>
              <a:gd name="T97" fmla="*/ 1 h 58"/>
              <a:gd name="T98" fmla="*/ 5 w 59"/>
              <a:gd name="T99" fmla="*/ 25 h 58"/>
              <a:gd name="T100" fmla="*/ 52 w 59"/>
              <a:gd name="T101" fmla="*/ 5 h 58"/>
              <a:gd name="T102" fmla="*/ 24 w 59"/>
              <a:gd name="T103" fmla="*/ 33 h 58"/>
              <a:gd name="T104" fmla="*/ 5 w 59"/>
              <a:gd name="T105" fmla="*/ 25 h 58"/>
              <a:gd name="T106" fmla="*/ 34 w 59"/>
              <a:gd name="T107" fmla="*/ 54 h 58"/>
              <a:gd name="T108" fmla="*/ 26 w 59"/>
              <a:gd name="T109" fmla="*/ 35 h 58"/>
              <a:gd name="T110" fmla="*/ 54 w 59"/>
              <a:gd name="T111" fmla="*/ 7 h 58"/>
              <a:gd name="T112" fmla="*/ 34 w 59"/>
              <a:gd name="T113" fmla="*/ 5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58">
                <a:moveTo>
                  <a:pt x="13" y="39"/>
                </a:moveTo>
                <a:cubicBezTo>
                  <a:pt x="15" y="38"/>
                  <a:pt x="15" y="38"/>
                  <a:pt x="15" y="38"/>
                </a:cubicBezTo>
                <a:cubicBezTo>
                  <a:pt x="15" y="38"/>
                  <a:pt x="15" y="37"/>
                  <a:pt x="15" y="37"/>
                </a:cubicBezTo>
                <a:cubicBezTo>
                  <a:pt x="15" y="36"/>
                  <a:pt x="14" y="36"/>
                  <a:pt x="14" y="36"/>
                </a:cubicBezTo>
                <a:cubicBezTo>
                  <a:pt x="13" y="36"/>
                  <a:pt x="13" y="36"/>
                  <a:pt x="13" y="36"/>
                </a:cubicBezTo>
                <a:cubicBezTo>
                  <a:pt x="11" y="37"/>
                  <a:pt x="11" y="37"/>
                  <a:pt x="11" y="37"/>
                </a:cubicBezTo>
                <a:cubicBezTo>
                  <a:pt x="11" y="38"/>
                  <a:pt x="11" y="38"/>
                  <a:pt x="11" y="38"/>
                </a:cubicBezTo>
                <a:cubicBezTo>
                  <a:pt x="11" y="39"/>
                  <a:pt x="12" y="40"/>
                  <a:pt x="12" y="40"/>
                </a:cubicBezTo>
                <a:cubicBezTo>
                  <a:pt x="13" y="40"/>
                  <a:pt x="13" y="40"/>
                  <a:pt x="13" y="39"/>
                </a:cubicBezTo>
                <a:close/>
                <a:moveTo>
                  <a:pt x="22" y="38"/>
                </a:moveTo>
                <a:cubicBezTo>
                  <a:pt x="22" y="38"/>
                  <a:pt x="21" y="37"/>
                  <a:pt x="20" y="37"/>
                </a:cubicBezTo>
                <a:cubicBezTo>
                  <a:pt x="20" y="37"/>
                  <a:pt x="20" y="37"/>
                  <a:pt x="19" y="37"/>
                </a:cubicBezTo>
                <a:cubicBezTo>
                  <a:pt x="6" y="51"/>
                  <a:pt x="6" y="51"/>
                  <a:pt x="6" y="51"/>
                </a:cubicBezTo>
                <a:cubicBezTo>
                  <a:pt x="6" y="51"/>
                  <a:pt x="6" y="51"/>
                  <a:pt x="6" y="52"/>
                </a:cubicBezTo>
                <a:cubicBezTo>
                  <a:pt x="6" y="52"/>
                  <a:pt x="6" y="53"/>
                  <a:pt x="7" y="53"/>
                </a:cubicBezTo>
                <a:cubicBezTo>
                  <a:pt x="7" y="53"/>
                  <a:pt x="8" y="53"/>
                  <a:pt x="8" y="53"/>
                </a:cubicBezTo>
                <a:cubicBezTo>
                  <a:pt x="21" y="39"/>
                  <a:pt x="21" y="39"/>
                  <a:pt x="21" y="39"/>
                </a:cubicBezTo>
                <a:cubicBezTo>
                  <a:pt x="22" y="39"/>
                  <a:pt x="22" y="39"/>
                  <a:pt x="22" y="38"/>
                </a:cubicBezTo>
                <a:close/>
                <a:moveTo>
                  <a:pt x="22" y="44"/>
                </a:moveTo>
                <a:cubicBezTo>
                  <a:pt x="21" y="44"/>
                  <a:pt x="21" y="44"/>
                  <a:pt x="21" y="44"/>
                </a:cubicBezTo>
                <a:cubicBezTo>
                  <a:pt x="17" y="48"/>
                  <a:pt x="17" y="48"/>
                  <a:pt x="17" y="48"/>
                </a:cubicBezTo>
                <a:cubicBezTo>
                  <a:pt x="16" y="48"/>
                  <a:pt x="16" y="49"/>
                  <a:pt x="16" y="49"/>
                </a:cubicBezTo>
                <a:cubicBezTo>
                  <a:pt x="16" y="50"/>
                  <a:pt x="17" y="50"/>
                  <a:pt x="18" y="50"/>
                </a:cubicBezTo>
                <a:cubicBezTo>
                  <a:pt x="18" y="50"/>
                  <a:pt x="18" y="50"/>
                  <a:pt x="19" y="50"/>
                </a:cubicBezTo>
                <a:cubicBezTo>
                  <a:pt x="23" y="46"/>
                  <a:pt x="23" y="46"/>
                  <a:pt x="23" y="46"/>
                </a:cubicBezTo>
                <a:cubicBezTo>
                  <a:pt x="23" y="46"/>
                  <a:pt x="23" y="45"/>
                  <a:pt x="23" y="45"/>
                </a:cubicBezTo>
                <a:cubicBezTo>
                  <a:pt x="23" y="44"/>
                  <a:pt x="22" y="44"/>
                  <a:pt x="22" y="44"/>
                </a:cubicBezTo>
                <a:close/>
                <a:moveTo>
                  <a:pt x="59" y="1"/>
                </a:moveTo>
                <a:cubicBezTo>
                  <a:pt x="59" y="0"/>
                  <a:pt x="58" y="0"/>
                  <a:pt x="58" y="0"/>
                </a:cubicBezTo>
                <a:cubicBezTo>
                  <a:pt x="57" y="0"/>
                  <a:pt x="57" y="0"/>
                  <a:pt x="57" y="0"/>
                </a:cubicBezTo>
                <a:cubicBezTo>
                  <a:pt x="57" y="0"/>
                  <a:pt x="57" y="0"/>
                  <a:pt x="57" y="0"/>
                </a:cubicBezTo>
                <a:cubicBezTo>
                  <a:pt x="1" y="24"/>
                  <a:pt x="1" y="24"/>
                  <a:pt x="1" y="24"/>
                </a:cubicBezTo>
                <a:cubicBezTo>
                  <a:pt x="1" y="24"/>
                  <a:pt x="1" y="24"/>
                  <a:pt x="1" y="24"/>
                </a:cubicBezTo>
                <a:cubicBezTo>
                  <a:pt x="1" y="24"/>
                  <a:pt x="1" y="24"/>
                  <a:pt x="1" y="24"/>
                </a:cubicBezTo>
                <a:cubicBezTo>
                  <a:pt x="1" y="24"/>
                  <a:pt x="1" y="24"/>
                  <a:pt x="1" y="24"/>
                </a:cubicBezTo>
                <a:cubicBezTo>
                  <a:pt x="1" y="24"/>
                  <a:pt x="0" y="24"/>
                  <a:pt x="0" y="25"/>
                </a:cubicBezTo>
                <a:cubicBezTo>
                  <a:pt x="0" y="26"/>
                  <a:pt x="1" y="26"/>
                  <a:pt x="1" y="26"/>
                </a:cubicBezTo>
                <a:cubicBezTo>
                  <a:pt x="1" y="26"/>
                  <a:pt x="1" y="26"/>
                  <a:pt x="1" y="26"/>
                </a:cubicBezTo>
                <a:cubicBezTo>
                  <a:pt x="23" y="35"/>
                  <a:pt x="23" y="35"/>
                  <a:pt x="23" y="35"/>
                </a:cubicBezTo>
                <a:cubicBezTo>
                  <a:pt x="32" y="57"/>
                  <a:pt x="32" y="57"/>
                  <a:pt x="32" y="57"/>
                </a:cubicBezTo>
                <a:cubicBezTo>
                  <a:pt x="32" y="57"/>
                  <a:pt x="32" y="57"/>
                  <a:pt x="32" y="57"/>
                </a:cubicBezTo>
                <a:cubicBezTo>
                  <a:pt x="33" y="58"/>
                  <a:pt x="33" y="58"/>
                  <a:pt x="34" y="58"/>
                </a:cubicBezTo>
                <a:cubicBezTo>
                  <a:pt x="34" y="58"/>
                  <a:pt x="35" y="58"/>
                  <a:pt x="35" y="58"/>
                </a:cubicBezTo>
                <a:cubicBezTo>
                  <a:pt x="35" y="58"/>
                  <a:pt x="35" y="58"/>
                  <a:pt x="35" y="58"/>
                </a:cubicBezTo>
                <a:cubicBezTo>
                  <a:pt x="35" y="58"/>
                  <a:pt x="35" y="58"/>
                  <a:pt x="35" y="58"/>
                </a:cubicBezTo>
                <a:cubicBezTo>
                  <a:pt x="35" y="58"/>
                  <a:pt x="35" y="58"/>
                  <a:pt x="35" y="58"/>
                </a:cubicBezTo>
                <a:cubicBezTo>
                  <a:pt x="59" y="2"/>
                  <a:pt x="59" y="2"/>
                  <a:pt x="59" y="2"/>
                </a:cubicBezTo>
                <a:cubicBezTo>
                  <a:pt x="59" y="2"/>
                  <a:pt x="59" y="2"/>
                  <a:pt x="59" y="2"/>
                </a:cubicBezTo>
                <a:cubicBezTo>
                  <a:pt x="59" y="1"/>
                  <a:pt x="59" y="1"/>
                  <a:pt x="59" y="1"/>
                </a:cubicBezTo>
                <a:close/>
                <a:moveTo>
                  <a:pt x="5" y="25"/>
                </a:moveTo>
                <a:cubicBezTo>
                  <a:pt x="52" y="5"/>
                  <a:pt x="52" y="5"/>
                  <a:pt x="52" y="5"/>
                </a:cubicBezTo>
                <a:cubicBezTo>
                  <a:pt x="24" y="33"/>
                  <a:pt x="24" y="33"/>
                  <a:pt x="24" y="33"/>
                </a:cubicBezTo>
                <a:lnTo>
                  <a:pt x="5" y="25"/>
                </a:lnTo>
                <a:close/>
                <a:moveTo>
                  <a:pt x="34" y="54"/>
                </a:moveTo>
                <a:cubicBezTo>
                  <a:pt x="26" y="35"/>
                  <a:pt x="26" y="35"/>
                  <a:pt x="26" y="35"/>
                </a:cubicBezTo>
                <a:cubicBezTo>
                  <a:pt x="54" y="7"/>
                  <a:pt x="54" y="7"/>
                  <a:pt x="54" y="7"/>
                </a:cubicBezTo>
                <a:lnTo>
                  <a:pt x="34" y="54"/>
                </a:lnTo>
                <a:close/>
              </a:path>
            </a:pathLst>
          </a:custGeom>
          <a:solidFill>
            <a:srgbClr val="4D5F2E"/>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3" name="TextBox 7"/>
          <p:cNvSpPr txBox="1">
            <a:spLocks noChangeArrowheads="1"/>
          </p:cNvSpPr>
          <p:nvPr>
            <p:custDataLst>
              <p:tags r:id="rId7"/>
            </p:custDataLst>
          </p:nvPr>
        </p:nvSpPr>
        <p:spPr bwMode="auto">
          <a:xfrm flipH="1">
            <a:off x="3793827" y="2849789"/>
            <a:ext cx="1883688"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rPr>
              <a:t>Open the .xlsx file</a:t>
            </a:r>
            <a:endPar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4" name="Freeform 3"/>
          <p:cNvSpPr/>
          <p:nvPr>
            <p:custDataLst>
              <p:tags r:id="rId8"/>
            </p:custDataLst>
          </p:nvPr>
        </p:nvSpPr>
        <p:spPr>
          <a:xfrm rot="10800000" flipV="1">
            <a:off x="6270131"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74891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5" name="Freeform 76"/>
          <p:cNvSpPr>
            <a:spLocks noEditPoints="1"/>
          </p:cNvSpPr>
          <p:nvPr>
            <p:custDataLst>
              <p:tags r:id="rId9"/>
            </p:custDataLst>
          </p:nvPr>
        </p:nvSpPr>
        <p:spPr bwMode="auto">
          <a:xfrm>
            <a:off x="7227493" y="4985155"/>
            <a:ext cx="497300" cy="487304"/>
          </a:xfrm>
          <a:custGeom>
            <a:avLst/>
            <a:gdLst>
              <a:gd name="T0" fmla="*/ 54 w 59"/>
              <a:gd name="T1" fmla="*/ 22 h 58"/>
              <a:gd name="T2" fmla="*/ 53 w 59"/>
              <a:gd name="T3" fmla="*/ 14 h 58"/>
              <a:gd name="T4" fmla="*/ 48 w 59"/>
              <a:gd name="T5" fmla="*/ 5 h 58"/>
              <a:gd name="T6" fmla="*/ 45 w 59"/>
              <a:gd name="T7" fmla="*/ 5 h 58"/>
              <a:gd name="T8" fmla="*/ 36 w 59"/>
              <a:gd name="T9" fmla="*/ 4 h 58"/>
              <a:gd name="T10" fmla="*/ 34 w 59"/>
              <a:gd name="T11" fmla="*/ 0 h 58"/>
              <a:gd name="T12" fmla="*/ 24 w 59"/>
              <a:gd name="T13" fmla="*/ 2 h 58"/>
              <a:gd name="T14" fmla="*/ 17 w 59"/>
              <a:gd name="T15" fmla="*/ 7 h 58"/>
              <a:gd name="T16" fmla="*/ 13 w 59"/>
              <a:gd name="T17" fmla="*/ 5 h 58"/>
              <a:gd name="T18" fmla="*/ 6 w 59"/>
              <a:gd name="T19" fmla="*/ 11 h 58"/>
              <a:gd name="T20" fmla="*/ 8 w 59"/>
              <a:gd name="T21" fmla="*/ 16 h 58"/>
              <a:gd name="T22" fmla="*/ 2 w 59"/>
              <a:gd name="T23" fmla="*/ 23 h 58"/>
              <a:gd name="T24" fmla="*/ 0 w 59"/>
              <a:gd name="T25" fmla="*/ 33 h 58"/>
              <a:gd name="T26" fmla="*/ 5 w 59"/>
              <a:gd name="T27" fmla="*/ 36 h 58"/>
              <a:gd name="T28" fmla="*/ 6 w 59"/>
              <a:gd name="T29" fmla="*/ 44 h 58"/>
              <a:gd name="T30" fmla="*/ 12 w 59"/>
              <a:gd name="T31" fmla="*/ 53 h 58"/>
              <a:gd name="T32" fmla="*/ 14 w 59"/>
              <a:gd name="T33" fmla="*/ 53 h 58"/>
              <a:gd name="T34" fmla="*/ 23 w 59"/>
              <a:gd name="T35" fmla="*/ 54 h 58"/>
              <a:gd name="T36" fmla="*/ 26 w 59"/>
              <a:gd name="T37" fmla="*/ 58 h 58"/>
              <a:gd name="T38" fmla="*/ 36 w 59"/>
              <a:gd name="T39" fmla="*/ 56 h 58"/>
              <a:gd name="T40" fmla="*/ 42 w 59"/>
              <a:gd name="T41" fmla="*/ 51 h 58"/>
              <a:gd name="T42" fmla="*/ 46 w 59"/>
              <a:gd name="T43" fmla="*/ 53 h 58"/>
              <a:gd name="T44" fmla="*/ 53 w 59"/>
              <a:gd name="T45" fmla="*/ 47 h 58"/>
              <a:gd name="T46" fmla="*/ 52 w 59"/>
              <a:gd name="T47" fmla="*/ 42 h 58"/>
              <a:gd name="T48" fmla="*/ 57 w 59"/>
              <a:gd name="T49" fmla="*/ 35 h 58"/>
              <a:gd name="T50" fmla="*/ 59 w 59"/>
              <a:gd name="T51" fmla="*/ 25 h 58"/>
              <a:gd name="T52" fmla="*/ 56 w 59"/>
              <a:gd name="T53" fmla="*/ 32 h 58"/>
              <a:gd name="T54" fmla="*/ 54 w 59"/>
              <a:gd name="T55" fmla="*/ 33 h 58"/>
              <a:gd name="T56" fmla="*/ 49 w 59"/>
              <a:gd name="T57" fmla="*/ 40 h 58"/>
              <a:gd name="T58" fmla="*/ 51 w 59"/>
              <a:gd name="T59" fmla="*/ 46 h 58"/>
              <a:gd name="T60" fmla="*/ 46 w 59"/>
              <a:gd name="T61" fmla="*/ 50 h 58"/>
              <a:gd name="T62" fmla="*/ 42 w 59"/>
              <a:gd name="T63" fmla="*/ 48 h 58"/>
              <a:gd name="T64" fmla="*/ 36 w 59"/>
              <a:gd name="T65" fmla="*/ 51 h 58"/>
              <a:gd name="T66" fmla="*/ 33 w 59"/>
              <a:gd name="T67" fmla="*/ 56 h 58"/>
              <a:gd name="T68" fmla="*/ 26 w 59"/>
              <a:gd name="T69" fmla="*/ 56 h 58"/>
              <a:gd name="T70" fmla="*/ 24 w 59"/>
              <a:gd name="T71" fmla="*/ 51 h 58"/>
              <a:gd name="T72" fmla="*/ 17 w 59"/>
              <a:gd name="T73" fmla="*/ 48 h 58"/>
              <a:gd name="T74" fmla="*/ 13 w 59"/>
              <a:gd name="T75" fmla="*/ 50 h 58"/>
              <a:gd name="T76" fmla="*/ 8 w 59"/>
              <a:gd name="T77" fmla="*/ 46 h 58"/>
              <a:gd name="T78" fmla="*/ 10 w 59"/>
              <a:gd name="T79" fmla="*/ 40 h 58"/>
              <a:gd name="T80" fmla="*/ 6 w 59"/>
              <a:gd name="T81" fmla="*/ 33 h 58"/>
              <a:gd name="T82" fmla="*/ 3 w 59"/>
              <a:gd name="T83" fmla="*/ 32 h 58"/>
              <a:gd name="T84" fmla="*/ 6 w 59"/>
              <a:gd name="T85" fmla="*/ 25 h 58"/>
              <a:gd name="T86" fmla="*/ 10 w 59"/>
              <a:gd name="T87" fmla="*/ 18 h 58"/>
              <a:gd name="T88" fmla="*/ 8 w 59"/>
              <a:gd name="T89" fmla="*/ 12 h 58"/>
              <a:gd name="T90" fmla="*/ 13 w 59"/>
              <a:gd name="T91" fmla="*/ 8 h 58"/>
              <a:gd name="T92" fmla="*/ 17 w 59"/>
              <a:gd name="T93" fmla="*/ 10 h 58"/>
              <a:gd name="T94" fmla="*/ 24 w 59"/>
              <a:gd name="T95" fmla="*/ 7 h 58"/>
              <a:gd name="T96" fmla="*/ 26 w 59"/>
              <a:gd name="T97" fmla="*/ 2 h 58"/>
              <a:gd name="T98" fmla="*/ 33 w 59"/>
              <a:gd name="T99" fmla="*/ 2 h 58"/>
              <a:gd name="T100" fmla="*/ 36 w 59"/>
              <a:gd name="T101" fmla="*/ 7 h 58"/>
              <a:gd name="T102" fmla="*/ 42 w 59"/>
              <a:gd name="T103" fmla="*/ 10 h 58"/>
              <a:gd name="T104" fmla="*/ 46 w 59"/>
              <a:gd name="T105" fmla="*/ 8 h 58"/>
              <a:gd name="T106" fmla="*/ 51 w 59"/>
              <a:gd name="T107" fmla="*/ 13 h 58"/>
              <a:gd name="T108" fmla="*/ 49 w 59"/>
              <a:gd name="T109" fmla="*/ 18 h 58"/>
              <a:gd name="T110" fmla="*/ 54 w 59"/>
              <a:gd name="T111" fmla="*/ 25 h 58"/>
              <a:gd name="T112" fmla="*/ 56 w 59"/>
              <a:gd name="T113" fmla="*/ 32 h 58"/>
              <a:gd name="T114" fmla="*/ 16 w 59"/>
              <a:gd name="T115" fmla="*/ 29 h 58"/>
              <a:gd name="T116" fmla="*/ 43 w 59"/>
              <a:gd name="T117" fmla="*/ 29 h 58"/>
              <a:gd name="T118" fmla="*/ 30 w 59"/>
              <a:gd name="T119" fmla="*/ 40 h 58"/>
              <a:gd name="T120" fmla="*/ 30 w 59"/>
              <a:gd name="T121" fmla="*/ 18 h 58"/>
              <a:gd name="T122" fmla="*/ 30 w 59"/>
              <a:gd name="T123"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 h="58">
                <a:moveTo>
                  <a:pt x="57" y="23"/>
                </a:moveTo>
                <a:cubicBezTo>
                  <a:pt x="54" y="22"/>
                  <a:pt x="54" y="22"/>
                  <a:pt x="54" y="22"/>
                </a:cubicBezTo>
                <a:cubicBezTo>
                  <a:pt x="54" y="20"/>
                  <a:pt x="53" y="18"/>
                  <a:pt x="52" y="16"/>
                </a:cubicBezTo>
                <a:cubicBezTo>
                  <a:pt x="53" y="14"/>
                  <a:pt x="53" y="14"/>
                  <a:pt x="53" y="14"/>
                </a:cubicBezTo>
                <a:cubicBezTo>
                  <a:pt x="54" y="13"/>
                  <a:pt x="54" y="12"/>
                  <a:pt x="53" y="11"/>
                </a:cubicBezTo>
                <a:cubicBezTo>
                  <a:pt x="48" y="5"/>
                  <a:pt x="48" y="5"/>
                  <a:pt x="48" y="5"/>
                </a:cubicBezTo>
                <a:cubicBezTo>
                  <a:pt x="47" y="5"/>
                  <a:pt x="47" y="5"/>
                  <a:pt x="46" y="5"/>
                </a:cubicBezTo>
                <a:cubicBezTo>
                  <a:pt x="46" y="5"/>
                  <a:pt x="45" y="5"/>
                  <a:pt x="45" y="5"/>
                </a:cubicBezTo>
                <a:cubicBezTo>
                  <a:pt x="42" y="7"/>
                  <a:pt x="42" y="7"/>
                  <a:pt x="42" y="7"/>
                </a:cubicBezTo>
                <a:cubicBezTo>
                  <a:pt x="40" y="6"/>
                  <a:pt x="38" y="5"/>
                  <a:pt x="36" y="4"/>
                </a:cubicBezTo>
                <a:cubicBezTo>
                  <a:pt x="36" y="2"/>
                  <a:pt x="36" y="2"/>
                  <a:pt x="36" y="2"/>
                </a:cubicBezTo>
                <a:cubicBezTo>
                  <a:pt x="35" y="1"/>
                  <a:pt x="35" y="0"/>
                  <a:pt x="34" y="0"/>
                </a:cubicBezTo>
                <a:cubicBezTo>
                  <a:pt x="26" y="0"/>
                  <a:pt x="26" y="0"/>
                  <a:pt x="26" y="0"/>
                </a:cubicBezTo>
                <a:cubicBezTo>
                  <a:pt x="25" y="0"/>
                  <a:pt x="24" y="1"/>
                  <a:pt x="24" y="2"/>
                </a:cubicBezTo>
                <a:cubicBezTo>
                  <a:pt x="23" y="4"/>
                  <a:pt x="23" y="4"/>
                  <a:pt x="23" y="4"/>
                </a:cubicBezTo>
                <a:cubicBezTo>
                  <a:pt x="21" y="5"/>
                  <a:pt x="19" y="6"/>
                  <a:pt x="17" y="7"/>
                </a:cubicBezTo>
                <a:cubicBezTo>
                  <a:pt x="14" y="5"/>
                  <a:pt x="14" y="5"/>
                  <a:pt x="14" y="5"/>
                </a:cubicBezTo>
                <a:cubicBezTo>
                  <a:pt x="14" y="5"/>
                  <a:pt x="13" y="5"/>
                  <a:pt x="13" y="5"/>
                </a:cubicBezTo>
                <a:cubicBezTo>
                  <a:pt x="12" y="5"/>
                  <a:pt x="12" y="5"/>
                  <a:pt x="12" y="5"/>
                </a:cubicBezTo>
                <a:cubicBezTo>
                  <a:pt x="6" y="11"/>
                  <a:pt x="6" y="11"/>
                  <a:pt x="6" y="11"/>
                </a:cubicBezTo>
                <a:cubicBezTo>
                  <a:pt x="5" y="12"/>
                  <a:pt x="6" y="13"/>
                  <a:pt x="6" y="14"/>
                </a:cubicBezTo>
                <a:cubicBezTo>
                  <a:pt x="8" y="16"/>
                  <a:pt x="8" y="16"/>
                  <a:pt x="8" y="16"/>
                </a:cubicBezTo>
                <a:cubicBezTo>
                  <a:pt x="7" y="18"/>
                  <a:pt x="6" y="20"/>
                  <a:pt x="5" y="22"/>
                </a:cubicBezTo>
                <a:cubicBezTo>
                  <a:pt x="2" y="23"/>
                  <a:pt x="2" y="23"/>
                  <a:pt x="2" y="23"/>
                </a:cubicBezTo>
                <a:cubicBezTo>
                  <a:pt x="1" y="23"/>
                  <a:pt x="0" y="24"/>
                  <a:pt x="0" y="25"/>
                </a:cubicBezTo>
                <a:cubicBezTo>
                  <a:pt x="0" y="33"/>
                  <a:pt x="0" y="33"/>
                  <a:pt x="0" y="33"/>
                </a:cubicBezTo>
                <a:cubicBezTo>
                  <a:pt x="0" y="34"/>
                  <a:pt x="1" y="35"/>
                  <a:pt x="2" y="35"/>
                </a:cubicBezTo>
                <a:cubicBezTo>
                  <a:pt x="5" y="36"/>
                  <a:pt x="5" y="36"/>
                  <a:pt x="5" y="36"/>
                </a:cubicBezTo>
                <a:cubicBezTo>
                  <a:pt x="6" y="38"/>
                  <a:pt x="7" y="40"/>
                  <a:pt x="8" y="42"/>
                </a:cubicBezTo>
                <a:cubicBezTo>
                  <a:pt x="6" y="44"/>
                  <a:pt x="6" y="44"/>
                  <a:pt x="6" y="44"/>
                </a:cubicBezTo>
                <a:cubicBezTo>
                  <a:pt x="6" y="45"/>
                  <a:pt x="5" y="46"/>
                  <a:pt x="6" y="47"/>
                </a:cubicBezTo>
                <a:cubicBezTo>
                  <a:pt x="12" y="53"/>
                  <a:pt x="12" y="53"/>
                  <a:pt x="12" y="53"/>
                </a:cubicBezTo>
                <a:cubicBezTo>
                  <a:pt x="12" y="53"/>
                  <a:pt x="12" y="53"/>
                  <a:pt x="13" y="53"/>
                </a:cubicBezTo>
                <a:cubicBezTo>
                  <a:pt x="13" y="53"/>
                  <a:pt x="14" y="53"/>
                  <a:pt x="14" y="53"/>
                </a:cubicBezTo>
                <a:cubicBezTo>
                  <a:pt x="17" y="51"/>
                  <a:pt x="17" y="51"/>
                  <a:pt x="17" y="51"/>
                </a:cubicBezTo>
                <a:cubicBezTo>
                  <a:pt x="19" y="52"/>
                  <a:pt x="21" y="53"/>
                  <a:pt x="23" y="54"/>
                </a:cubicBezTo>
                <a:cubicBezTo>
                  <a:pt x="24" y="56"/>
                  <a:pt x="24" y="56"/>
                  <a:pt x="24" y="56"/>
                </a:cubicBezTo>
                <a:cubicBezTo>
                  <a:pt x="24" y="57"/>
                  <a:pt x="25" y="58"/>
                  <a:pt x="26" y="58"/>
                </a:cubicBezTo>
                <a:cubicBezTo>
                  <a:pt x="34" y="58"/>
                  <a:pt x="34" y="58"/>
                  <a:pt x="34" y="58"/>
                </a:cubicBezTo>
                <a:cubicBezTo>
                  <a:pt x="35" y="58"/>
                  <a:pt x="35" y="57"/>
                  <a:pt x="36" y="56"/>
                </a:cubicBezTo>
                <a:cubicBezTo>
                  <a:pt x="36" y="54"/>
                  <a:pt x="36" y="54"/>
                  <a:pt x="36" y="54"/>
                </a:cubicBezTo>
                <a:cubicBezTo>
                  <a:pt x="38" y="53"/>
                  <a:pt x="40" y="52"/>
                  <a:pt x="42" y="51"/>
                </a:cubicBezTo>
                <a:cubicBezTo>
                  <a:pt x="45" y="53"/>
                  <a:pt x="45" y="53"/>
                  <a:pt x="45" y="53"/>
                </a:cubicBezTo>
                <a:cubicBezTo>
                  <a:pt x="45" y="53"/>
                  <a:pt x="46" y="53"/>
                  <a:pt x="46" y="53"/>
                </a:cubicBezTo>
                <a:cubicBezTo>
                  <a:pt x="47" y="53"/>
                  <a:pt x="47" y="53"/>
                  <a:pt x="48" y="53"/>
                </a:cubicBezTo>
                <a:cubicBezTo>
                  <a:pt x="53" y="47"/>
                  <a:pt x="53" y="47"/>
                  <a:pt x="53" y="47"/>
                </a:cubicBezTo>
                <a:cubicBezTo>
                  <a:pt x="54" y="46"/>
                  <a:pt x="54" y="45"/>
                  <a:pt x="53" y="44"/>
                </a:cubicBezTo>
                <a:cubicBezTo>
                  <a:pt x="52" y="42"/>
                  <a:pt x="52" y="42"/>
                  <a:pt x="52" y="42"/>
                </a:cubicBezTo>
                <a:cubicBezTo>
                  <a:pt x="53" y="40"/>
                  <a:pt x="54" y="38"/>
                  <a:pt x="54" y="36"/>
                </a:cubicBezTo>
                <a:cubicBezTo>
                  <a:pt x="57" y="35"/>
                  <a:pt x="57" y="35"/>
                  <a:pt x="57" y="35"/>
                </a:cubicBezTo>
                <a:cubicBezTo>
                  <a:pt x="58" y="35"/>
                  <a:pt x="59" y="34"/>
                  <a:pt x="59" y="33"/>
                </a:cubicBezTo>
                <a:cubicBezTo>
                  <a:pt x="59" y="25"/>
                  <a:pt x="59" y="25"/>
                  <a:pt x="59" y="25"/>
                </a:cubicBezTo>
                <a:cubicBezTo>
                  <a:pt x="59" y="24"/>
                  <a:pt x="58" y="23"/>
                  <a:pt x="57" y="23"/>
                </a:cubicBezTo>
                <a:close/>
                <a:moveTo>
                  <a:pt x="56" y="32"/>
                </a:moveTo>
                <a:cubicBezTo>
                  <a:pt x="56" y="32"/>
                  <a:pt x="56" y="32"/>
                  <a:pt x="56" y="32"/>
                </a:cubicBezTo>
                <a:cubicBezTo>
                  <a:pt x="54" y="33"/>
                  <a:pt x="54" y="33"/>
                  <a:pt x="54" y="33"/>
                </a:cubicBezTo>
                <a:cubicBezTo>
                  <a:pt x="53" y="33"/>
                  <a:pt x="52" y="34"/>
                  <a:pt x="52" y="35"/>
                </a:cubicBezTo>
                <a:cubicBezTo>
                  <a:pt x="51" y="37"/>
                  <a:pt x="50" y="39"/>
                  <a:pt x="49" y="40"/>
                </a:cubicBezTo>
                <a:cubicBezTo>
                  <a:pt x="49" y="41"/>
                  <a:pt x="49" y="42"/>
                  <a:pt x="49" y="43"/>
                </a:cubicBezTo>
                <a:cubicBezTo>
                  <a:pt x="51" y="46"/>
                  <a:pt x="51" y="46"/>
                  <a:pt x="51" y="46"/>
                </a:cubicBezTo>
                <a:cubicBezTo>
                  <a:pt x="46" y="50"/>
                  <a:pt x="46" y="50"/>
                  <a:pt x="46" y="50"/>
                </a:cubicBezTo>
                <a:cubicBezTo>
                  <a:pt x="46" y="50"/>
                  <a:pt x="46" y="50"/>
                  <a:pt x="46" y="50"/>
                </a:cubicBezTo>
                <a:cubicBezTo>
                  <a:pt x="44" y="49"/>
                  <a:pt x="44" y="49"/>
                  <a:pt x="44" y="49"/>
                </a:cubicBezTo>
                <a:cubicBezTo>
                  <a:pt x="43" y="48"/>
                  <a:pt x="43" y="48"/>
                  <a:pt x="42" y="48"/>
                </a:cubicBezTo>
                <a:cubicBezTo>
                  <a:pt x="42" y="48"/>
                  <a:pt x="41" y="48"/>
                  <a:pt x="41" y="49"/>
                </a:cubicBezTo>
                <a:cubicBezTo>
                  <a:pt x="39" y="50"/>
                  <a:pt x="37" y="50"/>
                  <a:pt x="36" y="51"/>
                </a:cubicBezTo>
                <a:cubicBezTo>
                  <a:pt x="35" y="51"/>
                  <a:pt x="34" y="52"/>
                  <a:pt x="34" y="53"/>
                </a:cubicBezTo>
                <a:cubicBezTo>
                  <a:pt x="33" y="56"/>
                  <a:pt x="33" y="56"/>
                  <a:pt x="33" y="56"/>
                </a:cubicBezTo>
                <a:cubicBezTo>
                  <a:pt x="33" y="56"/>
                  <a:pt x="33" y="56"/>
                  <a:pt x="33" y="56"/>
                </a:cubicBezTo>
                <a:cubicBezTo>
                  <a:pt x="26" y="56"/>
                  <a:pt x="26" y="56"/>
                  <a:pt x="26" y="56"/>
                </a:cubicBezTo>
                <a:cubicBezTo>
                  <a:pt x="26" y="53"/>
                  <a:pt x="26" y="53"/>
                  <a:pt x="26" y="53"/>
                </a:cubicBezTo>
                <a:cubicBezTo>
                  <a:pt x="25" y="52"/>
                  <a:pt x="25" y="51"/>
                  <a:pt x="24" y="51"/>
                </a:cubicBezTo>
                <a:cubicBezTo>
                  <a:pt x="22" y="50"/>
                  <a:pt x="20" y="50"/>
                  <a:pt x="18" y="49"/>
                </a:cubicBezTo>
                <a:cubicBezTo>
                  <a:pt x="18" y="48"/>
                  <a:pt x="17" y="48"/>
                  <a:pt x="17" y="48"/>
                </a:cubicBezTo>
                <a:cubicBezTo>
                  <a:pt x="16" y="48"/>
                  <a:pt x="16" y="48"/>
                  <a:pt x="16" y="49"/>
                </a:cubicBezTo>
                <a:cubicBezTo>
                  <a:pt x="13" y="50"/>
                  <a:pt x="13" y="50"/>
                  <a:pt x="13" y="50"/>
                </a:cubicBezTo>
                <a:cubicBezTo>
                  <a:pt x="13" y="50"/>
                  <a:pt x="13" y="50"/>
                  <a:pt x="13" y="50"/>
                </a:cubicBezTo>
                <a:cubicBezTo>
                  <a:pt x="8" y="46"/>
                  <a:pt x="8" y="46"/>
                  <a:pt x="8" y="46"/>
                </a:cubicBezTo>
                <a:cubicBezTo>
                  <a:pt x="10" y="43"/>
                  <a:pt x="10" y="43"/>
                  <a:pt x="10" y="43"/>
                </a:cubicBezTo>
                <a:cubicBezTo>
                  <a:pt x="10" y="42"/>
                  <a:pt x="10" y="41"/>
                  <a:pt x="10" y="40"/>
                </a:cubicBezTo>
                <a:cubicBezTo>
                  <a:pt x="9" y="39"/>
                  <a:pt x="8" y="37"/>
                  <a:pt x="8" y="35"/>
                </a:cubicBezTo>
                <a:cubicBezTo>
                  <a:pt x="7" y="34"/>
                  <a:pt x="7" y="33"/>
                  <a:pt x="6" y="33"/>
                </a:cubicBezTo>
                <a:cubicBezTo>
                  <a:pt x="3" y="32"/>
                  <a:pt x="3" y="32"/>
                  <a:pt x="3" y="32"/>
                </a:cubicBezTo>
                <a:cubicBezTo>
                  <a:pt x="3" y="32"/>
                  <a:pt x="3" y="32"/>
                  <a:pt x="3" y="32"/>
                </a:cubicBezTo>
                <a:cubicBezTo>
                  <a:pt x="3" y="26"/>
                  <a:pt x="3" y="26"/>
                  <a:pt x="3" y="26"/>
                </a:cubicBezTo>
                <a:cubicBezTo>
                  <a:pt x="6" y="25"/>
                  <a:pt x="6" y="25"/>
                  <a:pt x="6" y="25"/>
                </a:cubicBezTo>
                <a:cubicBezTo>
                  <a:pt x="7" y="25"/>
                  <a:pt x="7" y="24"/>
                  <a:pt x="8" y="23"/>
                </a:cubicBezTo>
                <a:cubicBezTo>
                  <a:pt x="8" y="21"/>
                  <a:pt x="9" y="19"/>
                  <a:pt x="10" y="18"/>
                </a:cubicBezTo>
                <a:cubicBezTo>
                  <a:pt x="10" y="17"/>
                  <a:pt x="10" y="16"/>
                  <a:pt x="10" y="15"/>
                </a:cubicBezTo>
                <a:cubicBezTo>
                  <a:pt x="8" y="12"/>
                  <a:pt x="8" y="12"/>
                  <a:pt x="8" y="12"/>
                </a:cubicBezTo>
                <a:cubicBezTo>
                  <a:pt x="8" y="12"/>
                  <a:pt x="8" y="12"/>
                  <a:pt x="8" y="12"/>
                </a:cubicBezTo>
                <a:cubicBezTo>
                  <a:pt x="13" y="8"/>
                  <a:pt x="13" y="8"/>
                  <a:pt x="13" y="8"/>
                </a:cubicBezTo>
                <a:cubicBezTo>
                  <a:pt x="16" y="9"/>
                  <a:pt x="16" y="9"/>
                  <a:pt x="16" y="9"/>
                </a:cubicBezTo>
                <a:cubicBezTo>
                  <a:pt x="16" y="10"/>
                  <a:pt x="16" y="10"/>
                  <a:pt x="17" y="10"/>
                </a:cubicBezTo>
                <a:cubicBezTo>
                  <a:pt x="17" y="10"/>
                  <a:pt x="18" y="10"/>
                  <a:pt x="18" y="9"/>
                </a:cubicBezTo>
                <a:cubicBezTo>
                  <a:pt x="20" y="8"/>
                  <a:pt x="22" y="8"/>
                  <a:pt x="24" y="7"/>
                </a:cubicBezTo>
                <a:cubicBezTo>
                  <a:pt x="25" y="7"/>
                  <a:pt x="25" y="6"/>
                  <a:pt x="26" y="5"/>
                </a:cubicBezTo>
                <a:cubicBezTo>
                  <a:pt x="26" y="2"/>
                  <a:pt x="26" y="2"/>
                  <a:pt x="26" y="2"/>
                </a:cubicBezTo>
                <a:cubicBezTo>
                  <a:pt x="33" y="2"/>
                  <a:pt x="33" y="2"/>
                  <a:pt x="33" y="2"/>
                </a:cubicBezTo>
                <a:cubicBezTo>
                  <a:pt x="33" y="2"/>
                  <a:pt x="33" y="2"/>
                  <a:pt x="33" y="2"/>
                </a:cubicBezTo>
                <a:cubicBezTo>
                  <a:pt x="34" y="5"/>
                  <a:pt x="34" y="5"/>
                  <a:pt x="34" y="5"/>
                </a:cubicBezTo>
                <a:cubicBezTo>
                  <a:pt x="34" y="6"/>
                  <a:pt x="35" y="7"/>
                  <a:pt x="36" y="7"/>
                </a:cubicBezTo>
                <a:cubicBezTo>
                  <a:pt x="37" y="8"/>
                  <a:pt x="39" y="8"/>
                  <a:pt x="41" y="9"/>
                </a:cubicBezTo>
                <a:cubicBezTo>
                  <a:pt x="41" y="10"/>
                  <a:pt x="42" y="10"/>
                  <a:pt x="42" y="10"/>
                </a:cubicBezTo>
                <a:cubicBezTo>
                  <a:pt x="43" y="10"/>
                  <a:pt x="43" y="10"/>
                  <a:pt x="44" y="9"/>
                </a:cubicBezTo>
                <a:cubicBezTo>
                  <a:pt x="46" y="8"/>
                  <a:pt x="46" y="8"/>
                  <a:pt x="46" y="8"/>
                </a:cubicBezTo>
                <a:cubicBezTo>
                  <a:pt x="51" y="12"/>
                  <a:pt x="51" y="12"/>
                  <a:pt x="51" y="12"/>
                </a:cubicBezTo>
                <a:cubicBezTo>
                  <a:pt x="51" y="12"/>
                  <a:pt x="51" y="12"/>
                  <a:pt x="51" y="13"/>
                </a:cubicBezTo>
                <a:cubicBezTo>
                  <a:pt x="49" y="15"/>
                  <a:pt x="49" y="15"/>
                  <a:pt x="49" y="15"/>
                </a:cubicBezTo>
                <a:cubicBezTo>
                  <a:pt x="49" y="16"/>
                  <a:pt x="49" y="17"/>
                  <a:pt x="49" y="18"/>
                </a:cubicBezTo>
                <a:cubicBezTo>
                  <a:pt x="50" y="19"/>
                  <a:pt x="51" y="21"/>
                  <a:pt x="52" y="23"/>
                </a:cubicBezTo>
                <a:cubicBezTo>
                  <a:pt x="52" y="24"/>
                  <a:pt x="53" y="25"/>
                  <a:pt x="54" y="25"/>
                </a:cubicBezTo>
                <a:cubicBezTo>
                  <a:pt x="56" y="26"/>
                  <a:pt x="56" y="26"/>
                  <a:pt x="56" y="26"/>
                </a:cubicBezTo>
                <a:lnTo>
                  <a:pt x="56" y="32"/>
                </a:lnTo>
                <a:close/>
                <a:moveTo>
                  <a:pt x="30" y="16"/>
                </a:moveTo>
                <a:cubicBezTo>
                  <a:pt x="22" y="16"/>
                  <a:pt x="16" y="22"/>
                  <a:pt x="16" y="29"/>
                </a:cubicBezTo>
                <a:cubicBezTo>
                  <a:pt x="16" y="36"/>
                  <a:pt x="22" y="42"/>
                  <a:pt x="30" y="42"/>
                </a:cubicBezTo>
                <a:cubicBezTo>
                  <a:pt x="37" y="42"/>
                  <a:pt x="43" y="36"/>
                  <a:pt x="43" y="29"/>
                </a:cubicBezTo>
                <a:cubicBezTo>
                  <a:pt x="43" y="22"/>
                  <a:pt x="37" y="16"/>
                  <a:pt x="30" y="16"/>
                </a:cubicBezTo>
                <a:close/>
                <a:moveTo>
                  <a:pt x="30" y="40"/>
                </a:moveTo>
                <a:cubicBezTo>
                  <a:pt x="24" y="40"/>
                  <a:pt x="19" y="35"/>
                  <a:pt x="19" y="29"/>
                </a:cubicBezTo>
                <a:cubicBezTo>
                  <a:pt x="19" y="23"/>
                  <a:pt x="24" y="18"/>
                  <a:pt x="30" y="18"/>
                </a:cubicBezTo>
                <a:cubicBezTo>
                  <a:pt x="36" y="18"/>
                  <a:pt x="40" y="23"/>
                  <a:pt x="40" y="29"/>
                </a:cubicBezTo>
                <a:cubicBezTo>
                  <a:pt x="40" y="35"/>
                  <a:pt x="36" y="40"/>
                  <a:pt x="30" y="40"/>
                </a:cubicBezTo>
                <a:close/>
              </a:path>
            </a:pathLst>
          </a:custGeom>
          <a:solidFill>
            <a:srgbClr val="74891A"/>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6" name="TextBox 7"/>
          <p:cNvSpPr txBox="1">
            <a:spLocks noChangeArrowheads="1"/>
          </p:cNvSpPr>
          <p:nvPr>
            <p:custDataLst>
              <p:tags r:id="rId10"/>
            </p:custDataLst>
          </p:nvPr>
        </p:nvSpPr>
        <p:spPr bwMode="auto">
          <a:xfrm flipH="1">
            <a:off x="6554112" y="2849789"/>
            <a:ext cx="1883688"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rPr>
              <a:t>Explore dashboard sheet</a:t>
            </a:r>
            <a:endPar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7" name="Freeform 7"/>
          <p:cNvSpPr/>
          <p:nvPr>
            <p:custDataLst>
              <p:tags r:id="rId11"/>
            </p:custDataLst>
          </p:nvPr>
        </p:nvSpPr>
        <p:spPr>
          <a:xfrm rot="10800000" flipV="1">
            <a:off x="9030416" y="4158848"/>
            <a:ext cx="2412023" cy="1372854"/>
          </a:xfrm>
          <a:custGeom>
            <a:avLst/>
            <a:gdLst>
              <a:gd name="connsiteX0" fmla="*/ 1799930 w 1800000"/>
              <a:gd name="connsiteY0" fmla="*/ 1024508 h 1024508"/>
              <a:gd name="connsiteX1" fmla="*/ 1356460 w 1800000"/>
              <a:gd name="connsiteY1" fmla="*/ 237635 h 1024508"/>
              <a:gd name="connsiteX2" fmla="*/ 1022294 w 1800000"/>
              <a:gd name="connsiteY2" fmla="*/ 121632 h 1024508"/>
              <a:gd name="connsiteX3" fmla="*/ 995334 w 1800000"/>
              <a:gd name="connsiteY3" fmla="*/ 119709 h 1024508"/>
              <a:gd name="connsiteX4" fmla="*/ 900001 w 1800000"/>
              <a:gd name="connsiteY4" fmla="*/ 0 h 1024508"/>
              <a:gd name="connsiteX5" fmla="*/ 805055 w 1800000"/>
              <a:gd name="connsiteY5" fmla="*/ 119223 h 1024508"/>
              <a:gd name="connsiteX6" fmla="*/ 788827 w 1800000"/>
              <a:gd name="connsiteY6" fmla="*/ 120177 h 1024508"/>
              <a:gd name="connsiteX7" fmla="*/ 453242 w 1800000"/>
              <a:gd name="connsiteY7" fmla="*/ 232007 h 1024508"/>
              <a:gd name="connsiteX8" fmla="*/ 0 w 1800000"/>
              <a:gd name="connsiteY8" fmla="*/ 1013293 h 1024508"/>
              <a:gd name="connsiteX9" fmla="*/ 152856 w 1800000"/>
              <a:gd name="connsiteY9" fmla="*/ 1013292 h 1024508"/>
              <a:gd name="connsiteX10" fmla="*/ 529119 w 1800000"/>
              <a:gd name="connsiteY10" fmla="*/ 364700 h 1024508"/>
              <a:gd name="connsiteX11" fmla="*/ 1278935 w 1800000"/>
              <a:gd name="connsiteY11" fmla="*/ 369373 h 1024508"/>
              <a:gd name="connsiteX12" fmla="*/ 1647086 w 1800000"/>
              <a:gd name="connsiteY12" fmla="*/ 1022604 h 102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0000" h="1024508">
                <a:moveTo>
                  <a:pt x="1799930" y="1024508"/>
                </a:moveTo>
                <a:cubicBezTo>
                  <a:pt x="1803954" y="701658"/>
                  <a:pt x="1634727" y="401390"/>
                  <a:pt x="1356460" y="237635"/>
                </a:cubicBezTo>
                <a:cubicBezTo>
                  <a:pt x="1252110" y="176227"/>
                  <a:pt x="1138423" y="137545"/>
                  <a:pt x="1022294" y="121632"/>
                </a:cubicBezTo>
                <a:lnTo>
                  <a:pt x="995334" y="119709"/>
                </a:lnTo>
                <a:lnTo>
                  <a:pt x="900001" y="0"/>
                </a:lnTo>
                <a:lnTo>
                  <a:pt x="805055" y="119223"/>
                </a:lnTo>
                <a:lnTo>
                  <a:pt x="788827" y="120177"/>
                </a:lnTo>
                <a:cubicBezTo>
                  <a:pt x="672510" y="134642"/>
                  <a:pt x="558349" y="171904"/>
                  <a:pt x="453242" y="232007"/>
                </a:cubicBezTo>
                <a:cubicBezTo>
                  <a:pt x="172955" y="392282"/>
                  <a:pt x="0" y="690418"/>
                  <a:pt x="0" y="1013293"/>
                </a:cubicBezTo>
                <a:lnTo>
                  <a:pt x="152856" y="1013292"/>
                </a:lnTo>
                <a:cubicBezTo>
                  <a:pt x="152856" y="745254"/>
                  <a:pt x="296437" y="497754"/>
                  <a:pt x="529119" y="364700"/>
                </a:cubicBezTo>
                <a:cubicBezTo>
                  <a:pt x="761802" y="231647"/>
                  <a:pt x="1047929" y="233430"/>
                  <a:pt x="1278935" y="369373"/>
                </a:cubicBezTo>
                <a:cubicBezTo>
                  <a:pt x="1509941" y="505316"/>
                  <a:pt x="1650426" y="754587"/>
                  <a:pt x="1647086" y="1022604"/>
                </a:cubicBezTo>
                <a:close/>
              </a:path>
            </a:pathLst>
          </a:custGeom>
          <a:solidFill>
            <a:srgbClr val="4D5F2E"/>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444444"/>
              </a:solidFill>
              <a:effectLst/>
              <a:uLnTx/>
              <a:uFillTx/>
              <a:latin typeface="Calibri" panose="020F0502020204030204"/>
              <a:ea typeface="+mn-ea"/>
              <a:cs typeface="Arial" panose="020B0604020202020204" pitchFamily="34" charset="0"/>
            </a:endParaRPr>
          </a:p>
        </p:txBody>
      </p:sp>
      <p:sp>
        <p:nvSpPr>
          <p:cNvPr id="18" name="Freeform 75"/>
          <p:cNvSpPr>
            <a:spLocks noEditPoints="1"/>
          </p:cNvSpPr>
          <p:nvPr>
            <p:custDataLst>
              <p:tags r:id="rId12"/>
            </p:custDataLst>
          </p:nvPr>
        </p:nvSpPr>
        <p:spPr bwMode="auto">
          <a:xfrm>
            <a:off x="9987777" y="4985155"/>
            <a:ext cx="497300" cy="487304"/>
          </a:xfrm>
          <a:custGeom>
            <a:avLst/>
            <a:gdLst>
              <a:gd name="T0" fmla="*/ 32 w 59"/>
              <a:gd name="T1" fmla="*/ 42 h 58"/>
              <a:gd name="T2" fmla="*/ 22 w 59"/>
              <a:gd name="T3" fmla="*/ 42 h 58"/>
              <a:gd name="T4" fmla="*/ 8 w 59"/>
              <a:gd name="T5" fmla="*/ 44 h 58"/>
              <a:gd name="T6" fmla="*/ 22 w 59"/>
              <a:gd name="T7" fmla="*/ 45 h 58"/>
              <a:gd name="T8" fmla="*/ 32 w 59"/>
              <a:gd name="T9" fmla="*/ 45 h 58"/>
              <a:gd name="T10" fmla="*/ 51 w 59"/>
              <a:gd name="T11" fmla="*/ 44 h 58"/>
              <a:gd name="T12" fmla="*/ 27 w 59"/>
              <a:gd name="T13" fmla="*/ 46 h 58"/>
              <a:gd name="T14" fmla="*/ 27 w 59"/>
              <a:gd name="T15" fmla="*/ 41 h 58"/>
              <a:gd name="T16" fmla="*/ 27 w 59"/>
              <a:gd name="T17" fmla="*/ 46 h 58"/>
              <a:gd name="T18" fmla="*/ 27 w 59"/>
              <a:gd name="T19" fmla="*/ 13 h 58"/>
              <a:gd name="T20" fmla="*/ 17 w 59"/>
              <a:gd name="T21" fmla="*/ 13 h 58"/>
              <a:gd name="T22" fmla="*/ 8 w 59"/>
              <a:gd name="T23" fmla="*/ 14 h 58"/>
              <a:gd name="T24" fmla="*/ 17 w 59"/>
              <a:gd name="T25" fmla="*/ 16 h 58"/>
              <a:gd name="T26" fmla="*/ 27 w 59"/>
              <a:gd name="T27" fmla="*/ 16 h 58"/>
              <a:gd name="T28" fmla="*/ 51 w 59"/>
              <a:gd name="T29" fmla="*/ 14 h 58"/>
              <a:gd name="T30" fmla="*/ 22 w 59"/>
              <a:gd name="T31" fmla="*/ 17 h 58"/>
              <a:gd name="T32" fmla="*/ 22 w 59"/>
              <a:gd name="T33" fmla="*/ 12 h 58"/>
              <a:gd name="T34" fmla="*/ 22 w 59"/>
              <a:gd name="T35" fmla="*/ 17 h 58"/>
              <a:gd name="T36" fmla="*/ 45 w 59"/>
              <a:gd name="T37" fmla="*/ 28 h 58"/>
              <a:gd name="T38" fmla="*/ 35 w 59"/>
              <a:gd name="T39" fmla="*/ 28 h 58"/>
              <a:gd name="T40" fmla="*/ 8 w 59"/>
              <a:gd name="T41" fmla="*/ 29 h 58"/>
              <a:gd name="T42" fmla="*/ 35 w 59"/>
              <a:gd name="T43" fmla="*/ 30 h 58"/>
              <a:gd name="T44" fmla="*/ 45 w 59"/>
              <a:gd name="T45" fmla="*/ 30 h 58"/>
              <a:gd name="T46" fmla="*/ 51 w 59"/>
              <a:gd name="T47" fmla="*/ 29 h 58"/>
              <a:gd name="T48" fmla="*/ 40 w 59"/>
              <a:gd name="T49" fmla="*/ 32 h 58"/>
              <a:gd name="T50" fmla="*/ 40 w 59"/>
              <a:gd name="T51" fmla="*/ 26 h 58"/>
              <a:gd name="T52" fmla="*/ 40 w 59"/>
              <a:gd name="T53" fmla="*/ 32 h 58"/>
              <a:gd name="T54" fmla="*/ 6 w 59"/>
              <a:gd name="T55" fmla="*/ 0 h 58"/>
              <a:gd name="T56" fmla="*/ 0 w 59"/>
              <a:gd name="T57" fmla="*/ 53 h 58"/>
              <a:gd name="T58" fmla="*/ 54 w 59"/>
              <a:gd name="T59" fmla="*/ 58 h 58"/>
              <a:gd name="T60" fmla="*/ 59 w 59"/>
              <a:gd name="T61" fmla="*/ 5 h 58"/>
              <a:gd name="T62" fmla="*/ 56 w 59"/>
              <a:gd name="T63" fmla="*/ 53 h 58"/>
              <a:gd name="T64" fmla="*/ 6 w 59"/>
              <a:gd name="T65" fmla="*/ 56 h 58"/>
              <a:gd name="T66" fmla="*/ 3 w 59"/>
              <a:gd name="T67" fmla="*/ 5 h 58"/>
              <a:gd name="T68" fmla="*/ 54 w 59"/>
              <a:gd name="T69" fmla="*/ 2 h 58"/>
              <a:gd name="T70" fmla="*/ 56 w 59"/>
              <a:gd name="T71" fmla="*/ 5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9" h="58">
                <a:moveTo>
                  <a:pt x="50" y="42"/>
                </a:moveTo>
                <a:cubicBezTo>
                  <a:pt x="32" y="42"/>
                  <a:pt x="32" y="42"/>
                  <a:pt x="32" y="42"/>
                </a:cubicBezTo>
                <a:cubicBezTo>
                  <a:pt x="32" y="40"/>
                  <a:pt x="29" y="38"/>
                  <a:pt x="27" y="38"/>
                </a:cubicBezTo>
                <a:cubicBezTo>
                  <a:pt x="25" y="38"/>
                  <a:pt x="22" y="40"/>
                  <a:pt x="22" y="42"/>
                </a:cubicBezTo>
                <a:cubicBezTo>
                  <a:pt x="10" y="42"/>
                  <a:pt x="10" y="42"/>
                  <a:pt x="10" y="42"/>
                </a:cubicBezTo>
                <a:cubicBezTo>
                  <a:pt x="9" y="42"/>
                  <a:pt x="8" y="43"/>
                  <a:pt x="8" y="44"/>
                </a:cubicBezTo>
                <a:cubicBezTo>
                  <a:pt x="8" y="44"/>
                  <a:pt x="9" y="45"/>
                  <a:pt x="10" y="45"/>
                </a:cubicBezTo>
                <a:cubicBezTo>
                  <a:pt x="22" y="45"/>
                  <a:pt x="22" y="45"/>
                  <a:pt x="22" y="45"/>
                </a:cubicBezTo>
                <a:cubicBezTo>
                  <a:pt x="22" y="47"/>
                  <a:pt x="25" y="49"/>
                  <a:pt x="27" y="49"/>
                </a:cubicBezTo>
                <a:cubicBezTo>
                  <a:pt x="29" y="49"/>
                  <a:pt x="32" y="47"/>
                  <a:pt x="32" y="45"/>
                </a:cubicBezTo>
                <a:cubicBezTo>
                  <a:pt x="50" y="45"/>
                  <a:pt x="50" y="45"/>
                  <a:pt x="50" y="45"/>
                </a:cubicBezTo>
                <a:cubicBezTo>
                  <a:pt x="50" y="45"/>
                  <a:pt x="51" y="44"/>
                  <a:pt x="51" y="44"/>
                </a:cubicBezTo>
                <a:cubicBezTo>
                  <a:pt x="51" y="43"/>
                  <a:pt x="50" y="42"/>
                  <a:pt x="50" y="42"/>
                </a:cubicBezTo>
                <a:close/>
                <a:moveTo>
                  <a:pt x="27" y="46"/>
                </a:moveTo>
                <a:cubicBezTo>
                  <a:pt x="26" y="46"/>
                  <a:pt x="24" y="45"/>
                  <a:pt x="24" y="44"/>
                </a:cubicBezTo>
                <a:cubicBezTo>
                  <a:pt x="24" y="42"/>
                  <a:pt x="26" y="41"/>
                  <a:pt x="27" y="41"/>
                </a:cubicBezTo>
                <a:cubicBezTo>
                  <a:pt x="28" y="41"/>
                  <a:pt x="30" y="42"/>
                  <a:pt x="30" y="44"/>
                </a:cubicBezTo>
                <a:cubicBezTo>
                  <a:pt x="30" y="45"/>
                  <a:pt x="28" y="46"/>
                  <a:pt x="27" y="46"/>
                </a:cubicBezTo>
                <a:close/>
                <a:moveTo>
                  <a:pt x="50" y="13"/>
                </a:moveTo>
                <a:cubicBezTo>
                  <a:pt x="27" y="13"/>
                  <a:pt x="27" y="13"/>
                  <a:pt x="27" y="13"/>
                </a:cubicBezTo>
                <a:cubicBezTo>
                  <a:pt x="26" y="11"/>
                  <a:pt x="24" y="9"/>
                  <a:pt x="22" y="9"/>
                </a:cubicBezTo>
                <a:cubicBezTo>
                  <a:pt x="19" y="9"/>
                  <a:pt x="17" y="11"/>
                  <a:pt x="17" y="13"/>
                </a:cubicBezTo>
                <a:cubicBezTo>
                  <a:pt x="10" y="13"/>
                  <a:pt x="10" y="13"/>
                  <a:pt x="10" y="13"/>
                </a:cubicBezTo>
                <a:cubicBezTo>
                  <a:pt x="9" y="13"/>
                  <a:pt x="8" y="14"/>
                  <a:pt x="8" y="14"/>
                </a:cubicBezTo>
                <a:cubicBezTo>
                  <a:pt x="8" y="15"/>
                  <a:pt x="9" y="16"/>
                  <a:pt x="10" y="16"/>
                </a:cubicBezTo>
                <a:cubicBezTo>
                  <a:pt x="17" y="16"/>
                  <a:pt x="17" y="16"/>
                  <a:pt x="17" y="16"/>
                </a:cubicBezTo>
                <a:cubicBezTo>
                  <a:pt x="17" y="18"/>
                  <a:pt x="19" y="20"/>
                  <a:pt x="22" y="20"/>
                </a:cubicBezTo>
                <a:cubicBezTo>
                  <a:pt x="24" y="20"/>
                  <a:pt x="26" y="18"/>
                  <a:pt x="27" y="16"/>
                </a:cubicBezTo>
                <a:cubicBezTo>
                  <a:pt x="50" y="16"/>
                  <a:pt x="50" y="16"/>
                  <a:pt x="50" y="16"/>
                </a:cubicBezTo>
                <a:cubicBezTo>
                  <a:pt x="50" y="16"/>
                  <a:pt x="51" y="15"/>
                  <a:pt x="51" y="14"/>
                </a:cubicBezTo>
                <a:cubicBezTo>
                  <a:pt x="51" y="14"/>
                  <a:pt x="50" y="13"/>
                  <a:pt x="50" y="13"/>
                </a:cubicBezTo>
                <a:close/>
                <a:moveTo>
                  <a:pt x="22" y="17"/>
                </a:moveTo>
                <a:cubicBezTo>
                  <a:pt x="20" y="17"/>
                  <a:pt x="19" y="16"/>
                  <a:pt x="19" y="14"/>
                </a:cubicBezTo>
                <a:cubicBezTo>
                  <a:pt x="19" y="13"/>
                  <a:pt x="20" y="12"/>
                  <a:pt x="22" y="12"/>
                </a:cubicBezTo>
                <a:cubicBezTo>
                  <a:pt x="23" y="12"/>
                  <a:pt x="24" y="13"/>
                  <a:pt x="24" y="14"/>
                </a:cubicBezTo>
                <a:cubicBezTo>
                  <a:pt x="24" y="16"/>
                  <a:pt x="23" y="17"/>
                  <a:pt x="22" y="17"/>
                </a:cubicBezTo>
                <a:close/>
                <a:moveTo>
                  <a:pt x="50" y="28"/>
                </a:moveTo>
                <a:cubicBezTo>
                  <a:pt x="45" y="28"/>
                  <a:pt x="45" y="28"/>
                  <a:pt x="45" y="28"/>
                </a:cubicBezTo>
                <a:cubicBezTo>
                  <a:pt x="45" y="25"/>
                  <a:pt x="43" y="24"/>
                  <a:pt x="40" y="24"/>
                </a:cubicBezTo>
                <a:cubicBezTo>
                  <a:pt x="38" y="24"/>
                  <a:pt x="36" y="25"/>
                  <a:pt x="35" y="28"/>
                </a:cubicBezTo>
                <a:cubicBezTo>
                  <a:pt x="10" y="28"/>
                  <a:pt x="10" y="28"/>
                  <a:pt x="10" y="28"/>
                </a:cubicBezTo>
                <a:cubicBezTo>
                  <a:pt x="9" y="28"/>
                  <a:pt x="8" y="28"/>
                  <a:pt x="8" y="29"/>
                </a:cubicBezTo>
                <a:cubicBezTo>
                  <a:pt x="8" y="30"/>
                  <a:pt x="9" y="30"/>
                  <a:pt x="10" y="30"/>
                </a:cubicBezTo>
                <a:cubicBezTo>
                  <a:pt x="35" y="30"/>
                  <a:pt x="35" y="30"/>
                  <a:pt x="35" y="30"/>
                </a:cubicBezTo>
                <a:cubicBezTo>
                  <a:pt x="36" y="33"/>
                  <a:pt x="38" y="34"/>
                  <a:pt x="40" y="34"/>
                </a:cubicBezTo>
                <a:cubicBezTo>
                  <a:pt x="43" y="34"/>
                  <a:pt x="45" y="33"/>
                  <a:pt x="45" y="30"/>
                </a:cubicBezTo>
                <a:cubicBezTo>
                  <a:pt x="50" y="30"/>
                  <a:pt x="50" y="30"/>
                  <a:pt x="50" y="30"/>
                </a:cubicBezTo>
                <a:cubicBezTo>
                  <a:pt x="50" y="30"/>
                  <a:pt x="51" y="30"/>
                  <a:pt x="51" y="29"/>
                </a:cubicBezTo>
                <a:cubicBezTo>
                  <a:pt x="51" y="28"/>
                  <a:pt x="50" y="28"/>
                  <a:pt x="50" y="28"/>
                </a:cubicBezTo>
                <a:close/>
                <a:moveTo>
                  <a:pt x="40" y="32"/>
                </a:moveTo>
                <a:cubicBezTo>
                  <a:pt x="39" y="32"/>
                  <a:pt x="38" y="30"/>
                  <a:pt x="38" y="29"/>
                </a:cubicBezTo>
                <a:cubicBezTo>
                  <a:pt x="38" y="28"/>
                  <a:pt x="39" y="26"/>
                  <a:pt x="40" y="26"/>
                </a:cubicBezTo>
                <a:cubicBezTo>
                  <a:pt x="42" y="26"/>
                  <a:pt x="43" y="28"/>
                  <a:pt x="43" y="29"/>
                </a:cubicBezTo>
                <a:cubicBezTo>
                  <a:pt x="43" y="30"/>
                  <a:pt x="42" y="32"/>
                  <a:pt x="40" y="32"/>
                </a:cubicBezTo>
                <a:close/>
                <a:moveTo>
                  <a:pt x="54" y="0"/>
                </a:moveTo>
                <a:cubicBezTo>
                  <a:pt x="6" y="0"/>
                  <a:pt x="6" y="0"/>
                  <a:pt x="6" y="0"/>
                </a:cubicBezTo>
                <a:cubicBezTo>
                  <a:pt x="3" y="0"/>
                  <a:pt x="0" y="2"/>
                  <a:pt x="0" y="5"/>
                </a:cubicBezTo>
                <a:cubicBezTo>
                  <a:pt x="0" y="53"/>
                  <a:pt x="0" y="53"/>
                  <a:pt x="0" y="53"/>
                </a:cubicBezTo>
                <a:cubicBezTo>
                  <a:pt x="0" y="56"/>
                  <a:pt x="3" y="58"/>
                  <a:pt x="6" y="58"/>
                </a:cubicBezTo>
                <a:cubicBezTo>
                  <a:pt x="54" y="58"/>
                  <a:pt x="54" y="58"/>
                  <a:pt x="54" y="58"/>
                </a:cubicBezTo>
                <a:cubicBezTo>
                  <a:pt x="57" y="58"/>
                  <a:pt x="59" y="56"/>
                  <a:pt x="59" y="53"/>
                </a:cubicBezTo>
                <a:cubicBezTo>
                  <a:pt x="59" y="5"/>
                  <a:pt x="59" y="5"/>
                  <a:pt x="59" y="5"/>
                </a:cubicBezTo>
                <a:cubicBezTo>
                  <a:pt x="59" y="2"/>
                  <a:pt x="57" y="0"/>
                  <a:pt x="54" y="0"/>
                </a:cubicBezTo>
                <a:close/>
                <a:moveTo>
                  <a:pt x="56" y="53"/>
                </a:moveTo>
                <a:cubicBezTo>
                  <a:pt x="56" y="54"/>
                  <a:pt x="55" y="56"/>
                  <a:pt x="54" y="56"/>
                </a:cubicBezTo>
                <a:cubicBezTo>
                  <a:pt x="6" y="56"/>
                  <a:pt x="6" y="56"/>
                  <a:pt x="6" y="56"/>
                </a:cubicBezTo>
                <a:cubicBezTo>
                  <a:pt x="4" y="56"/>
                  <a:pt x="3" y="54"/>
                  <a:pt x="3" y="53"/>
                </a:cubicBezTo>
                <a:cubicBezTo>
                  <a:pt x="3" y="5"/>
                  <a:pt x="3" y="5"/>
                  <a:pt x="3" y="5"/>
                </a:cubicBezTo>
                <a:cubicBezTo>
                  <a:pt x="3" y="4"/>
                  <a:pt x="4" y="2"/>
                  <a:pt x="6" y="2"/>
                </a:cubicBezTo>
                <a:cubicBezTo>
                  <a:pt x="54" y="2"/>
                  <a:pt x="54" y="2"/>
                  <a:pt x="54" y="2"/>
                </a:cubicBezTo>
                <a:cubicBezTo>
                  <a:pt x="55" y="2"/>
                  <a:pt x="56" y="4"/>
                  <a:pt x="56" y="5"/>
                </a:cubicBezTo>
                <a:lnTo>
                  <a:pt x="56" y="53"/>
                </a:lnTo>
                <a:close/>
              </a:path>
            </a:pathLst>
          </a:custGeom>
          <a:solidFill>
            <a:srgbClr val="4D5F2E"/>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th-TH" sz="1800" b="0" i="0" u="none" strike="noStrike" kern="1200" cap="none" spc="0" normalizeH="0" baseline="0" noProof="0">
              <a:ln>
                <a:noFill/>
              </a:ln>
              <a:solidFill>
                <a:srgbClr val="56BDBD"/>
              </a:solidFill>
              <a:effectLst/>
              <a:uLnTx/>
              <a:uFillTx/>
              <a:latin typeface="Calibri" panose="020F0502020204030204"/>
              <a:ea typeface="+mn-ea"/>
              <a:cs typeface="Arial" panose="020B0604020202020204" pitchFamily="34" charset="0"/>
            </a:endParaRPr>
          </a:p>
        </p:txBody>
      </p:sp>
      <p:sp>
        <p:nvSpPr>
          <p:cNvPr id="19" name="TextBox 7"/>
          <p:cNvSpPr txBox="1">
            <a:spLocks noChangeArrowheads="1"/>
          </p:cNvSpPr>
          <p:nvPr>
            <p:custDataLst>
              <p:tags r:id="rId13"/>
            </p:custDataLst>
          </p:nvPr>
        </p:nvSpPr>
        <p:spPr bwMode="auto">
          <a:xfrm flipH="1">
            <a:off x="9294583" y="2849789"/>
            <a:ext cx="1883688" cy="738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charset="0"/>
              </a:defRPr>
            </a:lvl1pPr>
            <a:lvl2pPr marL="742950" indent="-285750">
              <a:defRPr>
                <a:solidFill>
                  <a:schemeClr val="tx1"/>
                </a:solidFill>
                <a:latin typeface="Calibri" panose="020F0502020204030204" charset="0"/>
              </a:defRPr>
            </a:lvl2pPr>
            <a:lvl3pPr marL="1143000" indent="-228600">
              <a:defRPr>
                <a:solidFill>
                  <a:schemeClr val="tx1"/>
                </a:solidFill>
                <a:latin typeface="Calibri" panose="020F0502020204030204" charset="0"/>
              </a:defRPr>
            </a:lvl3pPr>
            <a:lvl4pPr marL="1600200" indent="-228600">
              <a:defRPr>
                <a:solidFill>
                  <a:schemeClr val="tx1"/>
                </a:solidFill>
                <a:latin typeface="Calibri" panose="020F0502020204030204" charset="0"/>
              </a:defRPr>
            </a:lvl4pPr>
            <a:lvl5pPr marL="2057400" indent="-228600">
              <a:defRPr>
                <a:solidFill>
                  <a:schemeClr val="tx1"/>
                </a:solidFill>
                <a:latin typeface="Calibri" panose="020F0502020204030204" charset="0"/>
              </a:defRPr>
            </a:lvl5pPr>
            <a:lvl6pPr marL="2514600" indent="-228600" fontAlgn="base">
              <a:spcBef>
                <a:spcPct val="0"/>
              </a:spcBef>
              <a:spcAft>
                <a:spcPct val="0"/>
              </a:spcAft>
              <a:defRPr>
                <a:solidFill>
                  <a:schemeClr val="tx1"/>
                </a:solidFill>
                <a:latin typeface="Calibri" panose="020F0502020204030204" charset="0"/>
              </a:defRPr>
            </a:lvl6pPr>
            <a:lvl7pPr marL="2971800" indent="-228600" fontAlgn="base">
              <a:spcBef>
                <a:spcPct val="0"/>
              </a:spcBef>
              <a:spcAft>
                <a:spcPct val="0"/>
              </a:spcAft>
              <a:defRPr>
                <a:solidFill>
                  <a:schemeClr val="tx1"/>
                </a:solidFill>
                <a:latin typeface="Calibri" panose="020F0502020204030204" charset="0"/>
              </a:defRPr>
            </a:lvl7pPr>
            <a:lvl8pPr marL="3429000" indent="-228600" fontAlgn="base">
              <a:spcBef>
                <a:spcPct val="0"/>
              </a:spcBef>
              <a:spcAft>
                <a:spcPct val="0"/>
              </a:spcAft>
              <a:defRPr>
                <a:solidFill>
                  <a:schemeClr val="tx1"/>
                </a:solidFill>
                <a:latin typeface="Calibri" panose="020F0502020204030204" charset="0"/>
              </a:defRPr>
            </a:lvl8pPr>
            <a:lvl9pPr marL="3886200" indent="-228600" fontAlgn="base">
              <a:spcBef>
                <a:spcPct val="0"/>
              </a:spcBef>
              <a:spcAft>
                <a:spcPct val="0"/>
              </a:spcAft>
              <a:defRPr>
                <a:solidFill>
                  <a:schemeClr val="tx1"/>
                </a:solidFill>
                <a:latin typeface="Calibri" panose="020F0502020204030204" charset="0"/>
              </a:defRPr>
            </a:lvl9p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rPr>
              <a:t>Modify dataset → auto-updated results</a:t>
            </a:r>
            <a:endParaRPr kumimoji="0" lang="en-US" altLang="en-US" sz="1600" b="0" i="0" u="none" strike="noStrike" kern="1200" cap="none" spc="0" normalizeH="0" baseline="0" noProof="0">
              <a:ln>
                <a:noFill/>
              </a:ln>
              <a:solidFill>
                <a:srgbClr val="4D5F2E"/>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0" name="文本框 19"/>
          <p:cNvSpPr txBox="1"/>
          <p:nvPr/>
        </p:nvSpPr>
        <p:spPr>
          <a:xfrm>
            <a:off x="2901844" y="695599"/>
            <a:ext cx="716089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How to Use This Project</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1000" fill="hold"/>
                                        <p:tgtEl>
                                          <p:spTgt spid="20"/>
                                        </p:tgtEl>
                                        <p:attrNameLst>
                                          <p:attrName>ppt_w</p:attrName>
                                        </p:attrNameLst>
                                      </p:cBhvr>
                                      <p:tavLst>
                                        <p:tav tm="0">
                                          <p:val>
                                            <p:strVal val="#ppt_w+.3"/>
                                          </p:val>
                                        </p:tav>
                                        <p:tav tm="100000">
                                          <p:val>
                                            <p:strVal val="#ppt_w"/>
                                          </p:val>
                                        </p:tav>
                                      </p:tavLst>
                                    </p:anim>
                                    <p:anim calcmode="lin" valueType="num">
                                      <p:cBhvr>
                                        <p:cTn id="8" dur="1000" fill="hold"/>
                                        <p:tgtEl>
                                          <p:spTgt spid="20"/>
                                        </p:tgtEl>
                                        <p:attrNameLst>
                                          <p:attrName>ppt_h</p:attrName>
                                        </p:attrNameLst>
                                      </p:cBhvr>
                                      <p:tavLst>
                                        <p:tav tm="0">
                                          <p:val>
                                            <p:strVal val="#ppt_h"/>
                                          </p:val>
                                        </p:tav>
                                        <p:tav tm="100000">
                                          <p:val>
                                            <p:strVal val="#ppt_h"/>
                                          </p:val>
                                        </p:tav>
                                      </p:tavLst>
                                    </p:anim>
                                    <p:animEffect transition="in" filter="fade">
                                      <p:cBhvr>
                                        <p:cTn id="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îS1iďé"/>
          <p:cNvSpPr/>
          <p:nvPr>
            <p:custDataLst>
              <p:tags r:id="rId2"/>
            </p:custDataLst>
          </p:nvPr>
        </p:nvSpPr>
        <p:spPr>
          <a:xfrm>
            <a:off x="1498752" y="2454520"/>
            <a:ext cx="4364877" cy="1814985"/>
          </a:xfrm>
          <a:prstGeom prst="rect">
            <a:avLst/>
          </a:prstGeom>
          <a:blipFill>
            <a:blip r:embed="rId3"/>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8" name="îṩ1îḓé"/>
          <p:cNvSpPr/>
          <p:nvPr>
            <p:custDataLst>
              <p:tags r:id="rId4"/>
            </p:custDataLst>
          </p:nvPr>
        </p:nvSpPr>
        <p:spPr>
          <a:xfrm>
            <a:off x="3789360" y="2454520"/>
            <a:ext cx="2074269" cy="1814985"/>
          </a:xfrm>
          <a:prstGeom prst="rect">
            <a:avLst/>
          </a:prstGeom>
          <a:solidFill>
            <a:srgbClr val="74891A"/>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9" name="íṧḷíḓé"/>
          <p:cNvSpPr/>
          <p:nvPr>
            <p:custDataLst>
              <p:tags r:id="rId5"/>
            </p:custDataLst>
          </p:nvPr>
        </p:nvSpPr>
        <p:spPr bwMode="auto">
          <a:xfrm>
            <a:off x="4618965" y="2656988"/>
            <a:ext cx="415060" cy="414690"/>
          </a:xfrm>
          <a:custGeom>
            <a:avLst/>
            <a:gdLst>
              <a:gd name="connsiteX0" fmla="*/ 399175 w 607263"/>
              <a:gd name="connsiteY0" fmla="*/ 204850 h 606722"/>
              <a:gd name="connsiteX1" fmla="*/ 415104 w 607263"/>
              <a:gd name="connsiteY1" fmla="*/ 204850 h 606722"/>
              <a:gd name="connsiteX2" fmla="*/ 415104 w 607263"/>
              <a:gd name="connsiteY2" fmla="*/ 220672 h 606722"/>
              <a:gd name="connsiteX3" fmla="*/ 251537 w 607263"/>
              <a:gd name="connsiteY3" fmla="*/ 384040 h 606722"/>
              <a:gd name="connsiteX4" fmla="*/ 348093 w 607263"/>
              <a:gd name="connsiteY4" fmla="*/ 384040 h 606722"/>
              <a:gd name="connsiteX5" fmla="*/ 359306 w 607263"/>
              <a:gd name="connsiteY5" fmla="*/ 395240 h 606722"/>
              <a:gd name="connsiteX6" fmla="*/ 348093 w 607263"/>
              <a:gd name="connsiteY6" fmla="*/ 406528 h 606722"/>
              <a:gd name="connsiteX7" fmla="*/ 224839 w 607263"/>
              <a:gd name="connsiteY7" fmla="*/ 406528 h 606722"/>
              <a:gd name="connsiteX8" fmla="*/ 213626 w 607263"/>
              <a:gd name="connsiteY8" fmla="*/ 395240 h 606722"/>
              <a:gd name="connsiteX9" fmla="*/ 213626 w 607263"/>
              <a:gd name="connsiteY9" fmla="*/ 272224 h 606722"/>
              <a:gd name="connsiteX10" fmla="*/ 224839 w 607263"/>
              <a:gd name="connsiteY10" fmla="*/ 261025 h 606722"/>
              <a:gd name="connsiteX11" fmla="*/ 236141 w 607263"/>
              <a:gd name="connsiteY11" fmla="*/ 272224 h 606722"/>
              <a:gd name="connsiteX12" fmla="*/ 236141 w 607263"/>
              <a:gd name="connsiteY12" fmla="*/ 367686 h 606722"/>
              <a:gd name="connsiteX13" fmla="*/ 303588 w 607263"/>
              <a:gd name="connsiteY13" fmla="*/ 22484 h 606722"/>
              <a:gd name="connsiteX14" fmla="*/ 104771 w 607263"/>
              <a:gd name="connsiteY14" fmla="*/ 104779 h 606722"/>
              <a:gd name="connsiteX15" fmla="*/ 104771 w 607263"/>
              <a:gd name="connsiteY15" fmla="*/ 501943 h 606722"/>
              <a:gd name="connsiteX16" fmla="*/ 303588 w 607263"/>
              <a:gd name="connsiteY16" fmla="*/ 584238 h 606722"/>
              <a:gd name="connsiteX17" fmla="*/ 502493 w 607263"/>
              <a:gd name="connsiteY17" fmla="*/ 501943 h 606722"/>
              <a:gd name="connsiteX18" fmla="*/ 502493 w 607263"/>
              <a:gd name="connsiteY18" fmla="*/ 104779 h 606722"/>
              <a:gd name="connsiteX19" fmla="*/ 303588 w 607263"/>
              <a:gd name="connsiteY19" fmla="*/ 22484 h 606722"/>
              <a:gd name="connsiteX20" fmla="*/ 303588 w 607263"/>
              <a:gd name="connsiteY20" fmla="*/ 0 h 606722"/>
              <a:gd name="connsiteX21" fmla="*/ 518424 w 607263"/>
              <a:gd name="connsiteY21" fmla="*/ 88871 h 606722"/>
              <a:gd name="connsiteX22" fmla="*/ 518424 w 607263"/>
              <a:gd name="connsiteY22" fmla="*/ 517851 h 606722"/>
              <a:gd name="connsiteX23" fmla="*/ 303588 w 607263"/>
              <a:gd name="connsiteY23" fmla="*/ 606722 h 606722"/>
              <a:gd name="connsiteX24" fmla="*/ 88840 w 607263"/>
              <a:gd name="connsiteY24" fmla="*/ 517851 h 606722"/>
              <a:gd name="connsiteX25" fmla="*/ 88840 w 607263"/>
              <a:gd name="connsiteY25" fmla="*/ 88871 h 606722"/>
              <a:gd name="connsiteX26" fmla="*/ 303588 w 607263"/>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7263" h="606722">
                <a:moveTo>
                  <a:pt x="399175" y="204850"/>
                </a:moveTo>
                <a:cubicBezTo>
                  <a:pt x="403624" y="200406"/>
                  <a:pt x="410744" y="200406"/>
                  <a:pt x="415104" y="204850"/>
                </a:cubicBezTo>
                <a:cubicBezTo>
                  <a:pt x="419465" y="209206"/>
                  <a:pt x="419465" y="216316"/>
                  <a:pt x="415104" y="220672"/>
                </a:cubicBezTo>
                <a:lnTo>
                  <a:pt x="251537" y="384040"/>
                </a:lnTo>
                <a:lnTo>
                  <a:pt x="348093" y="384040"/>
                </a:lnTo>
                <a:cubicBezTo>
                  <a:pt x="354234" y="384040"/>
                  <a:pt x="359306" y="389107"/>
                  <a:pt x="359306" y="395240"/>
                </a:cubicBezTo>
                <a:cubicBezTo>
                  <a:pt x="359306" y="401462"/>
                  <a:pt x="354234" y="406528"/>
                  <a:pt x="348093" y="406528"/>
                </a:cubicBezTo>
                <a:lnTo>
                  <a:pt x="224839" y="406528"/>
                </a:lnTo>
                <a:cubicBezTo>
                  <a:pt x="218699" y="406528"/>
                  <a:pt x="213626" y="401462"/>
                  <a:pt x="213626" y="395240"/>
                </a:cubicBezTo>
                <a:lnTo>
                  <a:pt x="213626" y="272224"/>
                </a:lnTo>
                <a:cubicBezTo>
                  <a:pt x="213626" y="266002"/>
                  <a:pt x="218699" y="261025"/>
                  <a:pt x="224839" y="261025"/>
                </a:cubicBezTo>
                <a:cubicBezTo>
                  <a:pt x="231068" y="261025"/>
                  <a:pt x="236141" y="266002"/>
                  <a:pt x="236141" y="272224"/>
                </a:cubicBezTo>
                <a:lnTo>
                  <a:pt x="236141" y="367686"/>
                </a:lnTo>
                <a:close/>
                <a:moveTo>
                  <a:pt x="303588" y="22484"/>
                </a:moveTo>
                <a:cubicBezTo>
                  <a:pt x="228475" y="22484"/>
                  <a:pt x="157812" y="51723"/>
                  <a:pt x="104771" y="104779"/>
                </a:cubicBezTo>
                <a:cubicBezTo>
                  <a:pt x="-4961" y="214268"/>
                  <a:pt x="-4961" y="392454"/>
                  <a:pt x="104771" y="501943"/>
                </a:cubicBezTo>
                <a:cubicBezTo>
                  <a:pt x="157812" y="554999"/>
                  <a:pt x="228475" y="584238"/>
                  <a:pt x="303588" y="584238"/>
                </a:cubicBezTo>
                <a:cubicBezTo>
                  <a:pt x="378789" y="584238"/>
                  <a:pt x="449363" y="554999"/>
                  <a:pt x="502493" y="501943"/>
                </a:cubicBezTo>
                <a:cubicBezTo>
                  <a:pt x="612136" y="392454"/>
                  <a:pt x="612136" y="214268"/>
                  <a:pt x="502493" y="104779"/>
                </a:cubicBezTo>
                <a:cubicBezTo>
                  <a:pt x="449363" y="51723"/>
                  <a:pt x="378789" y="22484"/>
                  <a:pt x="303588" y="22484"/>
                </a:cubicBezTo>
                <a:close/>
                <a:moveTo>
                  <a:pt x="303588" y="0"/>
                </a:moveTo>
                <a:cubicBezTo>
                  <a:pt x="384752" y="0"/>
                  <a:pt x="461021" y="31549"/>
                  <a:pt x="518424" y="88871"/>
                </a:cubicBezTo>
                <a:cubicBezTo>
                  <a:pt x="636877" y="207158"/>
                  <a:pt x="636877" y="399564"/>
                  <a:pt x="518424" y="517851"/>
                </a:cubicBezTo>
                <a:cubicBezTo>
                  <a:pt x="461021" y="575173"/>
                  <a:pt x="384752" y="606722"/>
                  <a:pt x="303588" y="606722"/>
                </a:cubicBezTo>
                <a:cubicBezTo>
                  <a:pt x="222512" y="606722"/>
                  <a:pt x="146154" y="575173"/>
                  <a:pt x="88840" y="517851"/>
                </a:cubicBezTo>
                <a:cubicBezTo>
                  <a:pt x="-29613" y="399564"/>
                  <a:pt x="-29613" y="207158"/>
                  <a:pt x="88840" y="88871"/>
                </a:cubicBezTo>
                <a:cubicBezTo>
                  <a:pt x="146154" y="31549"/>
                  <a:pt x="222512" y="0"/>
                  <a:pt x="303588"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sp>
        <p:nvSpPr>
          <p:cNvPr id="13" name="文本框 12"/>
          <p:cNvSpPr txBox="1"/>
          <p:nvPr>
            <p:custDataLst>
              <p:tags r:id="rId6"/>
            </p:custDataLst>
          </p:nvPr>
        </p:nvSpPr>
        <p:spPr>
          <a:xfrm>
            <a:off x="3789680" y="3395980"/>
            <a:ext cx="2073910"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chemeClr val="bg1"/>
                </a:solidFill>
                <a:latin typeface="Arial" panose="020B0604020202020204" pitchFamily="34" charset="0"/>
                <a:ea typeface="Arial" panose="020B0604020202020204" pitchFamily="34" charset="0"/>
              </a:rPr>
              <a:t>Dashboard = Real-world application of Excel as BI tool</a:t>
            </a:r>
            <a:endParaRPr lang="en-US" altLang="en-US" sz="1400" dirty="0">
              <a:solidFill>
                <a:schemeClr val="bg1"/>
              </a:solidFill>
              <a:latin typeface="Arial" panose="020B0604020202020204" pitchFamily="34" charset="0"/>
              <a:ea typeface="Arial" panose="020B0604020202020204" pitchFamily="34" charset="0"/>
            </a:endParaRPr>
          </a:p>
        </p:txBody>
      </p:sp>
      <p:sp>
        <p:nvSpPr>
          <p:cNvPr id="14" name="í$líḍe"/>
          <p:cNvSpPr/>
          <p:nvPr>
            <p:custDataLst>
              <p:tags r:id="rId7"/>
            </p:custDataLst>
          </p:nvPr>
        </p:nvSpPr>
        <p:spPr>
          <a:xfrm flipH="1">
            <a:off x="1498751" y="4602239"/>
            <a:ext cx="3741463" cy="1814985"/>
          </a:xfrm>
          <a:prstGeom prst="rect">
            <a:avLst/>
          </a:prstGeom>
          <a:blipFill>
            <a:blip r:embed="rId8"/>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15" name="íŝ1ïdê"/>
          <p:cNvSpPr/>
          <p:nvPr>
            <p:custDataLst>
              <p:tags r:id="rId9"/>
            </p:custDataLst>
          </p:nvPr>
        </p:nvSpPr>
        <p:spPr>
          <a:xfrm>
            <a:off x="3789360" y="4602239"/>
            <a:ext cx="2074269" cy="1814985"/>
          </a:xfrm>
          <a:prstGeom prst="rect">
            <a:avLst/>
          </a:prstGeom>
          <a:solidFill>
            <a:srgbClr val="4D5F2E"/>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16" name="í$ḷïdê"/>
          <p:cNvSpPr/>
          <p:nvPr>
            <p:custDataLst>
              <p:tags r:id="rId10"/>
            </p:custDataLst>
          </p:nvPr>
        </p:nvSpPr>
        <p:spPr bwMode="auto">
          <a:xfrm>
            <a:off x="4618965" y="4804836"/>
            <a:ext cx="415060" cy="414433"/>
          </a:xfrm>
          <a:custGeom>
            <a:avLst/>
            <a:gdLst>
              <a:gd name="connsiteX0" fmla="*/ 303775 w 607639"/>
              <a:gd name="connsiteY0" fmla="*/ 525007 h 606722"/>
              <a:gd name="connsiteX1" fmla="*/ 315710 w 607639"/>
              <a:gd name="connsiteY1" fmla="*/ 536902 h 606722"/>
              <a:gd name="connsiteX2" fmla="*/ 315710 w 607639"/>
              <a:gd name="connsiteY2" fmla="*/ 552347 h 606722"/>
              <a:gd name="connsiteX3" fmla="*/ 303775 w 607639"/>
              <a:gd name="connsiteY3" fmla="*/ 564241 h 606722"/>
              <a:gd name="connsiteX4" fmla="*/ 291929 w 607639"/>
              <a:gd name="connsiteY4" fmla="*/ 552347 h 606722"/>
              <a:gd name="connsiteX5" fmla="*/ 291929 w 607639"/>
              <a:gd name="connsiteY5" fmla="*/ 536902 h 606722"/>
              <a:gd name="connsiteX6" fmla="*/ 303775 w 607639"/>
              <a:gd name="connsiteY6" fmla="*/ 525007 h 606722"/>
              <a:gd name="connsiteX7" fmla="*/ 429885 w 607639"/>
              <a:gd name="connsiteY7" fmla="*/ 509483 h 606722"/>
              <a:gd name="connsiteX8" fmla="*/ 441811 w 607639"/>
              <a:gd name="connsiteY8" fmla="*/ 521409 h 606722"/>
              <a:gd name="connsiteX9" fmla="*/ 429885 w 607639"/>
              <a:gd name="connsiteY9" fmla="*/ 533335 h 606722"/>
              <a:gd name="connsiteX10" fmla="*/ 417959 w 607639"/>
              <a:gd name="connsiteY10" fmla="*/ 521409 h 606722"/>
              <a:gd name="connsiteX11" fmla="*/ 429885 w 607639"/>
              <a:gd name="connsiteY11" fmla="*/ 509483 h 606722"/>
              <a:gd name="connsiteX12" fmla="*/ 177720 w 607639"/>
              <a:gd name="connsiteY12" fmla="*/ 509483 h 606722"/>
              <a:gd name="connsiteX13" fmla="*/ 189611 w 607639"/>
              <a:gd name="connsiteY13" fmla="*/ 521409 h 606722"/>
              <a:gd name="connsiteX14" fmla="*/ 177720 w 607639"/>
              <a:gd name="connsiteY14" fmla="*/ 533335 h 606722"/>
              <a:gd name="connsiteX15" fmla="*/ 165829 w 607639"/>
              <a:gd name="connsiteY15" fmla="*/ 521409 h 606722"/>
              <a:gd name="connsiteX16" fmla="*/ 177720 w 607639"/>
              <a:gd name="connsiteY16" fmla="*/ 509483 h 606722"/>
              <a:gd name="connsiteX17" fmla="*/ 522185 w 607639"/>
              <a:gd name="connsiteY17" fmla="*/ 417324 h 606722"/>
              <a:gd name="connsiteX18" fmla="*/ 534111 w 607639"/>
              <a:gd name="connsiteY18" fmla="*/ 429250 h 606722"/>
              <a:gd name="connsiteX19" fmla="*/ 522185 w 607639"/>
              <a:gd name="connsiteY19" fmla="*/ 441176 h 606722"/>
              <a:gd name="connsiteX20" fmla="*/ 510259 w 607639"/>
              <a:gd name="connsiteY20" fmla="*/ 429250 h 606722"/>
              <a:gd name="connsiteX21" fmla="*/ 522185 w 607639"/>
              <a:gd name="connsiteY21" fmla="*/ 417324 h 606722"/>
              <a:gd name="connsiteX22" fmla="*/ 85420 w 607639"/>
              <a:gd name="connsiteY22" fmla="*/ 417324 h 606722"/>
              <a:gd name="connsiteX23" fmla="*/ 97311 w 607639"/>
              <a:gd name="connsiteY23" fmla="*/ 429250 h 606722"/>
              <a:gd name="connsiteX24" fmla="*/ 85420 w 607639"/>
              <a:gd name="connsiteY24" fmla="*/ 441176 h 606722"/>
              <a:gd name="connsiteX25" fmla="*/ 73529 w 607639"/>
              <a:gd name="connsiteY25" fmla="*/ 429250 h 606722"/>
              <a:gd name="connsiteX26" fmla="*/ 85420 w 607639"/>
              <a:gd name="connsiteY26" fmla="*/ 417324 h 606722"/>
              <a:gd name="connsiteX27" fmla="*/ 537643 w 607639"/>
              <a:gd name="connsiteY27" fmla="*/ 291506 h 606722"/>
              <a:gd name="connsiteX28" fmla="*/ 555628 w 607639"/>
              <a:gd name="connsiteY28" fmla="*/ 291506 h 606722"/>
              <a:gd name="connsiteX29" fmla="*/ 567558 w 607639"/>
              <a:gd name="connsiteY29" fmla="*/ 303316 h 606722"/>
              <a:gd name="connsiteX30" fmla="*/ 555628 w 607639"/>
              <a:gd name="connsiteY30" fmla="*/ 315216 h 606722"/>
              <a:gd name="connsiteX31" fmla="*/ 537643 w 607639"/>
              <a:gd name="connsiteY31" fmla="*/ 315216 h 606722"/>
              <a:gd name="connsiteX32" fmla="*/ 525713 w 607639"/>
              <a:gd name="connsiteY32" fmla="*/ 303316 h 606722"/>
              <a:gd name="connsiteX33" fmla="*/ 537643 w 607639"/>
              <a:gd name="connsiteY33" fmla="*/ 291506 h 606722"/>
              <a:gd name="connsiteX34" fmla="*/ 51991 w 607639"/>
              <a:gd name="connsiteY34" fmla="*/ 291506 h 606722"/>
              <a:gd name="connsiteX35" fmla="*/ 69946 w 607639"/>
              <a:gd name="connsiteY35" fmla="*/ 291506 h 606722"/>
              <a:gd name="connsiteX36" fmla="*/ 81856 w 607639"/>
              <a:gd name="connsiteY36" fmla="*/ 303316 h 606722"/>
              <a:gd name="connsiteX37" fmla="*/ 69946 w 607639"/>
              <a:gd name="connsiteY37" fmla="*/ 315216 h 606722"/>
              <a:gd name="connsiteX38" fmla="*/ 51991 w 607639"/>
              <a:gd name="connsiteY38" fmla="*/ 315216 h 606722"/>
              <a:gd name="connsiteX39" fmla="*/ 40081 w 607639"/>
              <a:gd name="connsiteY39" fmla="*/ 303316 h 606722"/>
              <a:gd name="connsiteX40" fmla="*/ 51991 w 607639"/>
              <a:gd name="connsiteY40" fmla="*/ 291506 h 606722"/>
              <a:gd name="connsiteX41" fmla="*/ 412608 w 607639"/>
              <a:gd name="connsiteY41" fmla="*/ 222096 h 606722"/>
              <a:gd name="connsiteX42" fmla="*/ 345491 w 607639"/>
              <a:gd name="connsiteY42" fmla="*/ 334245 h 606722"/>
              <a:gd name="connsiteX43" fmla="*/ 412608 w 607639"/>
              <a:gd name="connsiteY43" fmla="*/ 334245 h 606722"/>
              <a:gd name="connsiteX44" fmla="*/ 427651 w 607639"/>
              <a:gd name="connsiteY44" fmla="*/ 167533 h 606722"/>
              <a:gd name="connsiteX45" fmla="*/ 436375 w 607639"/>
              <a:gd name="connsiteY45" fmla="*/ 178996 h 606722"/>
              <a:gd name="connsiteX46" fmla="*/ 436375 w 607639"/>
              <a:gd name="connsiteY46" fmla="*/ 334245 h 606722"/>
              <a:gd name="connsiteX47" fmla="*/ 469399 w 607639"/>
              <a:gd name="connsiteY47" fmla="*/ 334245 h 606722"/>
              <a:gd name="connsiteX48" fmla="*/ 481327 w 607639"/>
              <a:gd name="connsiteY48" fmla="*/ 346153 h 606722"/>
              <a:gd name="connsiteX49" fmla="*/ 469399 w 607639"/>
              <a:gd name="connsiteY49" fmla="*/ 357973 h 606722"/>
              <a:gd name="connsiteX50" fmla="*/ 436375 w 607639"/>
              <a:gd name="connsiteY50" fmla="*/ 357973 h 606722"/>
              <a:gd name="connsiteX51" fmla="*/ 436375 w 607639"/>
              <a:gd name="connsiteY51" fmla="*/ 427733 h 606722"/>
              <a:gd name="connsiteX52" fmla="*/ 424536 w 607639"/>
              <a:gd name="connsiteY52" fmla="*/ 439552 h 606722"/>
              <a:gd name="connsiteX53" fmla="*/ 412608 w 607639"/>
              <a:gd name="connsiteY53" fmla="*/ 427733 h 606722"/>
              <a:gd name="connsiteX54" fmla="*/ 412608 w 607639"/>
              <a:gd name="connsiteY54" fmla="*/ 357973 h 606722"/>
              <a:gd name="connsiteX55" fmla="*/ 324573 w 607639"/>
              <a:gd name="connsiteY55" fmla="*/ 357973 h 606722"/>
              <a:gd name="connsiteX56" fmla="*/ 314158 w 607639"/>
              <a:gd name="connsiteY56" fmla="*/ 352019 h 606722"/>
              <a:gd name="connsiteX57" fmla="*/ 314336 w 607639"/>
              <a:gd name="connsiteY57" fmla="*/ 340022 h 606722"/>
              <a:gd name="connsiteX58" fmla="*/ 414299 w 607639"/>
              <a:gd name="connsiteY58" fmla="*/ 172953 h 606722"/>
              <a:gd name="connsiteX59" fmla="*/ 427651 w 607639"/>
              <a:gd name="connsiteY59" fmla="*/ 167533 h 606722"/>
              <a:gd name="connsiteX60" fmla="*/ 216270 w 607639"/>
              <a:gd name="connsiteY60" fmla="*/ 167099 h 606722"/>
              <a:gd name="connsiteX61" fmla="*/ 290518 w 607639"/>
              <a:gd name="connsiteY61" fmla="*/ 241210 h 606722"/>
              <a:gd name="connsiteX62" fmla="*/ 242978 w 607639"/>
              <a:gd name="connsiteY62" fmla="*/ 355754 h 606722"/>
              <a:gd name="connsiteX63" fmla="*/ 182707 w 607639"/>
              <a:gd name="connsiteY63" fmla="*/ 415825 h 606722"/>
              <a:gd name="connsiteX64" fmla="*/ 278588 w 607639"/>
              <a:gd name="connsiteY64" fmla="*/ 415825 h 606722"/>
              <a:gd name="connsiteX65" fmla="*/ 290518 w 607639"/>
              <a:gd name="connsiteY65" fmla="*/ 427734 h 606722"/>
              <a:gd name="connsiteX66" fmla="*/ 278588 w 607639"/>
              <a:gd name="connsiteY66" fmla="*/ 439552 h 606722"/>
              <a:gd name="connsiteX67" fmla="*/ 154040 w 607639"/>
              <a:gd name="connsiteY67" fmla="*/ 439552 h 606722"/>
              <a:gd name="connsiteX68" fmla="*/ 143001 w 607639"/>
              <a:gd name="connsiteY68" fmla="*/ 432265 h 606722"/>
              <a:gd name="connsiteX69" fmla="*/ 145582 w 607639"/>
              <a:gd name="connsiteY69" fmla="*/ 419292 h 606722"/>
              <a:gd name="connsiteX70" fmla="*/ 226152 w 607639"/>
              <a:gd name="connsiteY70" fmla="*/ 338959 h 606722"/>
              <a:gd name="connsiteX71" fmla="*/ 266659 w 607639"/>
              <a:gd name="connsiteY71" fmla="*/ 241210 h 606722"/>
              <a:gd name="connsiteX72" fmla="*/ 216270 w 607639"/>
              <a:gd name="connsiteY72" fmla="*/ 190914 h 606722"/>
              <a:gd name="connsiteX73" fmla="*/ 165880 w 607639"/>
              <a:gd name="connsiteY73" fmla="*/ 241210 h 606722"/>
              <a:gd name="connsiteX74" fmla="*/ 154040 w 607639"/>
              <a:gd name="connsiteY74" fmla="*/ 253029 h 606722"/>
              <a:gd name="connsiteX75" fmla="*/ 142110 w 607639"/>
              <a:gd name="connsiteY75" fmla="*/ 241210 h 606722"/>
              <a:gd name="connsiteX76" fmla="*/ 216270 w 607639"/>
              <a:gd name="connsiteY76" fmla="*/ 167099 h 606722"/>
              <a:gd name="connsiteX77" fmla="*/ 522185 w 607639"/>
              <a:gd name="connsiteY77" fmla="*/ 165547 h 606722"/>
              <a:gd name="connsiteX78" fmla="*/ 534111 w 607639"/>
              <a:gd name="connsiteY78" fmla="*/ 177438 h 606722"/>
              <a:gd name="connsiteX79" fmla="*/ 522185 w 607639"/>
              <a:gd name="connsiteY79" fmla="*/ 189329 h 606722"/>
              <a:gd name="connsiteX80" fmla="*/ 510259 w 607639"/>
              <a:gd name="connsiteY80" fmla="*/ 177438 h 606722"/>
              <a:gd name="connsiteX81" fmla="*/ 522185 w 607639"/>
              <a:gd name="connsiteY81" fmla="*/ 165547 h 606722"/>
              <a:gd name="connsiteX82" fmla="*/ 85420 w 607639"/>
              <a:gd name="connsiteY82" fmla="*/ 165547 h 606722"/>
              <a:gd name="connsiteX83" fmla="*/ 97311 w 607639"/>
              <a:gd name="connsiteY83" fmla="*/ 177438 h 606722"/>
              <a:gd name="connsiteX84" fmla="*/ 85420 w 607639"/>
              <a:gd name="connsiteY84" fmla="*/ 189329 h 606722"/>
              <a:gd name="connsiteX85" fmla="*/ 73529 w 607639"/>
              <a:gd name="connsiteY85" fmla="*/ 177438 h 606722"/>
              <a:gd name="connsiteX86" fmla="*/ 85420 w 607639"/>
              <a:gd name="connsiteY86" fmla="*/ 165547 h 606722"/>
              <a:gd name="connsiteX87" fmla="*/ 429885 w 607639"/>
              <a:gd name="connsiteY87" fmla="*/ 73388 h 606722"/>
              <a:gd name="connsiteX88" fmla="*/ 441811 w 607639"/>
              <a:gd name="connsiteY88" fmla="*/ 85279 h 606722"/>
              <a:gd name="connsiteX89" fmla="*/ 429885 w 607639"/>
              <a:gd name="connsiteY89" fmla="*/ 97170 h 606722"/>
              <a:gd name="connsiteX90" fmla="*/ 417959 w 607639"/>
              <a:gd name="connsiteY90" fmla="*/ 85279 h 606722"/>
              <a:gd name="connsiteX91" fmla="*/ 429885 w 607639"/>
              <a:gd name="connsiteY91" fmla="*/ 73388 h 606722"/>
              <a:gd name="connsiteX92" fmla="*/ 177720 w 607639"/>
              <a:gd name="connsiteY92" fmla="*/ 73388 h 606722"/>
              <a:gd name="connsiteX93" fmla="*/ 189611 w 607639"/>
              <a:gd name="connsiteY93" fmla="*/ 85279 h 606722"/>
              <a:gd name="connsiteX94" fmla="*/ 177720 w 607639"/>
              <a:gd name="connsiteY94" fmla="*/ 97170 h 606722"/>
              <a:gd name="connsiteX95" fmla="*/ 165829 w 607639"/>
              <a:gd name="connsiteY95" fmla="*/ 85279 h 606722"/>
              <a:gd name="connsiteX96" fmla="*/ 177720 w 607639"/>
              <a:gd name="connsiteY96" fmla="*/ 73388 h 606722"/>
              <a:gd name="connsiteX97" fmla="*/ 303775 w 607639"/>
              <a:gd name="connsiteY97" fmla="*/ 42480 h 606722"/>
              <a:gd name="connsiteX98" fmla="*/ 315710 w 607639"/>
              <a:gd name="connsiteY98" fmla="*/ 54396 h 606722"/>
              <a:gd name="connsiteX99" fmla="*/ 315710 w 607639"/>
              <a:gd name="connsiteY99" fmla="*/ 69869 h 606722"/>
              <a:gd name="connsiteX100" fmla="*/ 303775 w 607639"/>
              <a:gd name="connsiteY100" fmla="*/ 81785 h 606722"/>
              <a:gd name="connsiteX101" fmla="*/ 291929 w 607639"/>
              <a:gd name="connsiteY101" fmla="*/ 69869 h 606722"/>
              <a:gd name="connsiteX102" fmla="*/ 291929 w 607639"/>
              <a:gd name="connsiteY102" fmla="*/ 54396 h 606722"/>
              <a:gd name="connsiteX103" fmla="*/ 303775 w 607639"/>
              <a:gd name="connsiteY103" fmla="*/ 42480 h 606722"/>
              <a:gd name="connsiteX104" fmla="*/ 303775 w 607639"/>
              <a:gd name="connsiteY104" fmla="*/ 0 h 606722"/>
              <a:gd name="connsiteX105" fmla="*/ 537058 w 607639"/>
              <a:gd name="connsiteY105" fmla="*/ 108956 h 606722"/>
              <a:gd name="connsiteX106" fmla="*/ 537058 w 607639"/>
              <a:gd name="connsiteY106" fmla="*/ 93048 h 606722"/>
              <a:gd name="connsiteX107" fmla="*/ 548895 w 607639"/>
              <a:gd name="connsiteY107" fmla="*/ 81139 h 606722"/>
              <a:gd name="connsiteX108" fmla="*/ 560822 w 607639"/>
              <a:gd name="connsiteY108" fmla="*/ 93048 h 606722"/>
              <a:gd name="connsiteX109" fmla="*/ 560822 w 607639"/>
              <a:gd name="connsiteY109" fmla="*/ 138994 h 606722"/>
              <a:gd name="connsiteX110" fmla="*/ 548895 w 607639"/>
              <a:gd name="connsiteY110" fmla="*/ 150903 h 606722"/>
              <a:gd name="connsiteX111" fmla="*/ 502880 w 607639"/>
              <a:gd name="connsiteY111" fmla="*/ 150903 h 606722"/>
              <a:gd name="connsiteX112" fmla="*/ 490953 w 607639"/>
              <a:gd name="connsiteY112" fmla="*/ 138994 h 606722"/>
              <a:gd name="connsiteX113" fmla="*/ 502880 w 607639"/>
              <a:gd name="connsiteY113" fmla="*/ 127174 h 606722"/>
              <a:gd name="connsiteX114" fmla="*/ 521126 w 607639"/>
              <a:gd name="connsiteY114" fmla="*/ 127174 h 606722"/>
              <a:gd name="connsiteX115" fmla="*/ 303775 w 607639"/>
              <a:gd name="connsiteY115" fmla="*/ 23728 h 606722"/>
              <a:gd name="connsiteX116" fmla="*/ 23764 w 607639"/>
              <a:gd name="connsiteY116" fmla="*/ 303316 h 606722"/>
              <a:gd name="connsiteX117" fmla="*/ 303775 w 607639"/>
              <a:gd name="connsiteY117" fmla="*/ 582905 h 606722"/>
              <a:gd name="connsiteX118" fmla="*/ 583786 w 607639"/>
              <a:gd name="connsiteY118" fmla="*/ 303316 h 606722"/>
              <a:gd name="connsiteX119" fmla="*/ 573906 w 607639"/>
              <a:gd name="connsiteY119" fmla="*/ 229376 h 606722"/>
              <a:gd name="connsiteX120" fmla="*/ 582273 w 607639"/>
              <a:gd name="connsiteY120" fmla="*/ 214801 h 606722"/>
              <a:gd name="connsiteX121" fmla="*/ 596869 w 607639"/>
              <a:gd name="connsiteY121" fmla="*/ 223066 h 606722"/>
              <a:gd name="connsiteX122" fmla="*/ 607639 w 607639"/>
              <a:gd name="connsiteY122" fmla="*/ 303316 h 606722"/>
              <a:gd name="connsiteX123" fmla="*/ 303775 w 607639"/>
              <a:gd name="connsiteY123" fmla="*/ 606722 h 606722"/>
              <a:gd name="connsiteX124" fmla="*/ 0 w 607639"/>
              <a:gd name="connsiteY124" fmla="*/ 303316 h 606722"/>
              <a:gd name="connsiteX125" fmla="*/ 303775 w 607639"/>
              <a:gd name="connsiteY125"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Lst>
            <a:rect l="l" t="t" r="r" b="b"/>
            <a:pathLst>
              <a:path w="607639" h="606722">
                <a:moveTo>
                  <a:pt x="303775" y="525007"/>
                </a:moveTo>
                <a:cubicBezTo>
                  <a:pt x="310366" y="525007"/>
                  <a:pt x="315710" y="530333"/>
                  <a:pt x="315710" y="536902"/>
                </a:cubicBezTo>
                <a:lnTo>
                  <a:pt x="315710" y="552347"/>
                </a:lnTo>
                <a:cubicBezTo>
                  <a:pt x="315710" y="558915"/>
                  <a:pt x="310366" y="564241"/>
                  <a:pt x="303775" y="564241"/>
                </a:cubicBezTo>
                <a:cubicBezTo>
                  <a:pt x="297184" y="564241"/>
                  <a:pt x="291929" y="558915"/>
                  <a:pt x="291929" y="552347"/>
                </a:cubicBezTo>
                <a:lnTo>
                  <a:pt x="291929" y="536902"/>
                </a:lnTo>
                <a:cubicBezTo>
                  <a:pt x="291929" y="530333"/>
                  <a:pt x="297184" y="525007"/>
                  <a:pt x="303775" y="525007"/>
                </a:cubicBezTo>
                <a:close/>
                <a:moveTo>
                  <a:pt x="429885" y="509483"/>
                </a:moveTo>
                <a:cubicBezTo>
                  <a:pt x="436472" y="509483"/>
                  <a:pt x="441811" y="514822"/>
                  <a:pt x="441811" y="521409"/>
                </a:cubicBezTo>
                <a:cubicBezTo>
                  <a:pt x="441811" y="527996"/>
                  <a:pt x="436472" y="533335"/>
                  <a:pt x="429885" y="533335"/>
                </a:cubicBezTo>
                <a:cubicBezTo>
                  <a:pt x="423298" y="533335"/>
                  <a:pt x="417959" y="527996"/>
                  <a:pt x="417959" y="521409"/>
                </a:cubicBezTo>
                <a:cubicBezTo>
                  <a:pt x="417959" y="514822"/>
                  <a:pt x="423298" y="509483"/>
                  <a:pt x="429885" y="509483"/>
                </a:cubicBezTo>
                <a:close/>
                <a:moveTo>
                  <a:pt x="177720" y="509483"/>
                </a:moveTo>
                <a:cubicBezTo>
                  <a:pt x="184287" y="509483"/>
                  <a:pt x="189611" y="514822"/>
                  <a:pt x="189611" y="521409"/>
                </a:cubicBezTo>
                <a:cubicBezTo>
                  <a:pt x="189611" y="527996"/>
                  <a:pt x="184287" y="533335"/>
                  <a:pt x="177720" y="533335"/>
                </a:cubicBezTo>
                <a:cubicBezTo>
                  <a:pt x="171153" y="533335"/>
                  <a:pt x="165829" y="527996"/>
                  <a:pt x="165829" y="521409"/>
                </a:cubicBezTo>
                <a:cubicBezTo>
                  <a:pt x="165829" y="514822"/>
                  <a:pt x="171153" y="509483"/>
                  <a:pt x="177720" y="509483"/>
                </a:cubicBezTo>
                <a:close/>
                <a:moveTo>
                  <a:pt x="522185" y="417324"/>
                </a:moveTo>
                <a:cubicBezTo>
                  <a:pt x="528772" y="417324"/>
                  <a:pt x="534111" y="422663"/>
                  <a:pt x="534111" y="429250"/>
                </a:cubicBezTo>
                <a:cubicBezTo>
                  <a:pt x="534111" y="435837"/>
                  <a:pt x="528772" y="441176"/>
                  <a:pt x="522185" y="441176"/>
                </a:cubicBezTo>
                <a:cubicBezTo>
                  <a:pt x="515598" y="441176"/>
                  <a:pt x="510259" y="435837"/>
                  <a:pt x="510259" y="429250"/>
                </a:cubicBezTo>
                <a:cubicBezTo>
                  <a:pt x="510259" y="422663"/>
                  <a:pt x="515598" y="417324"/>
                  <a:pt x="522185" y="417324"/>
                </a:cubicBezTo>
                <a:close/>
                <a:moveTo>
                  <a:pt x="85420" y="417324"/>
                </a:moveTo>
                <a:cubicBezTo>
                  <a:pt x="91987" y="417324"/>
                  <a:pt x="97311" y="422663"/>
                  <a:pt x="97311" y="429250"/>
                </a:cubicBezTo>
                <a:cubicBezTo>
                  <a:pt x="97311" y="435837"/>
                  <a:pt x="91987" y="441176"/>
                  <a:pt x="85420" y="441176"/>
                </a:cubicBezTo>
                <a:cubicBezTo>
                  <a:pt x="78853" y="441176"/>
                  <a:pt x="73529" y="435837"/>
                  <a:pt x="73529" y="429250"/>
                </a:cubicBezTo>
                <a:cubicBezTo>
                  <a:pt x="73529" y="422663"/>
                  <a:pt x="78853" y="417324"/>
                  <a:pt x="85420" y="417324"/>
                </a:cubicBezTo>
                <a:close/>
                <a:moveTo>
                  <a:pt x="537643" y="291506"/>
                </a:moveTo>
                <a:lnTo>
                  <a:pt x="555628" y="291506"/>
                </a:lnTo>
                <a:cubicBezTo>
                  <a:pt x="562216" y="291506"/>
                  <a:pt x="567558" y="296745"/>
                  <a:pt x="567558" y="303316"/>
                </a:cubicBezTo>
                <a:cubicBezTo>
                  <a:pt x="567558" y="309888"/>
                  <a:pt x="562216" y="315216"/>
                  <a:pt x="555628" y="315216"/>
                </a:cubicBezTo>
                <a:lnTo>
                  <a:pt x="537643" y="315216"/>
                </a:lnTo>
                <a:cubicBezTo>
                  <a:pt x="531055" y="315216"/>
                  <a:pt x="525713" y="309888"/>
                  <a:pt x="525713" y="303316"/>
                </a:cubicBezTo>
                <a:cubicBezTo>
                  <a:pt x="525713" y="296745"/>
                  <a:pt x="531055" y="291506"/>
                  <a:pt x="537643" y="291506"/>
                </a:cubicBezTo>
                <a:close/>
                <a:moveTo>
                  <a:pt x="51991" y="291506"/>
                </a:moveTo>
                <a:lnTo>
                  <a:pt x="69946" y="291506"/>
                </a:lnTo>
                <a:cubicBezTo>
                  <a:pt x="76523" y="291506"/>
                  <a:pt x="81856" y="296745"/>
                  <a:pt x="81856" y="303316"/>
                </a:cubicBezTo>
                <a:cubicBezTo>
                  <a:pt x="81856" y="309888"/>
                  <a:pt x="76523" y="315216"/>
                  <a:pt x="69946" y="315216"/>
                </a:cubicBezTo>
                <a:lnTo>
                  <a:pt x="51991" y="315216"/>
                </a:lnTo>
                <a:cubicBezTo>
                  <a:pt x="45414" y="315216"/>
                  <a:pt x="40081" y="309888"/>
                  <a:pt x="40081" y="303316"/>
                </a:cubicBezTo>
                <a:cubicBezTo>
                  <a:pt x="40081" y="296745"/>
                  <a:pt x="45414" y="291506"/>
                  <a:pt x="51991" y="291506"/>
                </a:cubicBezTo>
                <a:close/>
                <a:moveTo>
                  <a:pt x="412608" y="222096"/>
                </a:moveTo>
                <a:lnTo>
                  <a:pt x="345491" y="334245"/>
                </a:lnTo>
                <a:lnTo>
                  <a:pt x="412608" y="334245"/>
                </a:lnTo>
                <a:close/>
                <a:moveTo>
                  <a:pt x="427651" y="167533"/>
                </a:moveTo>
                <a:cubicBezTo>
                  <a:pt x="432814" y="168954"/>
                  <a:pt x="436375" y="173664"/>
                  <a:pt x="436375" y="178996"/>
                </a:cubicBezTo>
                <a:lnTo>
                  <a:pt x="436375" y="334245"/>
                </a:lnTo>
                <a:lnTo>
                  <a:pt x="469399" y="334245"/>
                </a:lnTo>
                <a:cubicBezTo>
                  <a:pt x="475986" y="334245"/>
                  <a:pt x="481327" y="339577"/>
                  <a:pt x="481327" y="346153"/>
                </a:cubicBezTo>
                <a:cubicBezTo>
                  <a:pt x="481327" y="352641"/>
                  <a:pt x="475986" y="357973"/>
                  <a:pt x="469399" y="357973"/>
                </a:cubicBezTo>
                <a:lnTo>
                  <a:pt x="436375" y="357973"/>
                </a:lnTo>
                <a:lnTo>
                  <a:pt x="436375" y="427733"/>
                </a:lnTo>
                <a:cubicBezTo>
                  <a:pt x="436375" y="434220"/>
                  <a:pt x="431123" y="439552"/>
                  <a:pt x="424536" y="439552"/>
                </a:cubicBezTo>
                <a:cubicBezTo>
                  <a:pt x="417949" y="439552"/>
                  <a:pt x="412608" y="434220"/>
                  <a:pt x="412608" y="427733"/>
                </a:cubicBezTo>
                <a:lnTo>
                  <a:pt x="412608" y="357973"/>
                </a:lnTo>
                <a:lnTo>
                  <a:pt x="324573" y="357973"/>
                </a:lnTo>
                <a:cubicBezTo>
                  <a:pt x="320300" y="357973"/>
                  <a:pt x="316295" y="355662"/>
                  <a:pt x="314158" y="352019"/>
                </a:cubicBezTo>
                <a:cubicBezTo>
                  <a:pt x="312111" y="348286"/>
                  <a:pt x="312111" y="343665"/>
                  <a:pt x="314336" y="340022"/>
                </a:cubicBezTo>
                <a:lnTo>
                  <a:pt x="414299" y="172953"/>
                </a:lnTo>
                <a:cubicBezTo>
                  <a:pt x="417059" y="168332"/>
                  <a:pt x="422489" y="166111"/>
                  <a:pt x="427651" y="167533"/>
                </a:cubicBezTo>
                <a:close/>
                <a:moveTo>
                  <a:pt x="216270" y="167099"/>
                </a:moveTo>
                <a:cubicBezTo>
                  <a:pt x="257222" y="167099"/>
                  <a:pt x="290518" y="200333"/>
                  <a:pt x="290518" y="241210"/>
                </a:cubicBezTo>
                <a:cubicBezTo>
                  <a:pt x="290518" y="284486"/>
                  <a:pt x="273603" y="325097"/>
                  <a:pt x="242978" y="355754"/>
                </a:cubicBezTo>
                <a:lnTo>
                  <a:pt x="182707" y="415825"/>
                </a:lnTo>
                <a:lnTo>
                  <a:pt x="278588" y="415825"/>
                </a:lnTo>
                <a:cubicBezTo>
                  <a:pt x="285176" y="415825"/>
                  <a:pt x="290518" y="421158"/>
                  <a:pt x="290518" y="427734"/>
                </a:cubicBezTo>
                <a:cubicBezTo>
                  <a:pt x="290518" y="434220"/>
                  <a:pt x="285176" y="439552"/>
                  <a:pt x="278588" y="439552"/>
                </a:cubicBezTo>
                <a:lnTo>
                  <a:pt x="154040" y="439552"/>
                </a:lnTo>
                <a:cubicBezTo>
                  <a:pt x="149232" y="439552"/>
                  <a:pt x="144870" y="436709"/>
                  <a:pt x="143001" y="432265"/>
                </a:cubicBezTo>
                <a:cubicBezTo>
                  <a:pt x="141131" y="427822"/>
                  <a:pt x="142199" y="422668"/>
                  <a:pt x="145582" y="419292"/>
                </a:cubicBezTo>
                <a:lnTo>
                  <a:pt x="226152" y="338959"/>
                </a:lnTo>
                <a:cubicBezTo>
                  <a:pt x="252236" y="312834"/>
                  <a:pt x="266659" y="278088"/>
                  <a:pt x="266659" y="241210"/>
                </a:cubicBezTo>
                <a:cubicBezTo>
                  <a:pt x="266659" y="213485"/>
                  <a:pt x="244046" y="190914"/>
                  <a:pt x="216270" y="190914"/>
                </a:cubicBezTo>
                <a:cubicBezTo>
                  <a:pt x="188493" y="190914"/>
                  <a:pt x="165880" y="213485"/>
                  <a:pt x="165880" y="241210"/>
                </a:cubicBezTo>
                <a:cubicBezTo>
                  <a:pt x="165880" y="247786"/>
                  <a:pt x="160539" y="253029"/>
                  <a:pt x="154040" y="253029"/>
                </a:cubicBezTo>
                <a:cubicBezTo>
                  <a:pt x="147452" y="253029"/>
                  <a:pt x="142110" y="247786"/>
                  <a:pt x="142110" y="241210"/>
                </a:cubicBezTo>
                <a:cubicBezTo>
                  <a:pt x="142110" y="200333"/>
                  <a:pt x="175406" y="167099"/>
                  <a:pt x="216270" y="167099"/>
                </a:cubicBezTo>
                <a:close/>
                <a:moveTo>
                  <a:pt x="522185" y="165547"/>
                </a:moveTo>
                <a:cubicBezTo>
                  <a:pt x="528772" y="165547"/>
                  <a:pt x="534111" y="170871"/>
                  <a:pt x="534111" y="177438"/>
                </a:cubicBezTo>
                <a:cubicBezTo>
                  <a:pt x="534111" y="184005"/>
                  <a:pt x="528772" y="189329"/>
                  <a:pt x="522185" y="189329"/>
                </a:cubicBezTo>
                <a:cubicBezTo>
                  <a:pt x="515598" y="189329"/>
                  <a:pt x="510259" y="184005"/>
                  <a:pt x="510259" y="177438"/>
                </a:cubicBezTo>
                <a:cubicBezTo>
                  <a:pt x="510259" y="170871"/>
                  <a:pt x="515598" y="165547"/>
                  <a:pt x="522185" y="165547"/>
                </a:cubicBezTo>
                <a:close/>
                <a:moveTo>
                  <a:pt x="85420" y="165547"/>
                </a:moveTo>
                <a:cubicBezTo>
                  <a:pt x="91987" y="165547"/>
                  <a:pt x="97311" y="170871"/>
                  <a:pt x="97311" y="177438"/>
                </a:cubicBezTo>
                <a:cubicBezTo>
                  <a:pt x="97311" y="184005"/>
                  <a:pt x="91987" y="189329"/>
                  <a:pt x="85420" y="189329"/>
                </a:cubicBezTo>
                <a:cubicBezTo>
                  <a:pt x="78853" y="189329"/>
                  <a:pt x="73529" y="184005"/>
                  <a:pt x="73529" y="177438"/>
                </a:cubicBezTo>
                <a:cubicBezTo>
                  <a:pt x="73529" y="170871"/>
                  <a:pt x="78853" y="165547"/>
                  <a:pt x="85420" y="165547"/>
                </a:cubicBezTo>
                <a:close/>
                <a:moveTo>
                  <a:pt x="429885" y="73388"/>
                </a:moveTo>
                <a:cubicBezTo>
                  <a:pt x="436472" y="73388"/>
                  <a:pt x="441811" y="78712"/>
                  <a:pt x="441811" y="85279"/>
                </a:cubicBezTo>
                <a:cubicBezTo>
                  <a:pt x="441811" y="91846"/>
                  <a:pt x="436472" y="97170"/>
                  <a:pt x="429885" y="97170"/>
                </a:cubicBezTo>
                <a:cubicBezTo>
                  <a:pt x="423298" y="97170"/>
                  <a:pt x="417959" y="91846"/>
                  <a:pt x="417959" y="85279"/>
                </a:cubicBezTo>
                <a:cubicBezTo>
                  <a:pt x="417959" y="78712"/>
                  <a:pt x="423298" y="73388"/>
                  <a:pt x="429885" y="73388"/>
                </a:cubicBezTo>
                <a:close/>
                <a:moveTo>
                  <a:pt x="177720" y="73388"/>
                </a:moveTo>
                <a:cubicBezTo>
                  <a:pt x="184287" y="73388"/>
                  <a:pt x="189611" y="78712"/>
                  <a:pt x="189611" y="85279"/>
                </a:cubicBezTo>
                <a:cubicBezTo>
                  <a:pt x="189611" y="91846"/>
                  <a:pt x="184287" y="97170"/>
                  <a:pt x="177720" y="97170"/>
                </a:cubicBezTo>
                <a:cubicBezTo>
                  <a:pt x="171153" y="97170"/>
                  <a:pt x="165829" y="91846"/>
                  <a:pt x="165829" y="85279"/>
                </a:cubicBezTo>
                <a:cubicBezTo>
                  <a:pt x="165829" y="78712"/>
                  <a:pt x="171153" y="73388"/>
                  <a:pt x="177720" y="73388"/>
                </a:cubicBezTo>
                <a:close/>
                <a:moveTo>
                  <a:pt x="303775" y="42480"/>
                </a:moveTo>
                <a:cubicBezTo>
                  <a:pt x="310366" y="42480"/>
                  <a:pt x="315710" y="47815"/>
                  <a:pt x="315710" y="54396"/>
                </a:cubicBezTo>
                <a:lnTo>
                  <a:pt x="315710" y="69869"/>
                </a:lnTo>
                <a:cubicBezTo>
                  <a:pt x="315710" y="76449"/>
                  <a:pt x="310366" y="81785"/>
                  <a:pt x="303775" y="81785"/>
                </a:cubicBezTo>
                <a:cubicBezTo>
                  <a:pt x="297184" y="81785"/>
                  <a:pt x="291929" y="76449"/>
                  <a:pt x="291929" y="69869"/>
                </a:cubicBezTo>
                <a:lnTo>
                  <a:pt x="291929" y="54396"/>
                </a:lnTo>
                <a:cubicBezTo>
                  <a:pt x="291929" y="47815"/>
                  <a:pt x="297184" y="42480"/>
                  <a:pt x="303775" y="42480"/>
                </a:cubicBezTo>
                <a:close/>
                <a:moveTo>
                  <a:pt x="303775" y="0"/>
                </a:moveTo>
                <a:cubicBezTo>
                  <a:pt x="394204" y="0"/>
                  <a:pt x="479560" y="40347"/>
                  <a:pt x="537058" y="108956"/>
                </a:cubicBezTo>
                <a:lnTo>
                  <a:pt x="537058" y="93048"/>
                </a:lnTo>
                <a:cubicBezTo>
                  <a:pt x="537058" y="86471"/>
                  <a:pt x="542309" y="81139"/>
                  <a:pt x="548895" y="81139"/>
                </a:cubicBezTo>
                <a:cubicBezTo>
                  <a:pt x="555482" y="81139"/>
                  <a:pt x="560822" y="86471"/>
                  <a:pt x="560822" y="93048"/>
                </a:cubicBezTo>
                <a:lnTo>
                  <a:pt x="560822" y="138994"/>
                </a:lnTo>
                <a:cubicBezTo>
                  <a:pt x="560822" y="145570"/>
                  <a:pt x="555482" y="150903"/>
                  <a:pt x="548895" y="150903"/>
                </a:cubicBezTo>
                <a:lnTo>
                  <a:pt x="502880" y="150903"/>
                </a:lnTo>
                <a:cubicBezTo>
                  <a:pt x="496293" y="150903"/>
                  <a:pt x="490953" y="145570"/>
                  <a:pt x="490953" y="138994"/>
                </a:cubicBezTo>
                <a:cubicBezTo>
                  <a:pt x="490953" y="132417"/>
                  <a:pt x="496293" y="127174"/>
                  <a:pt x="502880" y="127174"/>
                </a:cubicBezTo>
                <a:lnTo>
                  <a:pt x="521126" y="127174"/>
                </a:lnTo>
                <a:cubicBezTo>
                  <a:pt x="468168" y="62032"/>
                  <a:pt x="388419" y="23728"/>
                  <a:pt x="303775" y="23728"/>
                </a:cubicBezTo>
                <a:cubicBezTo>
                  <a:pt x="149440" y="23728"/>
                  <a:pt x="23764" y="149214"/>
                  <a:pt x="23764" y="303316"/>
                </a:cubicBezTo>
                <a:cubicBezTo>
                  <a:pt x="23764" y="457508"/>
                  <a:pt x="149440" y="582905"/>
                  <a:pt x="303775" y="582905"/>
                </a:cubicBezTo>
                <a:cubicBezTo>
                  <a:pt x="458199" y="582905"/>
                  <a:pt x="583786" y="457508"/>
                  <a:pt x="583786" y="303316"/>
                </a:cubicBezTo>
                <a:cubicBezTo>
                  <a:pt x="583786" y="278255"/>
                  <a:pt x="580492" y="253371"/>
                  <a:pt x="573906" y="229376"/>
                </a:cubicBezTo>
                <a:cubicBezTo>
                  <a:pt x="572126" y="223066"/>
                  <a:pt x="575864" y="216489"/>
                  <a:pt x="582273" y="214801"/>
                </a:cubicBezTo>
                <a:cubicBezTo>
                  <a:pt x="588592" y="213023"/>
                  <a:pt x="595089" y="216756"/>
                  <a:pt x="596869" y="223066"/>
                </a:cubicBezTo>
                <a:cubicBezTo>
                  <a:pt x="603990" y="249194"/>
                  <a:pt x="607639" y="276122"/>
                  <a:pt x="607639" y="303316"/>
                </a:cubicBezTo>
                <a:cubicBezTo>
                  <a:pt x="607639" y="470572"/>
                  <a:pt x="471283" y="606722"/>
                  <a:pt x="303775" y="606722"/>
                </a:cubicBezTo>
                <a:cubicBezTo>
                  <a:pt x="136267" y="606722"/>
                  <a:pt x="0" y="470572"/>
                  <a:pt x="0" y="303316"/>
                </a:cubicBezTo>
                <a:cubicBezTo>
                  <a:pt x="0" y="136061"/>
                  <a:pt x="136267" y="0"/>
                  <a:pt x="303775"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sp>
        <p:nvSpPr>
          <p:cNvPr id="19" name="文本框 18"/>
          <p:cNvSpPr txBox="1"/>
          <p:nvPr>
            <p:custDataLst>
              <p:tags r:id="rId11"/>
            </p:custDataLst>
          </p:nvPr>
        </p:nvSpPr>
        <p:spPr>
          <a:xfrm>
            <a:off x="3789680" y="5426710"/>
            <a:ext cx="2074545"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chemeClr val="bg1"/>
                </a:solidFill>
                <a:latin typeface="Arial" panose="020B0604020202020204" pitchFamily="34" charset="0"/>
                <a:ea typeface="Arial" panose="020B0604020202020204" pitchFamily="34" charset="0"/>
              </a:rPr>
              <a:t>First step into Healthcare Data Analytics</a:t>
            </a:r>
            <a:endParaRPr lang="en-US" altLang="en-US" sz="1400" dirty="0">
              <a:solidFill>
                <a:schemeClr val="bg1"/>
              </a:solidFill>
              <a:latin typeface="Arial" panose="020B0604020202020204" pitchFamily="34" charset="0"/>
              <a:ea typeface="Arial" panose="020B0604020202020204" pitchFamily="34" charset="0"/>
            </a:endParaRPr>
          </a:p>
        </p:txBody>
      </p:sp>
      <p:sp>
        <p:nvSpPr>
          <p:cNvPr id="20" name="îṩḻïḍe"/>
          <p:cNvSpPr/>
          <p:nvPr>
            <p:custDataLst>
              <p:tags r:id="rId12"/>
            </p:custDataLst>
          </p:nvPr>
        </p:nvSpPr>
        <p:spPr>
          <a:xfrm flipH="1">
            <a:off x="6318800" y="2454520"/>
            <a:ext cx="3120213" cy="1814985"/>
          </a:xfrm>
          <a:prstGeom prst="rect">
            <a:avLst/>
          </a:prstGeom>
          <a:blipFill>
            <a:blip r:embed="rId13"/>
            <a:srcRect/>
            <a:stretch>
              <a:fillRect t="-30353" b="-29973"/>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1" name="îsļîḓê"/>
          <p:cNvSpPr/>
          <p:nvPr>
            <p:custDataLst>
              <p:tags r:id="rId14"/>
            </p:custDataLst>
          </p:nvPr>
        </p:nvSpPr>
        <p:spPr>
          <a:xfrm>
            <a:off x="8609409" y="2454520"/>
            <a:ext cx="2074269" cy="1814985"/>
          </a:xfrm>
          <a:prstGeom prst="rect">
            <a:avLst/>
          </a:prstGeom>
          <a:solidFill>
            <a:srgbClr val="4D5F2E"/>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2" name="ïsḷîḍé"/>
          <p:cNvSpPr/>
          <p:nvPr>
            <p:custDataLst>
              <p:tags r:id="rId15"/>
            </p:custDataLst>
          </p:nvPr>
        </p:nvSpPr>
        <p:spPr bwMode="auto">
          <a:xfrm>
            <a:off x="9439014" y="2656931"/>
            <a:ext cx="415060" cy="414803"/>
          </a:xfrm>
          <a:custGeom>
            <a:avLst/>
            <a:gdLst>
              <a:gd name="connsiteX0" fmla="*/ 482620 w 607097"/>
              <a:gd name="connsiteY0" fmla="*/ 381169 h 606722"/>
              <a:gd name="connsiteX1" fmla="*/ 496768 w 607097"/>
              <a:gd name="connsiteY1" fmla="*/ 381169 h 606722"/>
              <a:gd name="connsiteX2" fmla="*/ 510916 w 607097"/>
              <a:gd name="connsiteY2" fmla="*/ 395381 h 606722"/>
              <a:gd name="connsiteX3" fmla="*/ 510916 w 607097"/>
              <a:gd name="connsiteY3" fmla="*/ 409505 h 606722"/>
              <a:gd name="connsiteX4" fmla="*/ 503887 w 607097"/>
              <a:gd name="connsiteY4" fmla="*/ 412525 h 606722"/>
              <a:gd name="connsiteX5" fmla="*/ 496768 w 607097"/>
              <a:gd name="connsiteY5" fmla="*/ 409505 h 606722"/>
              <a:gd name="connsiteX6" fmla="*/ 482620 w 607097"/>
              <a:gd name="connsiteY6" fmla="*/ 395381 h 606722"/>
              <a:gd name="connsiteX7" fmla="*/ 482620 w 607097"/>
              <a:gd name="connsiteY7" fmla="*/ 381169 h 606722"/>
              <a:gd name="connsiteX8" fmla="*/ 546398 w 607097"/>
              <a:gd name="connsiteY8" fmla="*/ 242745 h 606722"/>
              <a:gd name="connsiteX9" fmla="*/ 566606 w 607097"/>
              <a:gd name="connsiteY9" fmla="*/ 242745 h 606722"/>
              <a:gd name="connsiteX10" fmla="*/ 576754 w 607097"/>
              <a:gd name="connsiteY10" fmla="*/ 252756 h 606722"/>
              <a:gd name="connsiteX11" fmla="*/ 566606 w 607097"/>
              <a:gd name="connsiteY11" fmla="*/ 262856 h 606722"/>
              <a:gd name="connsiteX12" fmla="*/ 546398 w 607097"/>
              <a:gd name="connsiteY12" fmla="*/ 262856 h 606722"/>
              <a:gd name="connsiteX13" fmla="*/ 536249 w 607097"/>
              <a:gd name="connsiteY13" fmla="*/ 252756 h 606722"/>
              <a:gd name="connsiteX14" fmla="*/ 546398 w 607097"/>
              <a:gd name="connsiteY14" fmla="*/ 242745 h 606722"/>
              <a:gd name="connsiteX15" fmla="*/ 353968 w 607097"/>
              <a:gd name="connsiteY15" fmla="*/ 101120 h 606722"/>
              <a:gd name="connsiteX16" fmla="*/ 364118 w 607097"/>
              <a:gd name="connsiteY16" fmla="*/ 111251 h 606722"/>
              <a:gd name="connsiteX17" fmla="*/ 364118 w 607097"/>
              <a:gd name="connsiteY17" fmla="*/ 242683 h 606722"/>
              <a:gd name="connsiteX18" fmla="*/ 424838 w 607097"/>
              <a:gd name="connsiteY18" fmla="*/ 242683 h 606722"/>
              <a:gd name="connsiteX19" fmla="*/ 434988 w 607097"/>
              <a:gd name="connsiteY19" fmla="*/ 252725 h 606722"/>
              <a:gd name="connsiteX20" fmla="*/ 424838 w 607097"/>
              <a:gd name="connsiteY20" fmla="*/ 262856 h 606722"/>
              <a:gd name="connsiteX21" fmla="*/ 353968 w 607097"/>
              <a:gd name="connsiteY21" fmla="*/ 262856 h 606722"/>
              <a:gd name="connsiteX22" fmla="*/ 343818 w 607097"/>
              <a:gd name="connsiteY22" fmla="*/ 252725 h 606722"/>
              <a:gd name="connsiteX23" fmla="*/ 343818 w 607097"/>
              <a:gd name="connsiteY23" fmla="*/ 111251 h 606722"/>
              <a:gd name="connsiteX24" fmla="*/ 353968 w 607097"/>
              <a:gd name="connsiteY24" fmla="*/ 101120 h 606722"/>
              <a:gd name="connsiteX25" fmla="*/ 496768 w 607097"/>
              <a:gd name="connsiteY25" fmla="*/ 96101 h 606722"/>
              <a:gd name="connsiteX26" fmla="*/ 510916 w 607097"/>
              <a:gd name="connsiteY26" fmla="*/ 96101 h 606722"/>
              <a:gd name="connsiteX27" fmla="*/ 510916 w 607097"/>
              <a:gd name="connsiteY27" fmla="*/ 110217 h 606722"/>
              <a:gd name="connsiteX28" fmla="*/ 496768 w 607097"/>
              <a:gd name="connsiteY28" fmla="*/ 124334 h 606722"/>
              <a:gd name="connsiteX29" fmla="*/ 489650 w 607097"/>
              <a:gd name="connsiteY29" fmla="*/ 127441 h 606722"/>
              <a:gd name="connsiteX30" fmla="*/ 482620 w 607097"/>
              <a:gd name="connsiteY30" fmla="*/ 124334 h 606722"/>
              <a:gd name="connsiteX31" fmla="*/ 482620 w 607097"/>
              <a:gd name="connsiteY31" fmla="*/ 110217 h 606722"/>
              <a:gd name="connsiteX32" fmla="*/ 196955 w 607097"/>
              <a:gd name="connsiteY32" fmla="*/ 96101 h 606722"/>
              <a:gd name="connsiteX33" fmla="*/ 211110 w 607097"/>
              <a:gd name="connsiteY33" fmla="*/ 96101 h 606722"/>
              <a:gd name="connsiteX34" fmla="*/ 225355 w 607097"/>
              <a:gd name="connsiteY34" fmla="*/ 110217 h 606722"/>
              <a:gd name="connsiteX35" fmla="*/ 225355 w 607097"/>
              <a:gd name="connsiteY35" fmla="*/ 124334 h 606722"/>
              <a:gd name="connsiteX36" fmla="*/ 218233 w 607097"/>
              <a:gd name="connsiteY36" fmla="*/ 127441 h 606722"/>
              <a:gd name="connsiteX37" fmla="*/ 211110 w 607097"/>
              <a:gd name="connsiteY37" fmla="*/ 124334 h 606722"/>
              <a:gd name="connsiteX38" fmla="*/ 196955 w 607097"/>
              <a:gd name="connsiteY38" fmla="*/ 110217 h 606722"/>
              <a:gd name="connsiteX39" fmla="*/ 196955 w 607097"/>
              <a:gd name="connsiteY39" fmla="*/ 96101 h 606722"/>
              <a:gd name="connsiteX40" fmla="*/ 103963 w 607097"/>
              <a:gd name="connsiteY40" fmla="*/ 81761 h 606722"/>
              <a:gd name="connsiteX41" fmla="*/ 87598 w 607097"/>
              <a:gd name="connsiteY41" fmla="*/ 90026 h 606722"/>
              <a:gd name="connsiteX42" fmla="*/ 62322 w 607097"/>
              <a:gd name="connsiteY42" fmla="*/ 115266 h 606722"/>
              <a:gd name="connsiteX43" fmla="*/ 34998 w 607097"/>
              <a:gd name="connsiteY43" fmla="*/ 265902 h 606722"/>
              <a:gd name="connsiteX44" fmla="*/ 75494 w 607097"/>
              <a:gd name="connsiteY44" fmla="*/ 322602 h 606722"/>
              <a:gd name="connsiteX45" fmla="*/ 283044 w 607097"/>
              <a:gd name="connsiteY45" fmla="*/ 530826 h 606722"/>
              <a:gd name="connsiteX46" fmla="*/ 327634 w 607097"/>
              <a:gd name="connsiteY46" fmla="*/ 565219 h 606722"/>
              <a:gd name="connsiteX47" fmla="*/ 490684 w 607097"/>
              <a:gd name="connsiteY47" fmla="*/ 545046 h 606722"/>
              <a:gd name="connsiteX48" fmla="*/ 515960 w 607097"/>
              <a:gd name="connsiteY48" fmla="*/ 519717 h 606722"/>
              <a:gd name="connsiteX49" fmla="*/ 521033 w 607097"/>
              <a:gd name="connsiteY49" fmla="*/ 485324 h 606722"/>
              <a:gd name="connsiteX50" fmla="*/ 434969 w 607097"/>
              <a:gd name="connsiteY50" fmla="*/ 411561 h 606722"/>
              <a:gd name="connsiteX51" fmla="*/ 414321 w 607097"/>
              <a:gd name="connsiteY51" fmla="*/ 406318 h 606722"/>
              <a:gd name="connsiteX52" fmla="*/ 413698 w 607097"/>
              <a:gd name="connsiteY52" fmla="*/ 406496 h 606722"/>
              <a:gd name="connsiteX53" fmla="*/ 405599 w 607097"/>
              <a:gd name="connsiteY53" fmla="*/ 413605 h 606722"/>
              <a:gd name="connsiteX54" fmla="*/ 404620 w 607097"/>
              <a:gd name="connsiteY54" fmla="*/ 414583 h 606722"/>
              <a:gd name="connsiteX55" fmla="*/ 373202 w 607097"/>
              <a:gd name="connsiteY55" fmla="*/ 447910 h 606722"/>
              <a:gd name="connsiteX56" fmla="*/ 349528 w 607097"/>
              <a:gd name="connsiteY56" fmla="*/ 459552 h 606722"/>
              <a:gd name="connsiteX57" fmla="*/ 405599 w 607097"/>
              <a:gd name="connsiteY57" fmla="*/ 475282 h 606722"/>
              <a:gd name="connsiteX58" fmla="*/ 414677 w 607097"/>
              <a:gd name="connsiteY58" fmla="*/ 486391 h 606722"/>
              <a:gd name="connsiteX59" fmla="*/ 404620 w 607097"/>
              <a:gd name="connsiteY59" fmla="*/ 495456 h 606722"/>
              <a:gd name="connsiteX60" fmla="*/ 403552 w 607097"/>
              <a:gd name="connsiteY60" fmla="*/ 495456 h 606722"/>
              <a:gd name="connsiteX61" fmla="*/ 287138 w 607097"/>
              <a:gd name="connsiteY61" fmla="*/ 441866 h 606722"/>
              <a:gd name="connsiteX62" fmla="*/ 286426 w 607097"/>
              <a:gd name="connsiteY62" fmla="*/ 441067 h 606722"/>
              <a:gd name="connsiteX63" fmla="*/ 284112 w 607097"/>
              <a:gd name="connsiteY63" fmla="*/ 438845 h 606722"/>
              <a:gd name="connsiteX64" fmla="*/ 176777 w 607097"/>
              <a:gd name="connsiteY64" fmla="*/ 331666 h 606722"/>
              <a:gd name="connsiteX65" fmla="*/ 111895 w 607097"/>
              <a:gd name="connsiteY65" fmla="*/ 213379 h 606722"/>
              <a:gd name="connsiteX66" fmla="*/ 121062 w 607097"/>
              <a:gd name="connsiteY66" fmla="*/ 202270 h 606722"/>
              <a:gd name="connsiteX67" fmla="*/ 132188 w 607097"/>
              <a:gd name="connsiteY67" fmla="*/ 211335 h 606722"/>
              <a:gd name="connsiteX68" fmla="*/ 146428 w 607097"/>
              <a:gd name="connsiteY68" fmla="*/ 259325 h 606722"/>
              <a:gd name="connsiteX69" fmla="*/ 158532 w 607097"/>
              <a:gd name="connsiteY69" fmla="*/ 233553 h 606722"/>
              <a:gd name="connsiteX70" fmla="*/ 191907 w 607097"/>
              <a:gd name="connsiteY70" fmla="*/ 202270 h 606722"/>
              <a:gd name="connsiteX71" fmla="*/ 192975 w 607097"/>
              <a:gd name="connsiteY71" fmla="*/ 201204 h 606722"/>
              <a:gd name="connsiteX72" fmla="*/ 200006 w 607097"/>
              <a:gd name="connsiteY72" fmla="*/ 193117 h 606722"/>
              <a:gd name="connsiteX73" fmla="*/ 194933 w 607097"/>
              <a:gd name="connsiteY73" fmla="*/ 170899 h 606722"/>
              <a:gd name="connsiteX74" fmla="*/ 121062 w 607097"/>
              <a:gd name="connsiteY74" fmla="*/ 84961 h 606722"/>
              <a:gd name="connsiteX75" fmla="*/ 103963 w 607097"/>
              <a:gd name="connsiteY75" fmla="*/ 81761 h 606722"/>
              <a:gd name="connsiteX76" fmla="*/ 353980 w 607097"/>
              <a:gd name="connsiteY76" fmla="*/ 30273 h 606722"/>
              <a:gd name="connsiteX77" fmla="*/ 364141 w 607097"/>
              <a:gd name="connsiteY77" fmla="*/ 40422 h 606722"/>
              <a:gd name="connsiteX78" fmla="*/ 364141 w 607097"/>
              <a:gd name="connsiteY78" fmla="*/ 60719 h 606722"/>
              <a:gd name="connsiteX79" fmla="*/ 353980 w 607097"/>
              <a:gd name="connsiteY79" fmla="*/ 70778 h 606722"/>
              <a:gd name="connsiteX80" fmla="*/ 343818 w 607097"/>
              <a:gd name="connsiteY80" fmla="*/ 60719 h 606722"/>
              <a:gd name="connsiteX81" fmla="*/ 343818 w 607097"/>
              <a:gd name="connsiteY81" fmla="*/ 40422 h 606722"/>
              <a:gd name="connsiteX82" fmla="*/ 353980 w 607097"/>
              <a:gd name="connsiteY82" fmla="*/ 30273 h 606722"/>
              <a:gd name="connsiteX83" fmla="*/ 353978 w 607097"/>
              <a:gd name="connsiteY83" fmla="*/ 20263 h 606722"/>
              <a:gd name="connsiteX84" fmla="*/ 174819 w 607097"/>
              <a:gd name="connsiteY84" fmla="*/ 104957 h 606722"/>
              <a:gd name="connsiteX85" fmla="*/ 214246 w 607097"/>
              <a:gd name="connsiteY85" fmla="*/ 160768 h 606722"/>
              <a:gd name="connsiteX86" fmla="*/ 221278 w 607097"/>
              <a:gd name="connsiteY86" fmla="*/ 198182 h 606722"/>
              <a:gd name="connsiteX87" fmla="*/ 215938 w 607097"/>
              <a:gd name="connsiteY87" fmla="*/ 209025 h 606722"/>
              <a:gd name="connsiteX88" fmla="*/ 210152 w 607097"/>
              <a:gd name="connsiteY88" fmla="*/ 215157 h 606722"/>
              <a:gd name="connsiteX89" fmla="*/ 206147 w 607097"/>
              <a:gd name="connsiteY89" fmla="*/ 218445 h 606722"/>
              <a:gd name="connsiteX90" fmla="*/ 176777 w 607097"/>
              <a:gd name="connsiteY90" fmla="*/ 244662 h 606722"/>
              <a:gd name="connsiteX91" fmla="*/ 182829 w 607097"/>
              <a:gd name="connsiteY91" fmla="*/ 308382 h 606722"/>
              <a:gd name="connsiteX92" fmla="*/ 189504 w 607097"/>
              <a:gd name="connsiteY92" fmla="*/ 315136 h 606722"/>
              <a:gd name="connsiteX93" fmla="*/ 189949 w 607097"/>
              <a:gd name="connsiteY93" fmla="*/ 315492 h 606722"/>
              <a:gd name="connsiteX94" fmla="*/ 191640 w 607097"/>
              <a:gd name="connsiteY94" fmla="*/ 317269 h 606722"/>
              <a:gd name="connsiteX95" fmla="*/ 298263 w 607097"/>
              <a:gd name="connsiteY95" fmla="*/ 424714 h 606722"/>
              <a:gd name="connsiteX96" fmla="*/ 362077 w 607097"/>
              <a:gd name="connsiteY96" fmla="*/ 430758 h 606722"/>
              <a:gd name="connsiteX97" fmla="*/ 388422 w 607097"/>
              <a:gd name="connsiteY97" fmla="*/ 401430 h 606722"/>
              <a:gd name="connsiteX98" fmla="*/ 408625 w 607097"/>
              <a:gd name="connsiteY98" fmla="*/ 386233 h 606722"/>
              <a:gd name="connsiteX99" fmla="*/ 419661 w 607097"/>
              <a:gd name="connsiteY99" fmla="*/ 384900 h 606722"/>
              <a:gd name="connsiteX100" fmla="*/ 446094 w 607097"/>
              <a:gd name="connsiteY100" fmla="*/ 392365 h 606722"/>
              <a:gd name="connsiteX101" fmla="*/ 501987 w 607097"/>
              <a:gd name="connsiteY101" fmla="*/ 431646 h 606722"/>
              <a:gd name="connsiteX102" fmla="*/ 586894 w 607097"/>
              <a:gd name="connsiteY102" fmla="*/ 252749 h 606722"/>
              <a:gd name="connsiteX103" fmla="*/ 353978 w 607097"/>
              <a:gd name="connsiteY103" fmla="*/ 20263 h 606722"/>
              <a:gd name="connsiteX104" fmla="*/ 353978 w 607097"/>
              <a:gd name="connsiteY104" fmla="*/ 0 h 606722"/>
              <a:gd name="connsiteX105" fmla="*/ 607097 w 607097"/>
              <a:gd name="connsiteY105" fmla="*/ 252749 h 606722"/>
              <a:gd name="connsiteX106" fmla="*/ 517384 w 607097"/>
              <a:gd name="connsiteY106" fmla="*/ 445421 h 606722"/>
              <a:gd name="connsiteX107" fmla="*/ 540257 w 607097"/>
              <a:gd name="connsiteY107" fmla="*/ 474215 h 606722"/>
              <a:gd name="connsiteX108" fmla="*/ 531179 w 607097"/>
              <a:gd name="connsiteY108" fmla="*/ 532870 h 606722"/>
              <a:gd name="connsiteX109" fmla="*/ 505814 w 607097"/>
              <a:gd name="connsiteY109" fmla="*/ 559176 h 606722"/>
              <a:gd name="connsiteX110" fmla="*/ 401505 w 607097"/>
              <a:gd name="connsiteY110" fmla="*/ 606722 h 606722"/>
              <a:gd name="connsiteX111" fmla="*/ 318556 w 607097"/>
              <a:gd name="connsiteY111" fmla="*/ 582460 h 606722"/>
              <a:gd name="connsiteX112" fmla="*/ 268893 w 607097"/>
              <a:gd name="connsiteY112" fmla="*/ 543979 h 606722"/>
              <a:gd name="connsiteX113" fmla="*/ 61343 w 607097"/>
              <a:gd name="connsiteY113" fmla="*/ 336732 h 606722"/>
              <a:gd name="connsiteX114" fmla="*/ 16753 w 607097"/>
              <a:gd name="connsiteY114" fmla="*/ 275056 h 606722"/>
              <a:gd name="connsiteX115" fmla="*/ 48171 w 607097"/>
              <a:gd name="connsiteY115" fmla="*/ 101135 h 606722"/>
              <a:gd name="connsiteX116" fmla="*/ 73447 w 607097"/>
              <a:gd name="connsiteY116" fmla="*/ 75807 h 606722"/>
              <a:gd name="connsiteX117" fmla="*/ 132188 w 607097"/>
              <a:gd name="connsiteY117" fmla="*/ 66742 h 606722"/>
              <a:gd name="connsiteX118" fmla="*/ 160757 w 607097"/>
              <a:gd name="connsiteY118" fmla="*/ 89315 h 606722"/>
              <a:gd name="connsiteX119" fmla="*/ 353978 w 607097"/>
              <a:gd name="connsiteY119"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07097" h="606722">
                <a:moveTo>
                  <a:pt x="482620" y="381169"/>
                </a:moveTo>
                <a:cubicBezTo>
                  <a:pt x="486624" y="377172"/>
                  <a:pt x="492675" y="377172"/>
                  <a:pt x="496768" y="381169"/>
                </a:cubicBezTo>
                <a:lnTo>
                  <a:pt x="510916" y="395381"/>
                </a:lnTo>
                <a:cubicBezTo>
                  <a:pt x="515009" y="399379"/>
                  <a:pt x="515009" y="405419"/>
                  <a:pt x="510916" y="409505"/>
                </a:cubicBezTo>
                <a:cubicBezTo>
                  <a:pt x="509937" y="412525"/>
                  <a:pt x="506912" y="412525"/>
                  <a:pt x="503887" y="412525"/>
                </a:cubicBezTo>
                <a:cubicBezTo>
                  <a:pt x="500861" y="412525"/>
                  <a:pt x="498815" y="411548"/>
                  <a:pt x="496768" y="409505"/>
                </a:cubicBezTo>
                <a:lnTo>
                  <a:pt x="482620" y="395381"/>
                </a:lnTo>
                <a:cubicBezTo>
                  <a:pt x="478527" y="391295"/>
                  <a:pt x="478527" y="385255"/>
                  <a:pt x="482620" y="381169"/>
                </a:cubicBezTo>
                <a:close/>
                <a:moveTo>
                  <a:pt x="546398" y="242745"/>
                </a:moveTo>
                <a:lnTo>
                  <a:pt x="566606" y="242745"/>
                </a:lnTo>
                <a:cubicBezTo>
                  <a:pt x="572659" y="242745"/>
                  <a:pt x="576754" y="246732"/>
                  <a:pt x="576754" y="252756"/>
                </a:cubicBezTo>
                <a:cubicBezTo>
                  <a:pt x="576754" y="258869"/>
                  <a:pt x="572659" y="262856"/>
                  <a:pt x="566606" y="262856"/>
                </a:cubicBezTo>
                <a:lnTo>
                  <a:pt x="546398" y="262856"/>
                </a:lnTo>
                <a:cubicBezTo>
                  <a:pt x="540255" y="262856"/>
                  <a:pt x="536249" y="258869"/>
                  <a:pt x="536249" y="252756"/>
                </a:cubicBezTo>
                <a:cubicBezTo>
                  <a:pt x="536249" y="246732"/>
                  <a:pt x="540255" y="242745"/>
                  <a:pt x="546398" y="242745"/>
                </a:cubicBezTo>
                <a:close/>
                <a:moveTo>
                  <a:pt x="353968" y="101120"/>
                </a:moveTo>
                <a:cubicBezTo>
                  <a:pt x="360022" y="101120"/>
                  <a:pt x="364118" y="105119"/>
                  <a:pt x="364118" y="111251"/>
                </a:cubicBezTo>
                <a:lnTo>
                  <a:pt x="364118" y="242683"/>
                </a:lnTo>
                <a:lnTo>
                  <a:pt x="424838" y="242683"/>
                </a:lnTo>
                <a:cubicBezTo>
                  <a:pt x="430893" y="242683"/>
                  <a:pt x="434988" y="246682"/>
                  <a:pt x="434988" y="252725"/>
                </a:cubicBezTo>
                <a:cubicBezTo>
                  <a:pt x="434988" y="258857"/>
                  <a:pt x="430893" y="262856"/>
                  <a:pt x="424838" y="262856"/>
                </a:cubicBezTo>
                <a:lnTo>
                  <a:pt x="353968" y="262856"/>
                </a:lnTo>
                <a:cubicBezTo>
                  <a:pt x="347825" y="262856"/>
                  <a:pt x="343818" y="258857"/>
                  <a:pt x="343818" y="252725"/>
                </a:cubicBezTo>
                <a:lnTo>
                  <a:pt x="343818" y="111251"/>
                </a:lnTo>
                <a:cubicBezTo>
                  <a:pt x="343818" y="105119"/>
                  <a:pt x="347825" y="101120"/>
                  <a:pt x="353968" y="101120"/>
                </a:cubicBezTo>
                <a:close/>
                <a:moveTo>
                  <a:pt x="496768" y="96101"/>
                </a:moveTo>
                <a:cubicBezTo>
                  <a:pt x="500861" y="92017"/>
                  <a:pt x="506912" y="92017"/>
                  <a:pt x="510916" y="96101"/>
                </a:cubicBezTo>
                <a:cubicBezTo>
                  <a:pt x="515009" y="100096"/>
                  <a:pt x="515009" y="106222"/>
                  <a:pt x="510916" y="110217"/>
                </a:cubicBezTo>
                <a:lnTo>
                  <a:pt x="496768" y="124334"/>
                </a:lnTo>
                <a:cubicBezTo>
                  <a:pt x="494722" y="126376"/>
                  <a:pt x="492675" y="127441"/>
                  <a:pt x="489650" y="127441"/>
                </a:cubicBezTo>
                <a:cubicBezTo>
                  <a:pt x="486624" y="127441"/>
                  <a:pt x="484578" y="126376"/>
                  <a:pt x="482620" y="124334"/>
                </a:cubicBezTo>
                <a:cubicBezTo>
                  <a:pt x="478527" y="120338"/>
                  <a:pt x="478527" y="114301"/>
                  <a:pt x="482620" y="110217"/>
                </a:cubicBezTo>
                <a:close/>
                <a:moveTo>
                  <a:pt x="196955" y="96101"/>
                </a:moveTo>
                <a:cubicBezTo>
                  <a:pt x="201050" y="92017"/>
                  <a:pt x="207104" y="92017"/>
                  <a:pt x="211110" y="96101"/>
                </a:cubicBezTo>
                <a:lnTo>
                  <a:pt x="225355" y="110217"/>
                </a:lnTo>
                <a:cubicBezTo>
                  <a:pt x="229361" y="114301"/>
                  <a:pt x="229361" y="120338"/>
                  <a:pt x="225355" y="124334"/>
                </a:cubicBezTo>
                <a:cubicBezTo>
                  <a:pt x="223307" y="126376"/>
                  <a:pt x="220280" y="127441"/>
                  <a:pt x="218233" y="127441"/>
                </a:cubicBezTo>
                <a:cubicBezTo>
                  <a:pt x="215206" y="127441"/>
                  <a:pt x="213158" y="126376"/>
                  <a:pt x="211110" y="124334"/>
                </a:cubicBezTo>
                <a:lnTo>
                  <a:pt x="196955" y="110217"/>
                </a:lnTo>
                <a:cubicBezTo>
                  <a:pt x="192949" y="106222"/>
                  <a:pt x="192949" y="100096"/>
                  <a:pt x="196955" y="96101"/>
                </a:cubicBezTo>
                <a:close/>
                <a:moveTo>
                  <a:pt x="103963" y="81761"/>
                </a:moveTo>
                <a:cubicBezTo>
                  <a:pt x="98011" y="82650"/>
                  <a:pt x="92182" y="85449"/>
                  <a:pt x="87598" y="90026"/>
                </a:cubicBezTo>
                <a:lnTo>
                  <a:pt x="62322" y="115266"/>
                </a:lnTo>
                <a:cubicBezTo>
                  <a:pt x="17732" y="159790"/>
                  <a:pt x="8654" y="209291"/>
                  <a:pt x="34998" y="265902"/>
                </a:cubicBezTo>
                <a:cubicBezTo>
                  <a:pt x="44077" y="285187"/>
                  <a:pt x="57249" y="304383"/>
                  <a:pt x="75494" y="322602"/>
                </a:cubicBezTo>
                <a:lnTo>
                  <a:pt x="283044" y="530826"/>
                </a:lnTo>
                <a:cubicBezTo>
                  <a:pt x="297284" y="545046"/>
                  <a:pt x="312415" y="557132"/>
                  <a:pt x="327634" y="565219"/>
                </a:cubicBezTo>
                <a:cubicBezTo>
                  <a:pt x="389401" y="599612"/>
                  <a:pt x="443068" y="592503"/>
                  <a:pt x="490684" y="545046"/>
                </a:cubicBezTo>
                <a:lnTo>
                  <a:pt x="515960" y="519717"/>
                </a:lnTo>
                <a:cubicBezTo>
                  <a:pt x="525127" y="510653"/>
                  <a:pt x="527085" y="496433"/>
                  <a:pt x="521033" y="485324"/>
                </a:cubicBezTo>
                <a:cubicBezTo>
                  <a:pt x="503856" y="451998"/>
                  <a:pt x="434969" y="411561"/>
                  <a:pt x="434969" y="411561"/>
                </a:cubicBezTo>
                <a:cubicBezTo>
                  <a:pt x="427582" y="407829"/>
                  <a:pt x="420195" y="405874"/>
                  <a:pt x="414321" y="406318"/>
                </a:cubicBezTo>
                <a:cubicBezTo>
                  <a:pt x="414143" y="406318"/>
                  <a:pt x="413876" y="406407"/>
                  <a:pt x="413698" y="406496"/>
                </a:cubicBezTo>
                <a:cubicBezTo>
                  <a:pt x="409604" y="407473"/>
                  <a:pt x="407646" y="409517"/>
                  <a:pt x="405599" y="413605"/>
                </a:cubicBezTo>
                <a:lnTo>
                  <a:pt x="404620" y="414583"/>
                </a:lnTo>
                <a:cubicBezTo>
                  <a:pt x="397500" y="423648"/>
                  <a:pt x="380323" y="443910"/>
                  <a:pt x="373202" y="447910"/>
                </a:cubicBezTo>
                <a:cubicBezTo>
                  <a:pt x="365548" y="453242"/>
                  <a:pt x="357538" y="457152"/>
                  <a:pt x="349528" y="459552"/>
                </a:cubicBezTo>
                <a:cubicBezTo>
                  <a:pt x="365281" y="466839"/>
                  <a:pt x="384328" y="473149"/>
                  <a:pt x="405599" y="475282"/>
                </a:cubicBezTo>
                <a:cubicBezTo>
                  <a:pt x="410672" y="476259"/>
                  <a:pt x="414677" y="480259"/>
                  <a:pt x="414677" y="486391"/>
                </a:cubicBezTo>
                <a:cubicBezTo>
                  <a:pt x="413698" y="491456"/>
                  <a:pt x="409604" y="495456"/>
                  <a:pt x="404620" y="495456"/>
                </a:cubicBezTo>
                <a:lnTo>
                  <a:pt x="403552" y="495456"/>
                </a:lnTo>
                <a:cubicBezTo>
                  <a:pt x="333686" y="488346"/>
                  <a:pt x="288117" y="443910"/>
                  <a:pt x="287138" y="441866"/>
                </a:cubicBezTo>
                <a:cubicBezTo>
                  <a:pt x="286871" y="441600"/>
                  <a:pt x="286604" y="441333"/>
                  <a:pt x="286426" y="441067"/>
                </a:cubicBezTo>
                <a:cubicBezTo>
                  <a:pt x="285625" y="440356"/>
                  <a:pt x="284824" y="439645"/>
                  <a:pt x="284112" y="438845"/>
                </a:cubicBezTo>
                <a:lnTo>
                  <a:pt x="176777" y="331666"/>
                </a:lnTo>
                <a:cubicBezTo>
                  <a:pt x="174730" y="329622"/>
                  <a:pt x="119015" y="284120"/>
                  <a:pt x="111895" y="213379"/>
                </a:cubicBezTo>
                <a:cubicBezTo>
                  <a:pt x="110916" y="208314"/>
                  <a:pt x="115010" y="203248"/>
                  <a:pt x="121062" y="202270"/>
                </a:cubicBezTo>
                <a:cubicBezTo>
                  <a:pt x="127115" y="201204"/>
                  <a:pt x="131209" y="205292"/>
                  <a:pt x="132188" y="211335"/>
                </a:cubicBezTo>
                <a:cubicBezTo>
                  <a:pt x="133968" y="229109"/>
                  <a:pt x="139486" y="245284"/>
                  <a:pt x="146428" y="259325"/>
                </a:cubicBezTo>
                <a:cubicBezTo>
                  <a:pt x="148653" y="250794"/>
                  <a:pt x="152658" y="242262"/>
                  <a:pt x="158532" y="233553"/>
                </a:cubicBezTo>
                <a:cubicBezTo>
                  <a:pt x="162537" y="227510"/>
                  <a:pt x="183808" y="210358"/>
                  <a:pt x="191907" y="202270"/>
                </a:cubicBezTo>
                <a:lnTo>
                  <a:pt x="192975" y="201204"/>
                </a:lnTo>
                <a:cubicBezTo>
                  <a:pt x="196980" y="199160"/>
                  <a:pt x="199027" y="196138"/>
                  <a:pt x="200006" y="193117"/>
                </a:cubicBezTo>
                <a:cubicBezTo>
                  <a:pt x="202053" y="187073"/>
                  <a:pt x="200006" y="178986"/>
                  <a:pt x="194933" y="170899"/>
                </a:cubicBezTo>
                <a:cubicBezTo>
                  <a:pt x="194933" y="169832"/>
                  <a:pt x="154438" y="102113"/>
                  <a:pt x="121062" y="84961"/>
                </a:cubicBezTo>
                <a:cubicBezTo>
                  <a:pt x="115989" y="81895"/>
                  <a:pt x="109915" y="80873"/>
                  <a:pt x="103963" y="81761"/>
                </a:cubicBezTo>
                <a:close/>
                <a:moveTo>
                  <a:pt x="353980" y="30273"/>
                </a:moveTo>
                <a:cubicBezTo>
                  <a:pt x="360041" y="30273"/>
                  <a:pt x="364141" y="34368"/>
                  <a:pt x="364141" y="40422"/>
                </a:cubicBezTo>
                <a:lnTo>
                  <a:pt x="364141" y="60719"/>
                </a:lnTo>
                <a:cubicBezTo>
                  <a:pt x="364141" y="66772"/>
                  <a:pt x="360041" y="70778"/>
                  <a:pt x="353980" y="70778"/>
                </a:cubicBezTo>
                <a:cubicBezTo>
                  <a:pt x="347829" y="70778"/>
                  <a:pt x="343818" y="66772"/>
                  <a:pt x="343818" y="60719"/>
                </a:cubicBezTo>
                <a:lnTo>
                  <a:pt x="343818" y="40422"/>
                </a:lnTo>
                <a:cubicBezTo>
                  <a:pt x="343818" y="34368"/>
                  <a:pt x="347829" y="30273"/>
                  <a:pt x="353980" y="30273"/>
                </a:cubicBezTo>
                <a:close/>
                <a:moveTo>
                  <a:pt x="353978" y="20263"/>
                </a:moveTo>
                <a:cubicBezTo>
                  <a:pt x="284112" y="20263"/>
                  <a:pt x="219409" y="50479"/>
                  <a:pt x="174819" y="104957"/>
                </a:cubicBezTo>
                <a:cubicBezTo>
                  <a:pt x="196446" y="130818"/>
                  <a:pt x="212911" y="158901"/>
                  <a:pt x="214246" y="160768"/>
                </a:cubicBezTo>
                <a:cubicBezTo>
                  <a:pt x="221278" y="173920"/>
                  <a:pt x="224304" y="187073"/>
                  <a:pt x="221278" y="198182"/>
                </a:cubicBezTo>
                <a:cubicBezTo>
                  <a:pt x="220299" y="202093"/>
                  <a:pt x="218430" y="205736"/>
                  <a:pt x="215938" y="209025"/>
                </a:cubicBezTo>
                <a:cubicBezTo>
                  <a:pt x="214336" y="211335"/>
                  <a:pt x="212466" y="213379"/>
                  <a:pt x="210152" y="215157"/>
                </a:cubicBezTo>
                <a:cubicBezTo>
                  <a:pt x="208906" y="216312"/>
                  <a:pt x="207482" y="217378"/>
                  <a:pt x="206147" y="218445"/>
                </a:cubicBezTo>
                <a:cubicBezTo>
                  <a:pt x="193954" y="228487"/>
                  <a:pt x="179803" y="241640"/>
                  <a:pt x="176777" y="244662"/>
                </a:cubicBezTo>
                <a:cubicBezTo>
                  <a:pt x="160579" y="269012"/>
                  <a:pt x="162537" y="287142"/>
                  <a:pt x="182829" y="308382"/>
                </a:cubicBezTo>
                <a:lnTo>
                  <a:pt x="189504" y="315136"/>
                </a:lnTo>
                <a:cubicBezTo>
                  <a:pt x="189771" y="315403"/>
                  <a:pt x="189949" y="315492"/>
                  <a:pt x="189949" y="315492"/>
                </a:cubicBezTo>
                <a:cubicBezTo>
                  <a:pt x="190572" y="316025"/>
                  <a:pt x="191195" y="316647"/>
                  <a:pt x="191640" y="317269"/>
                </a:cubicBezTo>
                <a:lnTo>
                  <a:pt x="298263" y="424714"/>
                </a:lnTo>
                <a:cubicBezTo>
                  <a:pt x="318556" y="444888"/>
                  <a:pt x="337780" y="446932"/>
                  <a:pt x="362077" y="430758"/>
                </a:cubicBezTo>
                <a:cubicBezTo>
                  <a:pt x="365103" y="428713"/>
                  <a:pt x="378275" y="414583"/>
                  <a:pt x="388422" y="401430"/>
                </a:cubicBezTo>
                <a:cubicBezTo>
                  <a:pt x="393406" y="393343"/>
                  <a:pt x="400526" y="388277"/>
                  <a:pt x="408625" y="386233"/>
                </a:cubicBezTo>
                <a:cubicBezTo>
                  <a:pt x="412096" y="385344"/>
                  <a:pt x="415834" y="384900"/>
                  <a:pt x="419661" y="384900"/>
                </a:cubicBezTo>
                <a:cubicBezTo>
                  <a:pt x="428294" y="384989"/>
                  <a:pt x="437728" y="387477"/>
                  <a:pt x="446094" y="392365"/>
                </a:cubicBezTo>
                <a:cubicBezTo>
                  <a:pt x="447963" y="393609"/>
                  <a:pt x="476088" y="410051"/>
                  <a:pt x="501987" y="431646"/>
                </a:cubicBezTo>
                <a:cubicBezTo>
                  <a:pt x="556545" y="387122"/>
                  <a:pt x="586894" y="322513"/>
                  <a:pt x="586894" y="252749"/>
                </a:cubicBezTo>
                <a:cubicBezTo>
                  <a:pt x="586894" y="124330"/>
                  <a:pt x="482585" y="20263"/>
                  <a:pt x="353978" y="20263"/>
                </a:cubicBezTo>
                <a:close/>
                <a:moveTo>
                  <a:pt x="353978" y="0"/>
                </a:moveTo>
                <a:cubicBezTo>
                  <a:pt x="493710" y="0"/>
                  <a:pt x="607097" y="113222"/>
                  <a:pt x="607097" y="252749"/>
                </a:cubicBezTo>
                <a:cubicBezTo>
                  <a:pt x="607097" y="327578"/>
                  <a:pt x="574345" y="397786"/>
                  <a:pt x="517384" y="445421"/>
                </a:cubicBezTo>
                <a:cubicBezTo>
                  <a:pt x="526907" y="454753"/>
                  <a:pt x="535184" y="464617"/>
                  <a:pt x="540257" y="474215"/>
                </a:cubicBezTo>
                <a:cubicBezTo>
                  <a:pt x="550403" y="493412"/>
                  <a:pt x="547377" y="517673"/>
                  <a:pt x="531179" y="532870"/>
                </a:cubicBezTo>
                <a:lnTo>
                  <a:pt x="505814" y="559176"/>
                </a:lnTo>
                <a:cubicBezTo>
                  <a:pt x="474486" y="590548"/>
                  <a:pt x="438974" y="606722"/>
                  <a:pt x="401505" y="606722"/>
                </a:cubicBezTo>
                <a:cubicBezTo>
                  <a:pt x="375249" y="606722"/>
                  <a:pt x="346858" y="598635"/>
                  <a:pt x="318556" y="582460"/>
                </a:cubicBezTo>
                <a:cubicBezTo>
                  <a:pt x="301289" y="573307"/>
                  <a:pt x="285091" y="560154"/>
                  <a:pt x="268893" y="543979"/>
                </a:cubicBezTo>
                <a:lnTo>
                  <a:pt x="61343" y="336732"/>
                </a:lnTo>
                <a:cubicBezTo>
                  <a:pt x="42030" y="317536"/>
                  <a:pt x="26899" y="296296"/>
                  <a:pt x="16753" y="275056"/>
                </a:cubicBezTo>
                <a:cubicBezTo>
                  <a:pt x="-13596" y="210358"/>
                  <a:pt x="-2471" y="151703"/>
                  <a:pt x="48171" y="101135"/>
                </a:cubicBezTo>
                <a:lnTo>
                  <a:pt x="73447" y="75807"/>
                </a:lnTo>
                <a:cubicBezTo>
                  <a:pt x="88666" y="60699"/>
                  <a:pt x="112963" y="56611"/>
                  <a:pt x="132188" y="66742"/>
                </a:cubicBezTo>
                <a:cubicBezTo>
                  <a:pt x="141711" y="71719"/>
                  <a:pt x="151412" y="79895"/>
                  <a:pt x="160757" y="89315"/>
                </a:cubicBezTo>
                <a:cubicBezTo>
                  <a:pt x="209173" y="32971"/>
                  <a:pt x="278772" y="0"/>
                  <a:pt x="353978"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sp>
        <p:nvSpPr>
          <p:cNvPr id="25" name="文本框 24"/>
          <p:cNvSpPr txBox="1"/>
          <p:nvPr>
            <p:custDataLst>
              <p:tags r:id="rId16"/>
            </p:custDataLst>
          </p:nvPr>
        </p:nvSpPr>
        <p:spPr>
          <a:xfrm>
            <a:off x="8608695" y="3317875"/>
            <a:ext cx="2075815"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chemeClr val="bg1"/>
                </a:solidFill>
                <a:latin typeface="Arial" panose="020B0604020202020204" pitchFamily="34" charset="0"/>
                <a:ea typeface="Arial" panose="020B0604020202020204" pitchFamily="34" charset="0"/>
              </a:rPr>
              <a:t>Learnings will extend into Power Query &amp; Power BI</a:t>
            </a:r>
            <a:endParaRPr lang="en-US" altLang="en-US" sz="1400" dirty="0">
              <a:solidFill>
                <a:schemeClr val="bg1"/>
              </a:solidFill>
              <a:latin typeface="Arial" panose="020B0604020202020204" pitchFamily="34" charset="0"/>
              <a:ea typeface="Arial" panose="020B0604020202020204" pitchFamily="34" charset="0"/>
            </a:endParaRPr>
          </a:p>
        </p:txBody>
      </p:sp>
      <p:sp>
        <p:nvSpPr>
          <p:cNvPr id="26" name="ïŝ1íḓê"/>
          <p:cNvSpPr/>
          <p:nvPr>
            <p:custDataLst>
              <p:tags r:id="rId17"/>
            </p:custDataLst>
          </p:nvPr>
        </p:nvSpPr>
        <p:spPr>
          <a:xfrm flipH="1">
            <a:off x="6318800" y="4602239"/>
            <a:ext cx="3159308" cy="1814985"/>
          </a:xfrm>
          <a:prstGeom prst="rect">
            <a:avLst/>
          </a:prstGeom>
          <a:blipFill>
            <a:blip r:embed="rId18"/>
            <a:srcRect/>
            <a:stretch>
              <a:fillRect l="-85901" t="-70688" b="-69802"/>
            </a:stretch>
          </a:blip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7" name="iS1ïdé"/>
          <p:cNvSpPr/>
          <p:nvPr>
            <p:custDataLst>
              <p:tags r:id="rId19"/>
            </p:custDataLst>
          </p:nvPr>
        </p:nvSpPr>
        <p:spPr>
          <a:xfrm>
            <a:off x="8609409" y="4602239"/>
            <a:ext cx="2074269" cy="1814985"/>
          </a:xfrm>
          <a:prstGeom prst="rect">
            <a:avLst/>
          </a:prstGeom>
          <a:solidFill>
            <a:srgbClr val="74891A"/>
          </a:solidFill>
          <a:ln w="190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400">
              <a:latin typeface="Arial" panose="020B0604020202020204" pitchFamily="34" charset="0"/>
            </a:endParaRPr>
          </a:p>
        </p:txBody>
      </p:sp>
      <p:sp>
        <p:nvSpPr>
          <p:cNvPr id="28" name="îṩḷiḋè"/>
          <p:cNvSpPr/>
          <p:nvPr>
            <p:custDataLst>
              <p:tags r:id="rId20"/>
            </p:custDataLst>
          </p:nvPr>
        </p:nvSpPr>
        <p:spPr bwMode="auto">
          <a:xfrm>
            <a:off x="9439014" y="4804791"/>
            <a:ext cx="415060" cy="414523"/>
          </a:xfrm>
          <a:custGeom>
            <a:avLst/>
            <a:gdLst>
              <a:gd name="connsiteX0" fmla="*/ 301042 w 602819"/>
              <a:gd name="connsiteY0" fmla="*/ 215161 h 602041"/>
              <a:gd name="connsiteX1" fmla="*/ 248582 w 602819"/>
              <a:gd name="connsiteY1" fmla="*/ 232889 h 602041"/>
              <a:gd name="connsiteX2" fmla="*/ 296199 w 602819"/>
              <a:gd name="connsiteY2" fmla="*/ 280434 h 602041"/>
              <a:gd name="connsiteX3" fmla="*/ 301042 w 602819"/>
              <a:gd name="connsiteY3" fmla="*/ 279628 h 602041"/>
              <a:gd name="connsiteX4" fmla="*/ 322833 w 602819"/>
              <a:gd name="connsiteY4" fmla="*/ 300580 h 602041"/>
              <a:gd name="connsiteX5" fmla="*/ 301042 w 602819"/>
              <a:gd name="connsiteY5" fmla="*/ 322338 h 602041"/>
              <a:gd name="connsiteX6" fmla="*/ 280058 w 602819"/>
              <a:gd name="connsiteY6" fmla="*/ 300580 h 602041"/>
              <a:gd name="connsiteX7" fmla="*/ 280865 w 602819"/>
              <a:gd name="connsiteY7" fmla="*/ 295745 h 602041"/>
              <a:gd name="connsiteX8" fmla="*/ 233247 w 602819"/>
              <a:gd name="connsiteY8" fmla="*/ 248200 h 602041"/>
              <a:gd name="connsiteX9" fmla="*/ 215491 w 602819"/>
              <a:gd name="connsiteY9" fmla="*/ 300580 h 602041"/>
              <a:gd name="connsiteX10" fmla="*/ 301042 w 602819"/>
              <a:gd name="connsiteY10" fmla="*/ 386805 h 602041"/>
              <a:gd name="connsiteX11" fmla="*/ 387400 w 602819"/>
              <a:gd name="connsiteY11" fmla="*/ 300580 h 602041"/>
              <a:gd name="connsiteX12" fmla="*/ 301042 w 602819"/>
              <a:gd name="connsiteY12" fmla="*/ 215161 h 602041"/>
              <a:gd name="connsiteX13" fmla="*/ 301042 w 602819"/>
              <a:gd name="connsiteY13" fmla="*/ 118459 h 602041"/>
              <a:gd name="connsiteX14" fmla="*/ 179979 w 602819"/>
              <a:gd name="connsiteY14" fmla="*/ 164392 h 602041"/>
              <a:gd name="connsiteX15" fmla="*/ 233247 w 602819"/>
              <a:gd name="connsiteY15" fmla="*/ 217578 h 602041"/>
              <a:gd name="connsiteX16" fmla="*/ 301042 w 602819"/>
              <a:gd name="connsiteY16" fmla="*/ 193403 h 602041"/>
              <a:gd name="connsiteX17" fmla="*/ 409191 w 602819"/>
              <a:gd name="connsiteY17" fmla="*/ 300580 h 602041"/>
              <a:gd name="connsiteX18" fmla="*/ 301042 w 602819"/>
              <a:gd name="connsiteY18" fmla="*/ 408563 h 602041"/>
              <a:gd name="connsiteX19" fmla="*/ 193700 w 602819"/>
              <a:gd name="connsiteY19" fmla="*/ 300580 h 602041"/>
              <a:gd name="connsiteX20" fmla="*/ 217912 w 602819"/>
              <a:gd name="connsiteY20" fmla="*/ 232889 h 602041"/>
              <a:gd name="connsiteX21" fmla="*/ 164645 w 602819"/>
              <a:gd name="connsiteY21" fmla="*/ 179703 h 602041"/>
              <a:gd name="connsiteX22" fmla="*/ 118641 w 602819"/>
              <a:gd name="connsiteY22" fmla="*/ 300580 h 602041"/>
              <a:gd name="connsiteX23" fmla="*/ 301042 w 602819"/>
              <a:gd name="connsiteY23" fmla="*/ 483506 h 602041"/>
              <a:gd name="connsiteX24" fmla="*/ 484250 w 602819"/>
              <a:gd name="connsiteY24" fmla="*/ 300580 h 602041"/>
              <a:gd name="connsiteX25" fmla="*/ 301042 w 602819"/>
              <a:gd name="connsiteY25" fmla="*/ 118459 h 602041"/>
              <a:gd name="connsiteX26" fmla="*/ 301021 w 602819"/>
              <a:gd name="connsiteY26" fmla="*/ 0 h 602041"/>
              <a:gd name="connsiteX27" fmla="*/ 602819 w 602819"/>
              <a:gd name="connsiteY27" fmla="*/ 300618 h 602041"/>
              <a:gd name="connsiteX28" fmla="*/ 521317 w 602819"/>
              <a:gd name="connsiteY28" fmla="*/ 506134 h 602041"/>
              <a:gd name="connsiteX29" fmla="*/ 598784 w 602819"/>
              <a:gd name="connsiteY29" fmla="*/ 583504 h 602041"/>
              <a:gd name="connsiteX30" fmla="*/ 597977 w 602819"/>
              <a:gd name="connsiteY30" fmla="*/ 598817 h 602041"/>
              <a:gd name="connsiteX31" fmla="*/ 590715 w 602819"/>
              <a:gd name="connsiteY31" fmla="*/ 602041 h 602041"/>
              <a:gd name="connsiteX32" fmla="*/ 583452 w 602819"/>
              <a:gd name="connsiteY32" fmla="*/ 598817 h 602041"/>
              <a:gd name="connsiteX33" fmla="*/ 505985 w 602819"/>
              <a:gd name="connsiteY33" fmla="*/ 520641 h 602041"/>
              <a:gd name="connsiteX34" fmla="*/ 301021 w 602819"/>
              <a:gd name="connsiteY34" fmla="*/ 602041 h 602041"/>
              <a:gd name="connsiteX35" fmla="*/ 96057 w 602819"/>
              <a:gd name="connsiteY35" fmla="*/ 520641 h 602041"/>
              <a:gd name="connsiteX36" fmla="*/ 18590 w 602819"/>
              <a:gd name="connsiteY36" fmla="*/ 598817 h 602041"/>
              <a:gd name="connsiteX37" fmla="*/ 10520 w 602819"/>
              <a:gd name="connsiteY37" fmla="*/ 602041 h 602041"/>
              <a:gd name="connsiteX38" fmla="*/ 3258 w 602819"/>
              <a:gd name="connsiteY38" fmla="*/ 598817 h 602041"/>
              <a:gd name="connsiteX39" fmla="*/ 3258 w 602819"/>
              <a:gd name="connsiteY39" fmla="*/ 583504 h 602041"/>
              <a:gd name="connsiteX40" fmla="*/ 80725 w 602819"/>
              <a:gd name="connsiteY40" fmla="*/ 506134 h 602041"/>
              <a:gd name="connsiteX41" fmla="*/ 30 w 602819"/>
              <a:gd name="connsiteY41" fmla="*/ 300618 h 602041"/>
              <a:gd name="connsiteX42" fmla="*/ 43605 w 602819"/>
              <a:gd name="connsiteY42" fmla="*/ 145070 h 602041"/>
              <a:gd name="connsiteX43" fmla="*/ 58130 w 602819"/>
              <a:gd name="connsiteY43" fmla="*/ 141041 h 602041"/>
              <a:gd name="connsiteX44" fmla="*/ 62165 w 602819"/>
              <a:gd name="connsiteY44" fmla="*/ 156354 h 602041"/>
              <a:gd name="connsiteX45" fmla="*/ 21818 w 602819"/>
              <a:gd name="connsiteY45" fmla="*/ 300618 h 602041"/>
              <a:gd name="connsiteX46" fmla="*/ 301021 w 602819"/>
              <a:gd name="connsiteY46" fmla="*/ 580281 h 602041"/>
              <a:gd name="connsiteX47" fmla="*/ 581031 w 602819"/>
              <a:gd name="connsiteY47" fmla="*/ 300618 h 602041"/>
              <a:gd name="connsiteX48" fmla="*/ 301021 w 602819"/>
              <a:gd name="connsiteY48" fmla="*/ 21761 h 602041"/>
              <a:gd name="connsiteX49" fmla="*/ 156578 w 602819"/>
              <a:gd name="connsiteY49" fmla="*/ 62058 h 602041"/>
              <a:gd name="connsiteX50" fmla="*/ 141246 w 602819"/>
              <a:gd name="connsiteY50" fmla="*/ 58028 h 602041"/>
              <a:gd name="connsiteX51" fmla="*/ 145280 w 602819"/>
              <a:gd name="connsiteY51" fmla="*/ 43521 h 602041"/>
              <a:gd name="connsiteX52" fmla="*/ 301021 w 602819"/>
              <a:gd name="connsiteY52" fmla="*/ 0 h 602041"/>
              <a:gd name="connsiteX53" fmla="*/ 54075 w 602819"/>
              <a:gd name="connsiteY53" fmla="*/ 0 h 602041"/>
              <a:gd name="connsiteX54" fmla="*/ 64567 w 602819"/>
              <a:gd name="connsiteY54" fmla="*/ 10476 h 602041"/>
              <a:gd name="connsiteX55" fmla="*/ 64567 w 602819"/>
              <a:gd name="connsiteY55" fmla="*/ 49157 h 602041"/>
              <a:gd name="connsiteX56" fmla="*/ 75059 w 602819"/>
              <a:gd name="connsiteY56" fmla="*/ 59633 h 602041"/>
              <a:gd name="connsiteX57" fmla="*/ 75059 w 602819"/>
              <a:gd name="connsiteY57" fmla="*/ 32234 h 602041"/>
              <a:gd name="connsiteX58" fmla="*/ 86358 w 602819"/>
              <a:gd name="connsiteY58" fmla="*/ 21758 h 602041"/>
              <a:gd name="connsiteX59" fmla="*/ 96850 w 602819"/>
              <a:gd name="connsiteY59" fmla="*/ 32234 h 602041"/>
              <a:gd name="connsiteX60" fmla="*/ 96850 w 602819"/>
              <a:gd name="connsiteY60" fmla="*/ 81390 h 602041"/>
              <a:gd name="connsiteX61" fmla="*/ 107342 w 602819"/>
              <a:gd name="connsiteY61" fmla="*/ 91866 h 602041"/>
              <a:gd name="connsiteX62" fmla="*/ 107342 w 602819"/>
              <a:gd name="connsiteY62" fmla="*/ 64468 h 602041"/>
              <a:gd name="connsiteX63" fmla="*/ 118641 w 602819"/>
              <a:gd name="connsiteY63" fmla="*/ 53992 h 602041"/>
              <a:gd name="connsiteX64" fmla="*/ 129133 w 602819"/>
              <a:gd name="connsiteY64" fmla="*/ 64468 h 602041"/>
              <a:gd name="connsiteX65" fmla="*/ 129133 w 602819"/>
              <a:gd name="connsiteY65" fmla="*/ 113624 h 602041"/>
              <a:gd name="connsiteX66" fmla="*/ 164645 w 602819"/>
              <a:gd name="connsiteY66" fmla="*/ 149081 h 602041"/>
              <a:gd name="connsiteX67" fmla="*/ 301042 w 602819"/>
              <a:gd name="connsiteY67" fmla="*/ 96701 h 602041"/>
              <a:gd name="connsiteX68" fmla="*/ 506041 w 602819"/>
              <a:gd name="connsiteY68" fmla="*/ 300580 h 602041"/>
              <a:gd name="connsiteX69" fmla="*/ 301042 w 602819"/>
              <a:gd name="connsiteY69" fmla="*/ 505264 h 602041"/>
              <a:gd name="connsiteX70" fmla="*/ 96850 w 602819"/>
              <a:gd name="connsiteY70" fmla="*/ 300580 h 602041"/>
              <a:gd name="connsiteX71" fmla="*/ 149310 w 602819"/>
              <a:gd name="connsiteY71" fmla="*/ 164392 h 602041"/>
              <a:gd name="connsiteX72" fmla="*/ 113799 w 602819"/>
              <a:gd name="connsiteY72" fmla="*/ 128935 h 602041"/>
              <a:gd name="connsiteX73" fmla="*/ 64567 w 602819"/>
              <a:gd name="connsiteY73" fmla="*/ 128935 h 602041"/>
              <a:gd name="connsiteX74" fmla="*/ 54075 w 602819"/>
              <a:gd name="connsiteY74" fmla="*/ 118459 h 602041"/>
              <a:gd name="connsiteX75" fmla="*/ 64567 w 602819"/>
              <a:gd name="connsiteY75" fmla="*/ 107177 h 602041"/>
              <a:gd name="connsiteX76" fmla="*/ 92007 w 602819"/>
              <a:gd name="connsiteY76" fmla="*/ 107177 h 602041"/>
              <a:gd name="connsiteX77" fmla="*/ 81515 w 602819"/>
              <a:gd name="connsiteY77" fmla="*/ 96701 h 602041"/>
              <a:gd name="connsiteX78" fmla="*/ 32283 w 602819"/>
              <a:gd name="connsiteY78" fmla="*/ 96701 h 602041"/>
              <a:gd name="connsiteX79" fmla="*/ 21791 w 602819"/>
              <a:gd name="connsiteY79" fmla="*/ 86226 h 602041"/>
              <a:gd name="connsiteX80" fmla="*/ 32283 w 602819"/>
              <a:gd name="connsiteY80" fmla="*/ 74944 h 602041"/>
              <a:gd name="connsiteX81" fmla="*/ 59724 w 602819"/>
              <a:gd name="connsiteY81" fmla="*/ 74944 h 602041"/>
              <a:gd name="connsiteX82" fmla="*/ 49232 w 602819"/>
              <a:gd name="connsiteY82" fmla="*/ 64468 h 602041"/>
              <a:gd name="connsiteX83" fmla="*/ 10492 w 602819"/>
              <a:gd name="connsiteY83" fmla="*/ 64468 h 602041"/>
              <a:gd name="connsiteX84" fmla="*/ 0 w 602819"/>
              <a:gd name="connsiteY84" fmla="*/ 53992 h 602041"/>
              <a:gd name="connsiteX85" fmla="*/ 10492 w 602819"/>
              <a:gd name="connsiteY85" fmla="*/ 42710 h 602041"/>
              <a:gd name="connsiteX86" fmla="*/ 27441 w 602819"/>
              <a:gd name="connsiteY86" fmla="*/ 42710 h 602041"/>
              <a:gd name="connsiteX87" fmla="*/ 13720 w 602819"/>
              <a:gd name="connsiteY87" fmla="*/ 29011 h 602041"/>
              <a:gd name="connsiteX88" fmla="*/ 13720 w 602819"/>
              <a:gd name="connsiteY88" fmla="*/ 13700 h 602041"/>
              <a:gd name="connsiteX89" fmla="*/ 29055 w 602819"/>
              <a:gd name="connsiteY89" fmla="*/ 13700 h 602041"/>
              <a:gd name="connsiteX90" fmla="*/ 42775 w 602819"/>
              <a:gd name="connsiteY90" fmla="*/ 27399 h 602041"/>
              <a:gd name="connsiteX91" fmla="*/ 42775 w 602819"/>
              <a:gd name="connsiteY91" fmla="*/ 10476 h 602041"/>
              <a:gd name="connsiteX92" fmla="*/ 54075 w 602819"/>
              <a:gd name="connsiteY92" fmla="*/ 0 h 60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602819" h="602041">
                <a:moveTo>
                  <a:pt x="301042" y="215161"/>
                </a:moveTo>
                <a:cubicBezTo>
                  <a:pt x="281672" y="215161"/>
                  <a:pt x="263109" y="221607"/>
                  <a:pt x="248582" y="232889"/>
                </a:cubicBezTo>
                <a:lnTo>
                  <a:pt x="296199" y="280434"/>
                </a:lnTo>
                <a:cubicBezTo>
                  <a:pt x="297814" y="279628"/>
                  <a:pt x="299428" y="279628"/>
                  <a:pt x="301042" y="279628"/>
                </a:cubicBezTo>
                <a:cubicBezTo>
                  <a:pt x="313148" y="279628"/>
                  <a:pt x="322833" y="289298"/>
                  <a:pt x="322833" y="300580"/>
                </a:cubicBezTo>
                <a:cubicBezTo>
                  <a:pt x="322833" y="312668"/>
                  <a:pt x="313148" y="322338"/>
                  <a:pt x="301042" y="322338"/>
                </a:cubicBezTo>
                <a:cubicBezTo>
                  <a:pt x="289743" y="322338"/>
                  <a:pt x="280058" y="312668"/>
                  <a:pt x="280058" y="300580"/>
                </a:cubicBezTo>
                <a:cubicBezTo>
                  <a:pt x="280058" y="298968"/>
                  <a:pt x="280058" y="297357"/>
                  <a:pt x="280865" y="295745"/>
                </a:cubicBezTo>
                <a:lnTo>
                  <a:pt x="233247" y="248200"/>
                </a:lnTo>
                <a:cubicBezTo>
                  <a:pt x="221948" y="262705"/>
                  <a:pt x="215491" y="281240"/>
                  <a:pt x="215491" y="300580"/>
                </a:cubicBezTo>
                <a:cubicBezTo>
                  <a:pt x="215491" y="348125"/>
                  <a:pt x="254231" y="386805"/>
                  <a:pt x="301042" y="386805"/>
                </a:cubicBezTo>
                <a:cubicBezTo>
                  <a:pt x="348660" y="386805"/>
                  <a:pt x="387400" y="348125"/>
                  <a:pt x="387400" y="300580"/>
                </a:cubicBezTo>
                <a:cubicBezTo>
                  <a:pt x="387400" y="253841"/>
                  <a:pt x="348660" y="215161"/>
                  <a:pt x="301042" y="215161"/>
                </a:cubicBezTo>
                <a:close/>
                <a:moveTo>
                  <a:pt x="301042" y="118459"/>
                </a:moveTo>
                <a:cubicBezTo>
                  <a:pt x="255038" y="118459"/>
                  <a:pt x="212263" y="136188"/>
                  <a:pt x="179979" y="164392"/>
                </a:cubicBezTo>
                <a:lnTo>
                  <a:pt x="233247" y="217578"/>
                </a:lnTo>
                <a:cubicBezTo>
                  <a:pt x="251810" y="202267"/>
                  <a:pt x="275215" y="193403"/>
                  <a:pt x="301042" y="193403"/>
                </a:cubicBezTo>
                <a:cubicBezTo>
                  <a:pt x="360766" y="193403"/>
                  <a:pt x="409191" y="241753"/>
                  <a:pt x="409191" y="300580"/>
                </a:cubicBezTo>
                <a:cubicBezTo>
                  <a:pt x="409191" y="360212"/>
                  <a:pt x="360766" y="408563"/>
                  <a:pt x="301042" y="408563"/>
                </a:cubicBezTo>
                <a:cubicBezTo>
                  <a:pt x="242125" y="408563"/>
                  <a:pt x="193700" y="360212"/>
                  <a:pt x="193700" y="300580"/>
                </a:cubicBezTo>
                <a:cubicBezTo>
                  <a:pt x="193700" y="274793"/>
                  <a:pt x="202578" y="251423"/>
                  <a:pt x="217912" y="232889"/>
                </a:cubicBezTo>
                <a:lnTo>
                  <a:pt x="164645" y="179703"/>
                </a:lnTo>
                <a:cubicBezTo>
                  <a:pt x="136397" y="211937"/>
                  <a:pt x="118641" y="254647"/>
                  <a:pt x="118641" y="300580"/>
                </a:cubicBezTo>
                <a:cubicBezTo>
                  <a:pt x="118641" y="401310"/>
                  <a:pt x="200157" y="483506"/>
                  <a:pt x="301042" y="483506"/>
                </a:cubicBezTo>
                <a:cubicBezTo>
                  <a:pt x="401927" y="483506"/>
                  <a:pt x="484250" y="401310"/>
                  <a:pt x="484250" y="300580"/>
                </a:cubicBezTo>
                <a:cubicBezTo>
                  <a:pt x="484250" y="199849"/>
                  <a:pt x="401927" y="118459"/>
                  <a:pt x="301042" y="118459"/>
                </a:cubicBezTo>
                <a:close/>
                <a:moveTo>
                  <a:pt x="301021" y="0"/>
                </a:moveTo>
                <a:cubicBezTo>
                  <a:pt x="467252" y="0"/>
                  <a:pt x="602819" y="134593"/>
                  <a:pt x="602819" y="300618"/>
                </a:cubicBezTo>
                <a:cubicBezTo>
                  <a:pt x="602819" y="380406"/>
                  <a:pt x="572155" y="452135"/>
                  <a:pt x="521317" y="506134"/>
                </a:cubicBezTo>
                <a:lnTo>
                  <a:pt x="598784" y="583504"/>
                </a:lnTo>
                <a:cubicBezTo>
                  <a:pt x="602819" y="587534"/>
                  <a:pt x="602819" y="594788"/>
                  <a:pt x="597977" y="598817"/>
                </a:cubicBezTo>
                <a:cubicBezTo>
                  <a:pt x="596363" y="600429"/>
                  <a:pt x="593136" y="602041"/>
                  <a:pt x="590715" y="602041"/>
                </a:cubicBezTo>
                <a:cubicBezTo>
                  <a:pt x="588294" y="602041"/>
                  <a:pt x="585066" y="600429"/>
                  <a:pt x="583452" y="598817"/>
                </a:cubicBezTo>
                <a:lnTo>
                  <a:pt x="505985" y="520641"/>
                </a:lnTo>
                <a:cubicBezTo>
                  <a:pt x="452727" y="571415"/>
                  <a:pt x="380102" y="602041"/>
                  <a:pt x="301021" y="602041"/>
                </a:cubicBezTo>
                <a:cubicBezTo>
                  <a:pt x="221940" y="602041"/>
                  <a:pt x="150122" y="571415"/>
                  <a:pt x="96057" y="520641"/>
                </a:cubicBezTo>
                <a:lnTo>
                  <a:pt x="18590" y="598817"/>
                </a:lnTo>
                <a:cubicBezTo>
                  <a:pt x="16169" y="600429"/>
                  <a:pt x="13748" y="602041"/>
                  <a:pt x="10520" y="602041"/>
                </a:cubicBezTo>
                <a:cubicBezTo>
                  <a:pt x="8099" y="602041"/>
                  <a:pt x="5679" y="600429"/>
                  <a:pt x="3258" y="598817"/>
                </a:cubicBezTo>
                <a:cubicBezTo>
                  <a:pt x="-777" y="594788"/>
                  <a:pt x="-777" y="587534"/>
                  <a:pt x="3258" y="583504"/>
                </a:cubicBezTo>
                <a:lnTo>
                  <a:pt x="80725" y="506134"/>
                </a:lnTo>
                <a:cubicBezTo>
                  <a:pt x="30694" y="452135"/>
                  <a:pt x="30" y="379600"/>
                  <a:pt x="30" y="300618"/>
                </a:cubicBezTo>
                <a:cubicBezTo>
                  <a:pt x="30" y="245814"/>
                  <a:pt x="15362" y="191815"/>
                  <a:pt x="43605" y="145070"/>
                </a:cubicBezTo>
                <a:cubicBezTo>
                  <a:pt x="46833" y="139429"/>
                  <a:pt x="53288" y="137817"/>
                  <a:pt x="58130" y="141041"/>
                </a:cubicBezTo>
                <a:cubicBezTo>
                  <a:pt x="63779" y="144264"/>
                  <a:pt x="65393" y="150712"/>
                  <a:pt x="62165" y="156354"/>
                </a:cubicBezTo>
                <a:cubicBezTo>
                  <a:pt x="35536" y="199875"/>
                  <a:pt x="21818" y="249843"/>
                  <a:pt x="21818" y="300618"/>
                </a:cubicBezTo>
                <a:cubicBezTo>
                  <a:pt x="21818" y="454553"/>
                  <a:pt x="146894" y="580281"/>
                  <a:pt x="301021" y="580281"/>
                </a:cubicBezTo>
                <a:cubicBezTo>
                  <a:pt x="455148" y="580281"/>
                  <a:pt x="581031" y="454553"/>
                  <a:pt x="581031" y="300618"/>
                </a:cubicBezTo>
                <a:cubicBezTo>
                  <a:pt x="581031" y="146682"/>
                  <a:pt x="455148" y="21761"/>
                  <a:pt x="301021" y="21761"/>
                </a:cubicBezTo>
                <a:cubicBezTo>
                  <a:pt x="250183" y="21761"/>
                  <a:pt x="200153" y="35462"/>
                  <a:pt x="156578" y="62058"/>
                </a:cubicBezTo>
                <a:cubicBezTo>
                  <a:pt x="150929" y="65282"/>
                  <a:pt x="144473" y="63670"/>
                  <a:pt x="141246" y="58028"/>
                </a:cubicBezTo>
                <a:cubicBezTo>
                  <a:pt x="138018" y="53193"/>
                  <a:pt x="139632" y="46745"/>
                  <a:pt x="145280" y="43521"/>
                </a:cubicBezTo>
                <a:cubicBezTo>
                  <a:pt x="192083" y="15313"/>
                  <a:pt x="246149" y="0"/>
                  <a:pt x="301021" y="0"/>
                </a:cubicBezTo>
                <a:close/>
                <a:moveTo>
                  <a:pt x="54075" y="0"/>
                </a:moveTo>
                <a:cubicBezTo>
                  <a:pt x="59724" y="0"/>
                  <a:pt x="64567" y="4835"/>
                  <a:pt x="64567" y="10476"/>
                </a:cubicBezTo>
                <a:lnTo>
                  <a:pt x="64567" y="49157"/>
                </a:lnTo>
                <a:lnTo>
                  <a:pt x="75059" y="59633"/>
                </a:lnTo>
                <a:lnTo>
                  <a:pt x="75059" y="32234"/>
                </a:lnTo>
                <a:cubicBezTo>
                  <a:pt x="75059" y="26593"/>
                  <a:pt x="79901" y="21758"/>
                  <a:pt x="86358" y="21758"/>
                </a:cubicBezTo>
                <a:cubicBezTo>
                  <a:pt x="92007" y="21758"/>
                  <a:pt x="96850" y="26593"/>
                  <a:pt x="96850" y="32234"/>
                </a:cubicBezTo>
                <a:lnTo>
                  <a:pt x="96850" y="81390"/>
                </a:lnTo>
                <a:lnTo>
                  <a:pt x="107342" y="91866"/>
                </a:lnTo>
                <a:lnTo>
                  <a:pt x="107342" y="64468"/>
                </a:lnTo>
                <a:cubicBezTo>
                  <a:pt x="107342" y="58827"/>
                  <a:pt x="112185" y="53992"/>
                  <a:pt x="118641" y="53992"/>
                </a:cubicBezTo>
                <a:cubicBezTo>
                  <a:pt x="124291" y="53992"/>
                  <a:pt x="129133" y="58827"/>
                  <a:pt x="129133" y="64468"/>
                </a:cubicBezTo>
                <a:lnTo>
                  <a:pt x="129133" y="113624"/>
                </a:lnTo>
                <a:lnTo>
                  <a:pt x="164645" y="149081"/>
                </a:lnTo>
                <a:cubicBezTo>
                  <a:pt x="200964" y="116848"/>
                  <a:pt x="248582" y="96701"/>
                  <a:pt x="301042" y="96701"/>
                </a:cubicBezTo>
                <a:cubicBezTo>
                  <a:pt x="414034" y="96701"/>
                  <a:pt x="506041" y="188568"/>
                  <a:pt x="506041" y="300580"/>
                </a:cubicBezTo>
                <a:cubicBezTo>
                  <a:pt x="506041" y="413398"/>
                  <a:pt x="414034" y="505264"/>
                  <a:pt x="301042" y="505264"/>
                </a:cubicBezTo>
                <a:cubicBezTo>
                  <a:pt x="188857" y="505264"/>
                  <a:pt x="96850" y="413398"/>
                  <a:pt x="96850" y="300580"/>
                </a:cubicBezTo>
                <a:cubicBezTo>
                  <a:pt x="96850" y="248200"/>
                  <a:pt x="117027" y="200655"/>
                  <a:pt x="149310" y="164392"/>
                </a:cubicBezTo>
                <a:lnTo>
                  <a:pt x="113799" y="128935"/>
                </a:lnTo>
                <a:lnTo>
                  <a:pt x="64567" y="128935"/>
                </a:lnTo>
                <a:cubicBezTo>
                  <a:pt x="58917" y="128935"/>
                  <a:pt x="54075" y="124100"/>
                  <a:pt x="54075" y="118459"/>
                </a:cubicBezTo>
                <a:cubicBezTo>
                  <a:pt x="54075" y="112013"/>
                  <a:pt x="58917" y="107177"/>
                  <a:pt x="64567" y="107177"/>
                </a:cubicBezTo>
                <a:lnTo>
                  <a:pt x="92007" y="107177"/>
                </a:lnTo>
                <a:lnTo>
                  <a:pt x="81515" y="96701"/>
                </a:lnTo>
                <a:lnTo>
                  <a:pt x="32283" y="96701"/>
                </a:lnTo>
                <a:cubicBezTo>
                  <a:pt x="26634" y="96701"/>
                  <a:pt x="21791" y="91866"/>
                  <a:pt x="21791" y="86226"/>
                </a:cubicBezTo>
                <a:cubicBezTo>
                  <a:pt x="21791" y="79779"/>
                  <a:pt x="26634" y="74944"/>
                  <a:pt x="32283" y="74944"/>
                </a:cubicBezTo>
                <a:lnTo>
                  <a:pt x="59724" y="74944"/>
                </a:lnTo>
                <a:lnTo>
                  <a:pt x="49232" y="64468"/>
                </a:lnTo>
                <a:lnTo>
                  <a:pt x="10492" y="64468"/>
                </a:lnTo>
                <a:cubicBezTo>
                  <a:pt x="4842" y="64468"/>
                  <a:pt x="0" y="59633"/>
                  <a:pt x="0" y="53992"/>
                </a:cubicBezTo>
                <a:cubicBezTo>
                  <a:pt x="0" y="47545"/>
                  <a:pt x="4842" y="42710"/>
                  <a:pt x="10492" y="42710"/>
                </a:cubicBezTo>
                <a:lnTo>
                  <a:pt x="27441" y="42710"/>
                </a:lnTo>
                <a:lnTo>
                  <a:pt x="13720" y="29011"/>
                </a:lnTo>
                <a:cubicBezTo>
                  <a:pt x="9685" y="24981"/>
                  <a:pt x="9685" y="17729"/>
                  <a:pt x="13720" y="13700"/>
                </a:cubicBezTo>
                <a:cubicBezTo>
                  <a:pt x="17756" y="9670"/>
                  <a:pt x="25020" y="9670"/>
                  <a:pt x="29055" y="13700"/>
                </a:cubicBezTo>
                <a:lnTo>
                  <a:pt x="42775" y="27399"/>
                </a:lnTo>
                <a:lnTo>
                  <a:pt x="42775" y="10476"/>
                </a:lnTo>
                <a:cubicBezTo>
                  <a:pt x="42775" y="4835"/>
                  <a:pt x="47618" y="0"/>
                  <a:pt x="54075" y="0"/>
                </a:cubicBezTo>
                <a:close/>
              </a:path>
            </a:pathLst>
          </a:custGeom>
          <a:solidFill>
            <a:schemeClr val="bg1"/>
          </a:solidFill>
          <a:ln>
            <a:noFill/>
          </a:ln>
        </p:spPr>
        <p:txBody>
          <a:bodyPr anchor="ctr"/>
          <a:lstStyle/>
          <a:p>
            <a:pPr algn="ctr"/>
            <a:endParaRPr sz="1400">
              <a:latin typeface="Arial" panose="020B0604020202020204" pitchFamily="34" charset="0"/>
            </a:endParaRPr>
          </a:p>
        </p:txBody>
      </p:sp>
      <p:sp>
        <p:nvSpPr>
          <p:cNvPr id="31" name="文本框 30"/>
          <p:cNvSpPr txBox="1"/>
          <p:nvPr>
            <p:custDataLst>
              <p:tags r:id="rId21"/>
            </p:custDataLst>
          </p:nvPr>
        </p:nvSpPr>
        <p:spPr>
          <a:xfrm>
            <a:off x="8608695" y="5510530"/>
            <a:ext cx="2075180"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chemeClr val="bg1"/>
                </a:solidFill>
                <a:latin typeface="Arial" panose="020B0604020202020204" pitchFamily="34" charset="0"/>
                <a:ea typeface="Arial" panose="020B0604020202020204" pitchFamily="34" charset="0"/>
              </a:rPr>
              <a:t>Let’s connect to explore Data + Healthcare innovations</a:t>
            </a:r>
            <a:endParaRPr lang="en-US" altLang="en-US" sz="1400" dirty="0">
              <a:solidFill>
                <a:schemeClr val="bg1"/>
              </a:solidFill>
              <a:latin typeface="Arial" panose="020B0604020202020204" pitchFamily="34" charset="0"/>
              <a:ea typeface="Arial" panose="020B0604020202020204" pitchFamily="34" charset="0"/>
            </a:endParaRPr>
          </a:p>
        </p:txBody>
      </p:sp>
      <p:sp>
        <p:nvSpPr>
          <p:cNvPr id="32" name="文本框 31"/>
          <p:cNvSpPr txBox="1"/>
          <p:nvPr/>
        </p:nvSpPr>
        <p:spPr>
          <a:xfrm>
            <a:off x="2344314" y="695599"/>
            <a:ext cx="827595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Conclusion &amp; Call-to-Action</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randombar(horizontal)">
                                      <p:cBhvr>
                                        <p:cTn id="10" dur="500"/>
                                        <p:tgtEl>
                                          <p:spTgt spid="2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horizontal)">
                                      <p:cBhvr>
                                        <p:cTn id="13" dur="500"/>
                                        <p:tgtEl>
                                          <p:spTgt spid="1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randombar(horizontal)">
                                      <p:cBhvr>
                                        <p:cTn id="16" dur="500"/>
                                        <p:tgtEl>
                                          <p:spTgt spid="26"/>
                                        </p:tgtEl>
                                      </p:cBhvr>
                                    </p:animEffect>
                                  </p:childTnLst>
                                </p:cTn>
                              </p:par>
                            </p:childTnLst>
                          </p:cTn>
                        </p:par>
                        <p:par>
                          <p:cTn id="17" fill="hold">
                            <p:stCondLst>
                              <p:cond delay="500"/>
                            </p:stCondLst>
                            <p:childTnLst>
                              <p:par>
                                <p:cTn id="18" presetID="50" presetClass="entr" presetSubtype="0" decel="100000" fill="hold" grpId="0" nodeType="afterEffect">
                                  <p:stCondLst>
                                    <p:cond delay="0"/>
                                  </p:stCondLst>
                                  <p:childTnLst>
                                    <p:set>
                                      <p:cBhvr>
                                        <p:cTn id="19" dur="1" fill="hold">
                                          <p:stCondLst>
                                            <p:cond delay="0"/>
                                          </p:stCondLst>
                                        </p:cTn>
                                        <p:tgtEl>
                                          <p:spTgt spid="32"/>
                                        </p:tgtEl>
                                        <p:attrNameLst>
                                          <p:attrName>style.visibility</p:attrName>
                                        </p:attrNameLst>
                                      </p:cBhvr>
                                      <p:to>
                                        <p:strVal val="visible"/>
                                      </p:to>
                                    </p:set>
                                    <p:anim calcmode="lin" valueType="num">
                                      <p:cBhvr>
                                        <p:cTn id="20" dur="1000" fill="hold"/>
                                        <p:tgtEl>
                                          <p:spTgt spid="32"/>
                                        </p:tgtEl>
                                        <p:attrNameLst>
                                          <p:attrName>ppt_w</p:attrName>
                                        </p:attrNameLst>
                                      </p:cBhvr>
                                      <p:tavLst>
                                        <p:tav tm="0">
                                          <p:val>
                                            <p:strVal val="#ppt_w+.3"/>
                                          </p:val>
                                        </p:tav>
                                        <p:tav tm="100000">
                                          <p:val>
                                            <p:strVal val="#ppt_w"/>
                                          </p:val>
                                        </p:tav>
                                      </p:tavLst>
                                    </p:anim>
                                    <p:anim calcmode="lin" valueType="num">
                                      <p:cBhvr>
                                        <p:cTn id="21" dur="1000" fill="hold"/>
                                        <p:tgtEl>
                                          <p:spTgt spid="32"/>
                                        </p:tgtEl>
                                        <p:attrNameLst>
                                          <p:attrName>ppt_h</p:attrName>
                                        </p:attrNameLst>
                                      </p:cBhvr>
                                      <p:tavLst>
                                        <p:tav tm="0">
                                          <p:val>
                                            <p:strVal val="#ppt_h"/>
                                          </p:val>
                                        </p:tav>
                                        <p:tav tm="100000">
                                          <p:val>
                                            <p:strVal val="#ppt_h"/>
                                          </p:val>
                                        </p:tav>
                                      </p:tavLst>
                                    </p:anim>
                                    <p:animEffect transition="in" filter="fade">
                                      <p:cBhvr>
                                        <p:cTn id="22"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4" grpId="0" animBg="1"/>
      <p:bldP spid="20" grpId="0" animBg="1"/>
      <p:bldP spid="26" grpId="0" animBg="1"/>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32" name="文本框 31"/>
          <p:cNvSpPr txBox="1"/>
          <p:nvPr/>
        </p:nvSpPr>
        <p:spPr>
          <a:xfrm>
            <a:off x="4003252" y="695599"/>
            <a:ext cx="495808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Final Dashboard</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pic>
        <p:nvPicPr>
          <p:cNvPr id="3" name="Picture 2" descr="Final Hospital Emergency Room Dashboard"/>
          <p:cNvPicPr>
            <a:picLocks noChangeAspect="1"/>
          </p:cNvPicPr>
          <p:nvPr/>
        </p:nvPicPr>
        <p:blipFill>
          <a:blip r:embed="rId2"/>
          <a:stretch>
            <a:fillRect/>
          </a:stretch>
        </p:blipFill>
        <p:spPr>
          <a:xfrm>
            <a:off x="0" y="1869440"/>
            <a:ext cx="12192000" cy="49885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ppt_w</p:attrName>
                                        </p:attrNameLst>
                                      </p:cBhvr>
                                      <p:tavLst>
                                        <p:tav tm="0">
                                          <p:val>
                                            <p:strVal val="#ppt_w+.3"/>
                                          </p:val>
                                        </p:tav>
                                        <p:tav tm="100000">
                                          <p:val>
                                            <p:strVal val="#ppt_w"/>
                                          </p:val>
                                        </p:tav>
                                      </p:tavLst>
                                    </p:anim>
                                    <p:anim calcmode="lin" valueType="num">
                                      <p:cBhvr>
                                        <p:cTn id="8" dur="1000" fill="hold"/>
                                        <p:tgtEl>
                                          <p:spTgt spid="32"/>
                                        </p:tgtEl>
                                        <p:attrNameLst>
                                          <p:attrName>ppt_h</p:attrName>
                                        </p:attrNameLst>
                                      </p:cBhvr>
                                      <p:tavLst>
                                        <p:tav tm="0">
                                          <p:val>
                                            <p:strVal val="#ppt_h"/>
                                          </p:val>
                                        </p:tav>
                                        <p:tav tm="100000">
                                          <p:val>
                                            <p:strVal val="#ppt_h"/>
                                          </p:val>
                                        </p:tav>
                                      </p:tavLst>
                                    </p:anim>
                                    <p:animEffect transition="in" filter="fade">
                                      <p:cBhvr>
                                        <p:cTn id="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圆角矩形 4"/>
          <p:cNvSpPr/>
          <p:nvPr/>
        </p:nvSpPr>
        <p:spPr>
          <a:xfrm>
            <a:off x="1072515" y="1988820"/>
            <a:ext cx="6702425" cy="3388360"/>
          </a:xfrm>
          <a:custGeom>
            <a:avLst/>
            <a:gdLst/>
            <a:ahLst/>
            <a:cxnLst/>
            <a:rect l="l" t="t" r="r" b="b"/>
            <a:pathLst>
              <a:path w="7961882" h="3169464">
                <a:moveTo>
                  <a:pt x="7235898" y="2392004"/>
                </a:moveTo>
                <a:lnTo>
                  <a:pt x="7910406" y="2392004"/>
                </a:lnTo>
                <a:cubicBezTo>
                  <a:pt x="7938835" y="2392004"/>
                  <a:pt x="7961882" y="2415051"/>
                  <a:pt x="7961882" y="2443480"/>
                </a:cubicBezTo>
                <a:lnTo>
                  <a:pt x="7961882" y="3117988"/>
                </a:lnTo>
                <a:cubicBezTo>
                  <a:pt x="7961882" y="3146417"/>
                  <a:pt x="7938835" y="3169464"/>
                  <a:pt x="7910406" y="3169464"/>
                </a:cubicBezTo>
                <a:lnTo>
                  <a:pt x="7235898" y="3169464"/>
                </a:lnTo>
                <a:cubicBezTo>
                  <a:pt x="7207469" y="3169464"/>
                  <a:pt x="7184422" y="3146417"/>
                  <a:pt x="7184422" y="3117988"/>
                </a:cubicBezTo>
                <a:lnTo>
                  <a:pt x="7184422" y="2443480"/>
                </a:lnTo>
                <a:cubicBezTo>
                  <a:pt x="7184422" y="2415051"/>
                  <a:pt x="7207469" y="2392004"/>
                  <a:pt x="7235898" y="2392004"/>
                </a:cubicBezTo>
                <a:close/>
                <a:moveTo>
                  <a:pt x="6437628" y="2392004"/>
                </a:moveTo>
                <a:lnTo>
                  <a:pt x="7112136" y="2392004"/>
                </a:lnTo>
                <a:cubicBezTo>
                  <a:pt x="7140565" y="2392004"/>
                  <a:pt x="7163612" y="2415051"/>
                  <a:pt x="7163612" y="2443480"/>
                </a:cubicBezTo>
                <a:lnTo>
                  <a:pt x="7163612" y="3117988"/>
                </a:lnTo>
                <a:cubicBezTo>
                  <a:pt x="7163612" y="3146417"/>
                  <a:pt x="7140565" y="3169464"/>
                  <a:pt x="7112136" y="3169464"/>
                </a:cubicBezTo>
                <a:lnTo>
                  <a:pt x="6437628" y="3169464"/>
                </a:lnTo>
                <a:cubicBezTo>
                  <a:pt x="6409199" y="3169464"/>
                  <a:pt x="6386152" y="3146417"/>
                  <a:pt x="6386152" y="3117988"/>
                </a:cubicBezTo>
                <a:lnTo>
                  <a:pt x="6386152" y="2443480"/>
                </a:lnTo>
                <a:cubicBezTo>
                  <a:pt x="6386152" y="2415051"/>
                  <a:pt x="6409199" y="2392004"/>
                  <a:pt x="6437628" y="2392004"/>
                </a:cubicBezTo>
                <a:close/>
                <a:moveTo>
                  <a:pt x="5639359" y="2392004"/>
                </a:moveTo>
                <a:lnTo>
                  <a:pt x="6313867" y="2392004"/>
                </a:lnTo>
                <a:cubicBezTo>
                  <a:pt x="6342296" y="2392004"/>
                  <a:pt x="6365343" y="2415051"/>
                  <a:pt x="6365343" y="2443480"/>
                </a:cubicBezTo>
                <a:lnTo>
                  <a:pt x="6365343" y="3117988"/>
                </a:lnTo>
                <a:cubicBezTo>
                  <a:pt x="6365343" y="3146417"/>
                  <a:pt x="6342296" y="3169464"/>
                  <a:pt x="6313867" y="3169464"/>
                </a:cubicBezTo>
                <a:lnTo>
                  <a:pt x="5639359" y="3169464"/>
                </a:lnTo>
                <a:cubicBezTo>
                  <a:pt x="5610930" y="3169464"/>
                  <a:pt x="5587883" y="3146417"/>
                  <a:pt x="5587883" y="3117988"/>
                </a:cubicBezTo>
                <a:lnTo>
                  <a:pt x="5587883" y="2443480"/>
                </a:lnTo>
                <a:cubicBezTo>
                  <a:pt x="5587883" y="2415051"/>
                  <a:pt x="5610930" y="2392004"/>
                  <a:pt x="5639359" y="2392004"/>
                </a:cubicBezTo>
                <a:close/>
                <a:moveTo>
                  <a:pt x="4841090" y="2392004"/>
                </a:moveTo>
                <a:lnTo>
                  <a:pt x="5515598" y="2392004"/>
                </a:lnTo>
                <a:cubicBezTo>
                  <a:pt x="5544027" y="2392004"/>
                  <a:pt x="5567074" y="2415051"/>
                  <a:pt x="5567074" y="2443480"/>
                </a:cubicBezTo>
                <a:lnTo>
                  <a:pt x="5567074" y="3117988"/>
                </a:lnTo>
                <a:cubicBezTo>
                  <a:pt x="5567074" y="3146417"/>
                  <a:pt x="5544027" y="3169464"/>
                  <a:pt x="5515598" y="3169464"/>
                </a:cubicBezTo>
                <a:lnTo>
                  <a:pt x="4841090" y="3169464"/>
                </a:lnTo>
                <a:cubicBezTo>
                  <a:pt x="4812661" y="3169464"/>
                  <a:pt x="4789614" y="3146417"/>
                  <a:pt x="4789614" y="3117988"/>
                </a:cubicBezTo>
                <a:lnTo>
                  <a:pt x="4789614" y="2443480"/>
                </a:lnTo>
                <a:cubicBezTo>
                  <a:pt x="4789614" y="2415051"/>
                  <a:pt x="4812661" y="2392004"/>
                  <a:pt x="4841090" y="2392004"/>
                </a:cubicBezTo>
                <a:close/>
                <a:moveTo>
                  <a:pt x="4042821" y="2392004"/>
                </a:moveTo>
                <a:lnTo>
                  <a:pt x="4717329" y="2392004"/>
                </a:lnTo>
                <a:cubicBezTo>
                  <a:pt x="4745758" y="2392004"/>
                  <a:pt x="4768805" y="2415051"/>
                  <a:pt x="4768805" y="2443480"/>
                </a:cubicBezTo>
                <a:lnTo>
                  <a:pt x="4768805" y="3117988"/>
                </a:lnTo>
                <a:cubicBezTo>
                  <a:pt x="4768805" y="3146417"/>
                  <a:pt x="4745758" y="3169464"/>
                  <a:pt x="4717329" y="3169464"/>
                </a:cubicBezTo>
                <a:lnTo>
                  <a:pt x="4042821" y="3169464"/>
                </a:lnTo>
                <a:cubicBezTo>
                  <a:pt x="4014392" y="3169464"/>
                  <a:pt x="3991345" y="3146417"/>
                  <a:pt x="3991345" y="3117988"/>
                </a:cubicBezTo>
                <a:lnTo>
                  <a:pt x="3991345" y="2443480"/>
                </a:lnTo>
                <a:cubicBezTo>
                  <a:pt x="3991345" y="2415051"/>
                  <a:pt x="4014392" y="2392004"/>
                  <a:pt x="4042821" y="2392004"/>
                </a:cubicBezTo>
                <a:close/>
                <a:moveTo>
                  <a:pt x="3244552" y="2392004"/>
                </a:moveTo>
                <a:lnTo>
                  <a:pt x="3919060" y="2392004"/>
                </a:lnTo>
                <a:cubicBezTo>
                  <a:pt x="3947489" y="2392004"/>
                  <a:pt x="3970536" y="2415051"/>
                  <a:pt x="3970536" y="2443480"/>
                </a:cubicBezTo>
                <a:lnTo>
                  <a:pt x="3970536" y="3117988"/>
                </a:lnTo>
                <a:cubicBezTo>
                  <a:pt x="3970536" y="3146417"/>
                  <a:pt x="3947489" y="3169464"/>
                  <a:pt x="3919060" y="3169464"/>
                </a:cubicBezTo>
                <a:lnTo>
                  <a:pt x="3244552" y="3169464"/>
                </a:lnTo>
                <a:cubicBezTo>
                  <a:pt x="3216123" y="3169464"/>
                  <a:pt x="3193076" y="3146417"/>
                  <a:pt x="3193076" y="3117988"/>
                </a:cubicBezTo>
                <a:lnTo>
                  <a:pt x="3193076" y="2443480"/>
                </a:lnTo>
                <a:cubicBezTo>
                  <a:pt x="3193076" y="2415051"/>
                  <a:pt x="3216123" y="2392004"/>
                  <a:pt x="3244552" y="2392004"/>
                </a:cubicBezTo>
                <a:close/>
                <a:moveTo>
                  <a:pt x="2446283" y="2392004"/>
                </a:moveTo>
                <a:lnTo>
                  <a:pt x="3120791" y="2392004"/>
                </a:lnTo>
                <a:cubicBezTo>
                  <a:pt x="3149220" y="2392004"/>
                  <a:pt x="3172267" y="2415051"/>
                  <a:pt x="3172267" y="2443480"/>
                </a:cubicBezTo>
                <a:lnTo>
                  <a:pt x="3172267" y="3117988"/>
                </a:lnTo>
                <a:cubicBezTo>
                  <a:pt x="3172267" y="3146417"/>
                  <a:pt x="3149220" y="3169464"/>
                  <a:pt x="3120791" y="3169464"/>
                </a:cubicBezTo>
                <a:lnTo>
                  <a:pt x="2446283" y="3169464"/>
                </a:lnTo>
                <a:cubicBezTo>
                  <a:pt x="2417854" y="3169464"/>
                  <a:pt x="2394807" y="3146417"/>
                  <a:pt x="2394807" y="3117988"/>
                </a:cubicBezTo>
                <a:lnTo>
                  <a:pt x="2394807" y="2443480"/>
                </a:lnTo>
                <a:cubicBezTo>
                  <a:pt x="2394807" y="2415051"/>
                  <a:pt x="2417854" y="2392004"/>
                  <a:pt x="2446283" y="2392004"/>
                </a:cubicBezTo>
                <a:close/>
                <a:moveTo>
                  <a:pt x="1648014" y="2392004"/>
                </a:moveTo>
                <a:lnTo>
                  <a:pt x="2322522" y="2392004"/>
                </a:lnTo>
                <a:cubicBezTo>
                  <a:pt x="2350951" y="2392004"/>
                  <a:pt x="2373998" y="2415051"/>
                  <a:pt x="2373998" y="2443480"/>
                </a:cubicBezTo>
                <a:lnTo>
                  <a:pt x="2373998" y="3117988"/>
                </a:lnTo>
                <a:cubicBezTo>
                  <a:pt x="2373998" y="3146417"/>
                  <a:pt x="2350951" y="3169464"/>
                  <a:pt x="2322522" y="3169464"/>
                </a:cubicBezTo>
                <a:lnTo>
                  <a:pt x="1648014" y="3169464"/>
                </a:lnTo>
                <a:cubicBezTo>
                  <a:pt x="1619585" y="3169464"/>
                  <a:pt x="1596538" y="3146417"/>
                  <a:pt x="1596538" y="3117988"/>
                </a:cubicBezTo>
                <a:lnTo>
                  <a:pt x="1596538" y="2443480"/>
                </a:lnTo>
                <a:cubicBezTo>
                  <a:pt x="1596538" y="2415051"/>
                  <a:pt x="1619585" y="2392004"/>
                  <a:pt x="1648014" y="2392004"/>
                </a:cubicBezTo>
                <a:close/>
                <a:moveTo>
                  <a:pt x="849745" y="2392004"/>
                </a:moveTo>
                <a:lnTo>
                  <a:pt x="1524253" y="2392004"/>
                </a:lnTo>
                <a:cubicBezTo>
                  <a:pt x="1552682" y="2392004"/>
                  <a:pt x="1575729" y="2415051"/>
                  <a:pt x="1575729" y="2443480"/>
                </a:cubicBezTo>
                <a:lnTo>
                  <a:pt x="1575729" y="3117988"/>
                </a:lnTo>
                <a:cubicBezTo>
                  <a:pt x="1575729" y="3146417"/>
                  <a:pt x="1552682" y="3169464"/>
                  <a:pt x="1524253" y="3169464"/>
                </a:cubicBezTo>
                <a:lnTo>
                  <a:pt x="849745" y="3169464"/>
                </a:lnTo>
                <a:cubicBezTo>
                  <a:pt x="821316" y="3169464"/>
                  <a:pt x="798269" y="3146417"/>
                  <a:pt x="798269" y="3117988"/>
                </a:cubicBezTo>
                <a:lnTo>
                  <a:pt x="798269" y="2443480"/>
                </a:lnTo>
                <a:cubicBezTo>
                  <a:pt x="798269" y="2415051"/>
                  <a:pt x="821316" y="2392004"/>
                  <a:pt x="849745" y="2392004"/>
                </a:cubicBezTo>
                <a:close/>
                <a:moveTo>
                  <a:pt x="51476" y="2392004"/>
                </a:moveTo>
                <a:lnTo>
                  <a:pt x="725984" y="2392004"/>
                </a:lnTo>
                <a:cubicBezTo>
                  <a:pt x="754413" y="2392004"/>
                  <a:pt x="777460" y="2415051"/>
                  <a:pt x="777460" y="2443480"/>
                </a:cubicBezTo>
                <a:lnTo>
                  <a:pt x="777460" y="3117988"/>
                </a:lnTo>
                <a:cubicBezTo>
                  <a:pt x="777460" y="3146417"/>
                  <a:pt x="754413" y="3169464"/>
                  <a:pt x="725984" y="3169464"/>
                </a:cubicBezTo>
                <a:lnTo>
                  <a:pt x="51476" y="3169464"/>
                </a:lnTo>
                <a:cubicBezTo>
                  <a:pt x="23047" y="3169464"/>
                  <a:pt x="0" y="3146417"/>
                  <a:pt x="0" y="3117988"/>
                </a:cubicBezTo>
                <a:lnTo>
                  <a:pt x="0" y="2443480"/>
                </a:lnTo>
                <a:cubicBezTo>
                  <a:pt x="0" y="2415051"/>
                  <a:pt x="23047" y="2392004"/>
                  <a:pt x="51476" y="2392004"/>
                </a:cubicBezTo>
                <a:close/>
                <a:moveTo>
                  <a:pt x="7235898" y="1594670"/>
                </a:moveTo>
                <a:lnTo>
                  <a:pt x="7910406" y="1594670"/>
                </a:lnTo>
                <a:cubicBezTo>
                  <a:pt x="7938835" y="1594670"/>
                  <a:pt x="7961882" y="1617717"/>
                  <a:pt x="7961882" y="1646146"/>
                </a:cubicBezTo>
                <a:lnTo>
                  <a:pt x="7961882" y="2320654"/>
                </a:lnTo>
                <a:cubicBezTo>
                  <a:pt x="7961882" y="2349083"/>
                  <a:pt x="7938835" y="2372130"/>
                  <a:pt x="7910406" y="2372130"/>
                </a:cubicBezTo>
                <a:lnTo>
                  <a:pt x="7235898" y="2372130"/>
                </a:lnTo>
                <a:cubicBezTo>
                  <a:pt x="7207469" y="2372130"/>
                  <a:pt x="7184422" y="2349083"/>
                  <a:pt x="7184422" y="2320654"/>
                </a:cubicBezTo>
                <a:lnTo>
                  <a:pt x="7184422" y="1646146"/>
                </a:lnTo>
                <a:cubicBezTo>
                  <a:pt x="7184422" y="1617717"/>
                  <a:pt x="7207469" y="1594670"/>
                  <a:pt x="7235898" y="1594670"/>
                </a:cubicBezTo>
                <a:close/>
                <a:moveTo>
                  <a:pt x="6437628" y="1594670"/>
                </a:moveTo>
                <a:lnTo>
                  <a:pt x="7112136" y="1594670"/>
                </a:lnTo>
                <a:cubicBezTo>
                  <a:pt x="7140565" y="1594670"/>
                  <a:pt x="7163612" y="1617717"/>
                  <a:pt x="7163612" y="1646146"/>
                </a:cubicBezTo>
                <a:lnTo>
                  <a:pt x="7163612" y="2320654"/>
                </a:lnTo>
                <a:cubicBezTo>
                  <a:pt x="7163612" y="2349083"/>
                  <a:pt x="7140565" y="2372130"/>
                  <a:pt x="7112136" y="2372130"/>
                </a:cubicBezTo>
                <a:lnTo>
                  <a:pt x="6437628" y="2372130"/>
                </a:lnTo>
                <a:cubicBezTo>
                  <a:pt x="6409199" y="2372130"/>
                  <a:pt x="6386152" y="2349083"/>
                  <a:pt x="6386152" y="2320654"/>
                </a:cubicBezTo>
                <a:lnTo>
                  <a:pt x="6386152" y="1646146"/>
                </a:lnTo>
                <a:cubicBezTo>
                  <a:pt x="6386152" y="1617717"/>
                  <a:pt x="6409199" y="1594670"/>
                  <a:pt x="6437628" y="1594670"/>
                </a:cubicBezTo>
                <a:close/>
                <a:moveTo>
                  <a:pt x="5639359" y="1594670"/>
                </a:moveTo>
                <a:lnTo>
                  <a:pt x="6313867" y="1594670"/>
                </a:lnTo>
                <a:cubicBezTo>
                  <a:pt x="6342296" y="1594670"/>
                  <a:pt x="6365343" y="1617717"/>
                  <a:pt x="6365343" y="1646146"/>
                </a:cubicBezTo>
                <a:lnTo>
                  <a:pt x="6365343" y="2320654"/>
                </a:lnTo>
                <a:cubicBezTo>
                  <a:pt x="6365343" y="2349083"/>
                  <a:pt x="6342296" y="2372130"/>
                  <a:pt x="6313867" y="2372130"/>
                </a:cubicBezTo>
                <a:lnTo>
                  <a:pt x="5639359" y="2372130"/>
                </a:lnTo>
                <a:cubicBezTo>
                  <a:pt x="5610930" y="2372130"/>
                  <a:pt x="5587883" y="2349083"/>
                  <a:pt x="5587883" y="2320654"/>
                </a:cubicBezTo>
                <a:lnTo>
                  <a:pt x="5587883" y="1646146"/>
                </a:lnTo>
                <a:cubicBezTo>
                  <a:pt x="5587883" y="1617717"/>
                  <a:pt x="5610930" y="1594670"/>
                  <a:pt x="5639359" y="1594670"/>
                </a:cubicBezTo>
                <a:close/>
                <a:moveTo>
                  <a:pt x="4841090" y="1594670"/>
                </a:moveTo>
                <a:lnTo>
                  <a:pt x="5515598" y="1594670"/>
                </a:lnTo>
                <a:cubicBezTo>
                  <a:pt x="5544027" y="1594670"/>
                  <a:pt x="5567074" y="1617717"/>
                  <a:pt x="5567074" y="1646146"/>
                </a:cubicBezTo>
                <a:lnTo>
                  <a:pt x="5567074" y="2320654"/>
                </a:lnTo>
                <a:cubicBezTo>
                  <a:pt x="5567074" y="2349083"/>
                  <a:pt x="5544027" y="2372130"/>
                  <a:pt x="5515598" y="2372130"/>
                </a:cubicBezTo>
                <a:lnTo>
                  <a:pt x="4841090" y="2372130"/>
                </a:lnTo>
                <a:cubicBezTo>
                  <a:pt x="4812661" y="2372130"/>
                  <a:pt x="4789614" y="2349083"/>
                  <a:pt x="4789614" y="2320654"/>
                </a:cubicBezTo>
                <a:lnTo>
                  <a:pt x="4789614" y="1646146"/>
                </a:lnTo>
                <a:cubicBezTo>
                  <a:pt x="4789614" y="1617717"/>
                  <a:pt x="4812661" y="1594670"/>
                  <a:pt x="4841090" y="1594670"/>
                </a:cubicBezTo>
                <a:close/>
                <a:moveTo>
                  <a:pt x="4042821" y="1594670"/>
                </a:moveTo>
                <a:lnTo>
                  <a:pt x="4717329" y="1594670"/>
                </a:lnTo>
                <a:cubicBezTo>
                  <a:pt x="4745758" y="1594670"/>
                  <a:pt x="4768805" y="1617717"/>
                  <a:pt x="4768805" y="1646146"/>
                </a:cubicBezTo>
                <a:lnTo>
                  <a:pt x="4768805" y="2320654"/>
                </a:lnTo>
                <a:cubicBezTo>
                  <a:pt x="4768805" y="2349083"/>
                  <a:pt x="4745758" y="2372130"/>
                  <a:pt x="4717329" y="2372130"/>
                </a:cubicBezTo>
                <a:lnTo>
                  <a:pt x="4042821" y="2372130"/>
                </a:lnTo>
                <a:cubicBezTo>
                  <a:pt x="4014392" y="2372130"/>
                  <a:pt x="3991345" y="2349083"/>
                  <a:pt x="3991345" y="2320654"/>
                </a:cubicBezTo>
                <a:lnTo>
                  <a:pt x="3991345" y="1646146"/>
                </a:lnTo>
                <a:cubicBezTo>
                  <a:pt x="3991345" y="1617717"/>
                  <a:pt x="4014392" y="1594670"/>
                  <a:pt x="4042821" y="1594670"/>
                </a:cubicBezTo>
                <a:close/>
                <a:moveTo>
                  <a:pt x="3244552" y="1594670"/>
                </a:moveTo>
                <a:lnTo>
                  <a:pt x="3919060" y="1594670"/>
                </a:lnTo>
                <a:cubicBezTo>
                  <a:pt x="3947489" y="1594670"/>
                  <a:pt x="3970536" y="1617717"/>
                  <a:pt x="3970536" y="1646146"/>
                </a:cubicBezTo>
                <a:lnTo>
                  <a:pt x="3970536" y="2320654"/>
                </a:lnTo>
                <a:cubicBezTo>
                  <a:pt x="3970536" y="2349083"/>
                  <a:pt x="3947489" y="2372130"/>
                  <a:pt x="3919060" y="2372130"/>
                </a:cubicBezTo>
                <a:lnTo>
                  <a:pt x="3244552" y="2372130"/>
                </a:lnTo>
                <a:cubicBezTo>
                  <a:pt x="3216123" y="2372130"/>
                  <a:pt x="3193076" y="2349083"/>
                  <a:pt x="3193076" y="2320654"/>
                </a:cubicBezTo>
                <a:lnTo>
                  <a:pt x="3193076" y="1646146"/>
                </a:lnTo>
                <a:cubicBezTo>
                  <a:pt x="3193076" y="1617717"/>
                  <a:pt x="3216123" y="1594670"/>
                  <a:pt x="3244552" y="1594670"/>
                </a:cubicBezTo>
                <a:close/>
                <a:moveTo>
                  <a:pt x="2446283" y="1594670"/>
                </a:moveTo>
                <a:lnTo>
                  <a:pt x="3120791" y="1594670"/>
                </a:lnTo>
                <a:cubicBezTo>
                  <a:pt x="3149220" y="1594670"/>
                  <a:pt x="3172267" y="1617717"/>
                  <a:pt x="3172267" y="1646146"/>
                </a:cubicBezTo>
                <a:lnTo>
                  <a:pt x="3172267" y="2320654"/>
                </a:lnTo>
                <a:cubicBezTo>
                  <a:pt x="3172267" y="2349083"/>
                  <a:pt x="3149220" y="2372130"/>
                  <a:pt x="3120791" y="2372130"/>
                </a:cubicBezTo>
                <a:lnTo>
                  <a:pt x="2446283" y="2372130"/>
                </a:lnTo>
                <a:cubicBezTo>
                  <a:pt x="2417854" y="2372130"/>
                  <a:pt x="2394807" y="2349083"/>
                  <a:pt x="2394807" y="2320654"/>
                </a:cubicBezTo>
                <a:lnTo>
                  <a:pt x="2394807" y="1646146"/>
                </a:lnTo>
                <a:cubicBezTo>
                  <a:pt x="2394807" y="1617717"/>
                  <a:pt x="2417854" y="1594670"/>
                  <a:pt x="2446283" y="1594670"/>
                </a:cubicBezTo>
                <a:close/>
                <a:moveTo>
                  <a:pt x="1648014" y="1594670"/>
                </a:moveTo>
                <a:lnTo>
                  <a:pt x="2322522" y="1594670"/>
                </a:lnTo>
                <a:cubicBezTo>
                  <a:pt x="2350951" y="1594670"/>
                  <a:pt x="2373998" y="1617717"/>
                  <a:pt x="2373998" y="1646146"/>
                </a:cubicBezTo>
                <a:lnTo>
                  <a:pt x="2373998" y="2320654"/>
                </a:lnTo>
                <a:cubicBezTo>
                  <a:pt x="2373998" y="2349083"/>
                  <a:pt x="2350951" y="2372130"/>
                  <a:pt x="2322522" y="2372130"/>
                </a:cubicBezTo>
                <a:lnTo>
                  <a:pt x="1648014" y="2372130"/>
                </a:lnTo>
                <a:cubicBezTo>
                  <a:pt x="1619585" y="2372130"/>
                  <a:pt x="1596538" y="2349083"/>
                  <a:pt x="1596538" y="2320654"/>
                </a:cubicBezTo>
                <a:lnTo>
                  <a:pt x="1596538" y="1646146"/>
                </a:lnTo>
                <a:cubicBezTo>
                  <a:pt x="1596538" y="1617717"/>
                  <a:pt x="1619585" y="1594670"/>
                  <a:pt x="1648014" y="1594670"/>
                </a:cubicBezTo>
                <a:close/>
                <a:moveTo>
                  <a:pt x="849745" y="1594670"/>
                </a:moveTo>
                <a:lnTo>
                  <a:pt x="1524253" y="1594670"/>
                </a:lnTo>
                <a:cubicBezTo>
                  <a:pt x="1552682" y="1594670"/>
                  <a:pt x="1575729" y="1617717"/>
                  <a:pt x="1575729" y="1646146"/>
                </a:cubicBezTo>
                <a:lnTo>
                  <a:pt x="1575729" y="2320654"/>
                </a:lnTo>
                <a:cubicBezTo>
                  <a:pt x="1575729" y="2349083"/>
                  <a:pt x="1552682" y="2372130"/>
                  <a:pt x="1524253" y="2372130"/>
                </a:cubicBezTo>
                <a:lnTo>
                  <a:pt x="849745" y="2372130"/>
                </a:lnTo>
                <a:cubicBezTo>
                  <a:pt x="821316" y="2372130"/>
                  <a:pt x="798269" y="2349083"/>
                  <a:pt x="798269" y="2320654"/>
                </a:cubicBezTo>
                <a:lnTo>
                  <a:pt x="798269" y="1646146"/>
                </a:lnTo>
                <a:cubicBezTo>
                  <a:pt x="798269" y="1617717"/>
                  <a:pt x="821316" y="1594670"/>
                  <a:pt x="849745" y="1594670"/>
                </a:cubicBezTo>
                <a:close/>
                <a:moveTo>
                  <a:pt x="51476" y="1594670"/>
                </a:moveTo>
                <a:lnTo>
                  <a:pt x="725984" y="1594670"/>
                </a:lnTo>
                <a:cubicBezTo>
                  <a:pt x="754413" y="1594670"/>
                  <a:pt x="777460" y="1617717"/>
                  <a:pt x="777460" y="1646146"/>
                </a:cubicBezTo>
                <a:lnTo>
                  <a:pt x="777460" y="2320654"/>
                </a:lnTo>
                <a:cubicBezTo>
                  <a:pt x="777460" y="2349083"/>
                  <a:pt x="754413" y="2372130"/>
                  <a:pt x="725984" y="2372130"/>
                </a:cubicBezTo>
                <a:lnTo>
                  <a:pt x="51476" y="2372130"/>
                </a:lnTo>
                <a:cubicBezTo>
                  <a:pt x="23047" y="2372130"/>
                  <a:pt x="0" y="2349083"/>
                  <a:pt x="0" y="2320654"/>
                </a:cubicBezTo>
                <a:lnTo>
                  <a:pt x="0" y="1646146"/>
                </a:lnTo>
                <a:cubicBezTo>
                  <a:pt x="0" y="1617717"/>
                  <a:pt x="23047" y="1594670"/>
                  <a:pt x="51476" y="1594670"/>
                </a:cubicBezTo>
                <a:close/>
                <a:moveTo>
                  <a:pt x="7235898" y="797335"/>
                </a:moveTo>
                <a:lnTo>
                  <a:pt x="7910406" y="797335"/>
                </a:lnTo>
                <a:cubicBezTo>
                  <a:pt x="7938835" y="797335"/>
                  <a:pt x="7961882" y="820382"/>
                  <a:pt x="7961882" y="848811"/>
                </a:cubicBezTo>
                <a:lnTo>
                  <a:pt x="7961882" y="1523319"/>
                </a:lnTo>
                <a:cubicBezTo>
                  <a:pt x="7961882" y="1551748"/>
                  <a:pt x="7938835" y="1574795"/>
                  <a:pt x="7910406" y="1574795"/>
                </a:cubicBezTo>
                <a:lnTo>
                  <a:pt x="7235898" y="1574795"/>
                </a:lnTo>
                <a:cubicBezTo>
                  <a:pt x="7207469" y="1574795"/>
                  <a:pt x="7184422" y="1551748"/>
                  <a:pt x="7184422" y="1523319"/>
                </a:cubicBezTo>
                <a:lnTo>
                  <a:pt x="7184422" y="848811"/>
                </a:lnTo>
                <a:cubicBezTo>
                  <a:pt x="7184422" y="820382"/>
                  <a:pt x="7207469" y="797335"/>
                  <a:pt x="7235898" y="797335"/>
                </a:cubicBezTo>
                <a:close/>
                <a:moveTo>
                  <a:pt x="6437628" y="797335"/>
                </a:moveTo>
                <a:lnTo>
                  <a:pt x="7112136" y="797335"/>
                </a:lnTo>
                <a:cubicBezTo>
                  <a:pt x="7140565" y="797335"/>
                  <a:pt x="7163612" y="820382"/>
                  <a:pt x="7163612" y="848811"/>
                </a:cubicBezTo>
                <a:lnTo>
                  <a:pt x="7163612" y="1523319"/>
                </a:lnTo>
                <a:cubicBezTo>
                  <a:pt x="7163612" y="1551748"/>
                  <a:pt x="7140565" y="1574795"/>
                  <a:pt x="7112136" y="1574795"/>
                </a:cubicBezTo>
                <a:lnTo>
                  <a:pt x="6437628" y="1574795"/>
                </a:lnTo>
                <a:cubicBezTo>
                  <a:pt x="6409199" y="1574795"/>
                  <a:pt x="6386152" y="1551748"/>
                  <a:pt x="6386152" y="1523319"/>
                </a:cubicBezTo>
                <a:lnTo>
                  <a:pt x="6386152" y="848811"/>
                </a:lnTo>
                <a:cubicBezTo>
                  <a:pt x="6386152" y="820382"/>
                  <a:pt x="6409199" y="797335"/>
                  <a:pt x="6437628" y="797335"/>
                </a:cubicBezTo>
                <a:close/>
                <a:moveTo>
                  <a:pt x="5639359" y="797335"/>
                </a:moveTo>
                <a:lnTo>
                  <a:pt x="6313867" y="797335"/>
                </a:lnTo>
                <a:cubicBezTo>
                  <a:pt x="6342296" y="797335"/>
                  <a:pt x="6365343" y="820382"/>
                  <a:pt x="6365343" y="848811"/>
                </a:cubicBezTo>
                <a:lnTo>
                  <a:pt x="6365343" y="1523319"/>
                </a:lnTo>
                <a:cubicBezTo>
                  <a:pt x="6365343" y="1551748"/>
                  <a:pt x="6342296" y="1574795"/>
                  <a:pt x="6313867" y="1574795"/>
                </a:cubicBezTo>
                <a:lnTo>
                  <a:pt x="5639359" y="1574795"/>
                </a:lnTo>
                <a:cubicBezTo>
                  <a:pt x="5610930" y="1574795"/>
                  <a:pt x="5587883" y="1551748"/>
                  <a:pt x="5587883" y="1523319"/>
                </a:cubicBezTo>
                <a:lnTo>
                  <a:pt x="5587883" y="848811"/>
                </a:lnTo>
                <a:cubicBezTo>
                  <a:pt x="5587883" y="820382"/>
                  <a:pt x="5610930" y="797335"/>
                  <a:pt x="5639359" y="797335"/>
                </a:cubicBezTo>
                <a:close/>
                <a:moveTo>
                  <a:pt x="4841090" y="797335"/>
                </a:moveTo>
                <a:lnTo>
                  <a:pt x="5515598" y="797335"/>
                </a:lnTo>
                <a:cubicBezTo>
                  <a:pt x="5544027" y="797335"/>
                  <a:pt x="5567074" y="820382"/>
                  <a:pt x="5567074" y="848811"/>
                </a:cubicBezTo>
                <a:lnTo>
                  <a:pt x="5567074" y="1523319"/>
                </a:lnTo>
                <a:cubicBezTo>
                  <a:pt x="5567074" y="1551748"/>
                  <a:pt x="5544027" y="1574795"/>
                  <a:pt x="5515598" y="1574795"/>
                </a:cubicBezTo>
                <a:lnTo>
                  <a:pt x="4841090" y="1574795"/>
                </a:lnTo>
                <a:cubicBezTo>
                  <a:pt x="4812661" y="1574795"/>
                  <a:pt x="4789614" y="1551748"/>
                  <a:pt x="4789614" y="1523319"/>
                </a:cubicBezTo>
                <a:lnTo>
                  <a:pt x="4789614" y="848811"/>
                </a:lnTo>
                <a:cubicBezTo>
                  <a:pt x="4789614" y="820382"/>
                  <a:pt x="4812661" y="797335"/>
                  <a:pt x="4841090" y="797335"/>
                </a:cubicBezTo>
                <a:close/>
                <a:moveTo>
                  <a:pt x="4042821" y="797335"/>
                </a:moveTo>
                <a:lnTo>
                  <a:pt x="4717329" y="797335"/>
                </a:lnTo>
                <a:cubicBezTo>
                  <a:pt x="4745758" y="797335"/>
                  <a:pt x="4768805" y="820382"/>
                  <a:pt x="4768805" y="848811"/>
                </a:cubicBezTo>
                <a:lnTo>
                  <a:pt x="4768805" y="1523319"/>
                </a:lnTo>
                <a:cubicBezTo>
                  <a:pt x="4768805" y="1551748"/>
                  <a:pt x="4745758" y="1574795"/>
                  <a:pt x="4717329" y="1574795"/>
                </a:cubicBezTo>
                <a:lnTo>
                  <a:pt x="4042821" y="1574795"/>
                </a:lnTo>
                <a:cubicBezTo>
                  <a:pt x="4014392" y="1574795"/>
                  <a:pt x="3991345" y="1551748"/>
                  <a:pt x="3991345" y="1523319"/>
                </a:cubicBezTo>
                <a:lnTo>
                  <a:pt x="3991345" y="848811"/>
                </a:lnTo>
                <a:cubicBezTo>
                  <a:pt x="3991345" y="820382"/>
                  <a:pt x="4014392" y="797335"/>
                  <a:pt x="4042821" y="797335"/>
                </a:cubicBezTo>
                <a:close/>
                <a:moveTo>
                  <a:pt x="3244552" y="797335"/>
                </a:moveTo>
                <a:lnTo>
                  <a:pt x="3919060" y="797335"/>
                </a:lnTo>
                <a:cubicBezTo>
                  <a:pt x="3947489" y="797335"/>
                  <a:pt x="3970536" y="820382"/>
                  <a:pt x="3970536" y="848811"/>
                </a:cubicBezTo>
                <a:lnTo>
                  <a:pt x="3970536" y="1523319"/>
                </a:lnTo>
                <a:cubicBezTo>
                  <a:pt x="3970536" y="1551748"/>
                  <a:pt x="3947489" y="1574795"/>
                  <a:pt x="3919060" y="1574795"/>
                </a:cubicBezTo>
                <a:lnTo>
                  <a:pt x="3244552" y="1574795"/>
                </a:lnTo>
                <a:cubicBezTo>
                  <a:pt x="3216123" y="1574795"/>
                  <a:pt x="3193076" y="1551748"/>
                  <a:pt x="3193076" y="1523319"/>
                </a:cubicBezTo>
                <a:lnTo>
                  <a:pt x="3193076" y="848811"/>
                </a:lnTo>
                <a:cubicBezTo>
                  <a:pt x="3193076" y="820382"/>
                  <a:pt x="3216123" y="797335"/>
                  <a:pt x="3244552" y="797335"/>
                </a:cubicBezTo>
                <a:close/>
                <a:moveTo>
                  <a:pt x="2446283" y="797335"/>
                </a:moveTo>
                <a:lnTo>
                  <a:pt x="3120791" y="797335"/>
                </a:lnTo>
                <a:cubicBezTo>
                  <a:pt x="3149220" y="797335"/>
                  <a:pt x="3172267" y="820382"/>
                  <a:pt x="3172267" y="848811"/>
                </a:cubicBezTo>
                <a:lnTo>
                  <a:pt x="3172267" y="1523319"/>
                </a:lnTo>
                <a:cubicBezTo>
                  <a:pt x="3172267" y="1551748"/>
                  <a:pt x="3149220" y="1574795"/>
                  <a:pt x="3120791" y="1574795"/>
                </a:cubicBezTo>
                <a:lnTo>
                  <a:pt x="2446283" y="1574795"/>
                </a:lnTo>
                <a:cubicBezTo>
                  <a:pt x="2417854" y="1574795"/>
                  <a:pt x="2394807" y="1551748"/>
                  <a:pt x="2394807" y="1523319"/>
                </a:cubicBezTo>
                <a:lnTo>
                  <a:pt x="2394807" y="848811"/>
                </a:lnTo>
                <a:cubicBezTo>
                  <a:pt x="2394807" y="820382"/>
                  <a:pt x="2417854" y="797335"/>
                  <a:pt x="2446283" y="797335"/>
                </a:cubicBezTo>
                <a:close/>
                <a:moveTo>
                  <a:pt x="1648014" y="797335"/>
                </a:moveTo>
                <a:lnTo>
                  <a:pt x="2322522" y="797335"/>
                </a:lnTo>
                <a:cubicBezTo>
                  <a:pt x="2350951" y="797335"/>
                  <a:pt x="2373998" y="820382"/>
                  <a:pt x="2373998" y="848811"/>
                </a:cubicBezTo>
                <a:lnTo>
                  <a:pt x="2373998" y="1523319"/>
                </a:lnTo>
                <a:cubicBezTo>
                  <a:pt x="2373998" y="1551748"/>
                  <a:pt x="2350951" y="1574795"/>
                  <a:pt x="2322522" y="1574795"/>
                </a:cubicBezTo>
                <a:lnTo>
                  <a:pt x="1648014" y="1574795"/>
                </a:lnTo>
                <a:cubicBezTo>
                  <a:pt x="1619585" y="1574795"/>
                  <a:pt x="1596538" y="1551748"/>
                  <a:pt x="1596538" y="1523319"/>
                </a:cubicBezTo>
                <a:lnTo>
                  <a:pt x="1596538" y="848811"/>
                </a:lnTo>
                <a:cubicBezTo>
                  <a:pt x="1596538" y="820382"/>
                  <a:pt x="1619585" y="797335"/>
                  <a:pt x="1648014" y="797335"/>
                </a:cubicBezTo>
                <a:close/>
                <a:moveTo>
                  <a:pt x="849745" y="797335"/>
                </a:moveTo>
                <a:lnTo>
                  <a:pt x="1524253" y="797335"/>
                </a:lnTo>
                <a:cubicBezTo>
                  <a:pt x="1552682" y="797335"/>
                  <a:pt x="1575729" y="820382"/>
                  <a:pt x="1575729" y="848811"/>
                </a:cubicBezTo>
                <a:lnTo>
                  <a:pt x="1575729" y="1523319"/>
                </a:lnTo>
                <a:cubicBezTo>
                  <a:pt x="1575729" y="1551748"/>
                  <a:pt x="1552682" y="1574795"/>
                  <a:pt x="1524253" y="1574795"/>
                </a:cubicBezTo>
                <a:lnTo>
                  <a:pt x="849745" y="1574795"/>
                </a:lnTo>
                <a:cubicBezTo>
                  <a:pt x="821316" y="1574795"/>
                  <a:pt x="798269" y="1551748"/>
                  <a:pt x="798269" y="1523319"/>
                </a:cubicBezTo>
                <a:lnTo>
                  <a:pt x="798269" y="848811"/>
                </a:lnTo>
                <a:cubicBezTo>
                  <a:pt x="798269" y="820382"/>
                  <a:pt x="821316" y="797335"/>
                  <a:pt x="849745" y="797335"/>
                </a:cubicBezTo>
                <a:close/>
                <a:moveTo>
                  <a:pt x="51476" y="797335"/>
                </a:moveTo>
                <a:lnTo>
                  <a:pt x="725984" y="797335"/>
                </a:lnTo>
                <a:cubicBezTo>
                  <a:pt x="754413" y="797335"/>
                  <a:pt x="777460" y="820382"/>
                  <a:pt x="777460" y="848811"/>
                </a:cubicBezTo>
                <a:lnTo>
                  <a:pt x="777460" y="1523319"/>
                </a:lnTo>
                <a:cubicBezTo>
                  <a:pt x="777460" y="1551748"/>
                  <a:pt x="754413" y="1574795"/>
                  <a:pt x="725984" y="1574795"/>
                </a:cubicBezTo>
                <a:lnTo>
                  <a:pt x="51476" y="1574795"/>
                </a:lnTo>
                <a:cubicBezTo>
                  <a:pt x="23047" y="1574795"/>
                  <a:pt x="0" y="1551748"/>
                  <a:pt x="0" y="1523319"/>
                </a:cubicBezTo>
                <a:lnTo>
                  <a:pt x="0" y="848811"/>
                </a:lnTo>
                <a:cubicBezTo>
                  <a:pt x="0" y="820382"/>
                  <a:pt x="23047" y="797335"/>
                  <a:pt x="51476" y="797335"/>
                </a:cubicBezTo>
                <a:close/>
                <a:moveTo>
                  <a:pt x="7235898" y="0"/>
                </a:moveTo>
                <a:lnTo>
                  <a:pt x="7910406" y="0"/>
                </a:lnTo>
                <a:cubicBezTo>
                  <a:pt x="7938835" y="0"/>
                  <a:pt x="7961882" y="23047"/>
                  <a:pt x="7961882" y="51476"/>
                </a:cubicBezTo>
                <a:lnTo>
                  <a:pt x="7961882" y="725984"/>
                </a:lnTo>
                <a:cubicBezTo>
                  <a:pt x="7961882" y="754413"/>
                  <a:pt x="7938835" y="777460"/>
                  <a:pt x="7910406" y="777460"/>
                </a:cubicBezTo>
                <a:lnTo>
                  <a:pt x="7235898" y="777460"/>
                </a:lnTo>
                <a:cubicBezTo>
                  <a:pt x="7207469" y="777460"/>
                  <a:pt x="7184422" y="754413"/>
                  <a:pt x="7184422" y="725984"/>
                </a:cubicBezTo>
                <a:lnTo>
                  <a:pt x="7184422" y="51476"/>
                </a:lnTo>
                <a:cubicBezTo>
                  <a:pt x="7184422" y="23047"/>
                  <a:pt x="7207469" y="0"/>
                  <a:pt x="7235898" y="0"/>
                </a:cubicBezTo>
                <a:close/>
                <a:moveTo>
                  <a:pt x="6437628" y="0"/>
                </a:moveTo>
                <a:lnTo>
                  <a:pt x="7112136" y="0"/>
                </a:lnTo>
                <a:cubicBezTo>
                  <a:pt x="7140565" y="0"/>
                  <a:pt x="7163612" y="23047"/>
                  <a:pt x="7163612" y="51476"/>
                </a:cubicBezTo>
                <a:lnTo>
                  <a:pt x="7163612" y="725984"/>
                </a:lnTo>
                <a:cubicBezTo>
                  <a:pt x="7163612" y="754413"/>
                  <a:pt x="7140565" y="777460"/>
                  <a:pt x="7112136" y="777460"/>
                </a:cubicBezTo>
                <a:lnTo>
                  <a:pt x="6437628" y="777460"/>
                </a:lnTo>
                <a:cubicBezTo>
                  <a:pt x="6409199" y="777460"/>
                  <a:pt x="6386152" y="754413"/>
                  <a:pt x="6386152" y="725984"/>
                </a:cubicBezTo>
                <a:lnTo>
                  <a:pt x="6386152" y="51476"/>
                </a:lnTo>
                <a:cubicBezTo>
                  <a:pt x="6386152" y="23047"/>
                  <a:pt x="6409199" y="0"/>
                  <a:pt x="6437628" y="0"/>
                </a:cubicBezTo>
                <a:close/>
                <a:moveTo>
                  <a:pt x="5639359" y="0"/>
                </a:moveTo>
                <a:lnTo>
                  <a:pt x="6313867" y="0"/>
                </a:lnTo>
                <a:cubicBezTo>
                  <a:pt x="6342296" y="0"/>
                  <a:pt x="6365343" y="23047"/>
                  <a:pt x="6365343" y="51476"/>
                </a:cubicBezTo>
                <a:lnTo>
                  <a:pt x="6365343" y="725984"/>
                </a:lnTo>
                <a:cubicBezTo>
                  <a:pt x="6365343" y="754413"/>
                  <a:pt x="6342296" y="777460"/>
                  <a:pt x="6313867" y="777460"/>
                </a:cubicBezTo>
                <a:lnTo>
                  <a:pt x="5639359" y="777460"/>
                </a:lnTo>
                <a:cubicBezTo>
                  <a:pt x="5610930" y="777460"/>
                  <a:pt x="5587883" y="754413"/>
                  <a:pt x="5587883" y="725984"/>
                </a:cubicBezTo>
                <a:lnTo>
                  <a:pt x="5587883" y="51476"/>
                </a:lnTo>
                <a:cubicBezTo>
                  <a:pt x="5587883" y="23047"/>
                  <a:pt x="5610930" y="0"/>
                  <a:pt x="5639359" y="0"/>
                </a:cubicBezTo>
                <a:close/>
                <a:moveTo>
                  <a:pt x="4841090" y="0"/>
                </a:moveTo>
                <a:lnTo>
                  <a:pt x="5515598" y="0"/>
                </a:lnTo>
                <a:cubicBezTo>
                  <a:pt x="5544027" y="0"/>
                  <a:pt x="5567074" y="23047"/>
                  <a:pt x="5567074" y="51476"/>
                </a:cubicBezTo>
                <a:lnTo>
                  <a:pt x="5567074" y="725984"/>
                </a:lnTo>
                <a:cubicBezTo>
                  <a:pt x="5567074" y="754413"/>
                  <a:pt x="5544027" y="777460"/>
                  <a:pt x="5515598" y="777460"/>
                </a:cubicBezTo>
                <a:lnTo>
                  <a:pt x="4841090" y="777460"/>
                </a:lnTo>
                <a:cubicBezTo>
                  <a:pt x="4812661" y="777460"/>
                  <a:pt x="4789614" y="754413"/>
                  <a:pt x="4789614" y="725984"/>
                </a:cubicBezTo>
                <a:lnTo>
                  <a:pt x="4789614" y="51476"/>
                </a:lnTo>
                <a:cubicBezTo>
                  <a:pt x="4789614" y="23047"/>
                  <a:pt x="4812661" y="0"/>
                  <a:pt x="4841090" y="0"/>
                </a:cubicBezTo>
                <a:close/>
                <a:moveTo>
                  <a:pt x="4042821" y="0"/>
                </a:moveTo>
                <a:lnTo>
                  <a:pt x="4717329" y="0"/>
                </a:lnTo>
                <a:cubicBezTo>
                  <a:pt x="4745758" y="0"/>
                  <a:pt x="4768805" y="23047"/>
                  <a:pt x="4768805" y="51476"/>
                </a:cubicBezTo>
                <a:lnTo>
                  <a:pt x="4768805" y="725984"/>
                </a:lnTo>
                <a:cubicBezTo>
                  <a:pt x="4768805" y="754413"/>
                  <a:pt x="4745758" y="777460"/>
                  <a:pt x="4717329" y="777460"/>
                </a:cubicBezTo>
                <a:lnTo>
                  <a:pt x="4042821" y="777460"/>
                </a:lnTo>
                <a:cubicBezTo>
                  <a:pt x="4014392" y="777460"/>
                  <a:pt x="3991345" y="754413"/>
                  <a:pt x="3991345" y="725984"/>
                </a:cubicBezTo>
                <a:lnTo>
                  <a:pt x="3991345" y="51476"/>
                </a:lnTo>
                <a:cubicBezTo>
                  <a:pt x="3991345" y="23047"/>
                  <a:pt x="4014392" y="0"/>
                  <a:pt x="4042821" y="0"/>
                </a:cubicBezTo>
                <a:close/>
                <a:moveTo>
                  <a:pt x="3244552" y="0"/>
                </a:moveTo>
                <a:lnTo>
                  <a:pt x="3919060" y="0"/>
                </a:lnTo>
                <a:cubicBezTo>
                  <a:pt x="3947489" y="0"/>
                  <a:pt x="3970536" y="23047"/>
                  <a:pt x="3970536" y="51476"/>
                </a:cubicBezTo>
                <a:lnTo>
                  <a:pt x="3970536" y="725984"/>
                </a:lnTo>
                <a:cubicBezTo>
                  <a:pt x="3970536" y="754413"/>
                  <a:pt x="3947489" y="777460"/>
                  <a:pt x="3919060" y="777460"/>
                </a:cubicBezTo>
                <a:lnTo>
                  <a:pt x="3244552" y="777460"/>
                </a:lnTo>
                <a:cubicBezTo>
                  <a:pt x="3216123" y="777460"/>
                  <a:pt x="3193076" y="754413"/>
                  <a:pt x="3193076" y="725984"/>
                </a:cubicBezTo>
                <a:lnTo>
                  <a:pt x="3193076" y="51476"/>
                </a:lnTo>
                <a:cubicBezTo>
                  <a:pt x="3193076" y="23047"/>
                  <a:pt x="3216123" y="0"/>
                  <a:pt x="3244552" y="0"/>
                </a:cubicBezTo>
                <a:close/>
                <a:moveTo>
                  <a:pt x="2446283" y="0"/>
                </a:moveTo>
                <a:lnTo>
                  <a:pt x="3120791" y="0"/>
                </a:lnTo>
                <a:cubicBezTo>
                  <a:pt x="3149220" y="0"/>
                  <a:pt x="3172267" y="23047"/>
                  <a:pt x="3172267" y="51476"/>
                </a:cubicBezTo>
                <a:lnTo>
                  <a:pt x="3172267" y="725984"/>
                </a:lnTo>
                <a:cubicBezTo>
                  <a:pt x="3172267" y="754413"/>
                  <a:pt x="3149220" y="777460"/>
                  <a:pt x="3120791" y="777460"/>
                </a:cubicBezTo>
                <a:lnTo>
                  <a:pt x="2446283" y="777460"/>
                </a:lnTo>
                <a:cubicBezTo>
                  <a:pt x="2417854" y="777460"/>
                  <a:pt x="2394807" y="754413"/>
                  <a:pt x="2394807" y="725984"/>
                </a:cubicBezTo>
                <a:lnTo>
                  <a:pt x="2394807" y="51476"/>
                </a:lnTo>
                <a:cubicBezTo>
                  <a:pt x="2394807" y="23047"/>
                  <a:pt x="2417854" y="0"/>
                  <a:pt x="2446283" y="0"/>
                </a:cubicBezTo>
                <a:close/>
                <a:moveTo>
                  <a:pt x="1648014" y="0"/>
                </a:moveTo>
                <a:lnTo>
                  <a:pt x="2322522" y="0"/>
                </a:lnTo>
                <a:cubicBezTo>
                  <a:pt x="2350951" y="0"/>
                  <a:pt x="2373998" y="23047"/>
                  <a:pt x="2373998" y="51476"/>
                </a:cubicBezTo>
                <a:lnTo>
                  <a:pt x="2373998" y="725984"/>
                </a:lnTo>
                <a:cubicBezTo>
                  <a:pt x="2373998" y="754413"/>
                  <a:pt x="2350951" y="777460"/>
                  <a:pt x="2322522" y="777460"/>
                </a:cubicBezTo>
                <a:lnTo>
                  <a:pt x="1648014" y="777460"/>
                </a:lnTo>
                <a:cubicBezTo>
                  <a:pt x="1619585" y="777460"/>
                  <a:pt x="1596538" y="754413"/>
                  <a:pt x="1596538" y="725984"/>
                </a:cubicBezTo>
                <a:lnTo>
                  <a:pt x="1596538" y="51476"/>
                </a:lnTo>
                <a:cubicBezTo>
                  <a:pt x="1596538" y="23047"/>
                  <a:pt x="1619585" y="0"/>
                  <a:pt x="1648014" y="0"/>
                </a:cubicBezTo>
                <a:close/>
                <a:moveTo>
                  <a:pt x="849745" y="0"/>
                </a:moveTo>
                <a:lnTo>
                  <a:pt x="1524253" y="0"/>
                </a:lnTo>
                <a:cubicBezTo>
                  <a:pt x="1552682" y="0"/>
                  <a:pt x="1575729" y="23047"/>
                  <a:pt x="1575729" y="51476"/>
                </a:cubicBezTo>
                <a:lnTo>
                  <a:pt x="1575729" y="725984"/>
                </a:lnTo>
                <a:cubicBezTo>
                  <a:pt x="1575729" y="754413"/>
                  <a:pt x="1552682" y="777460"/>
                  <a:pt x="1524253" y="777460"/>
                </a:cubicBezTo>
                <a:lnTo>
                  <a:pt x="849745" y="777460"/>
                </a:lnTo>
                <a:cubicBezTo>
                  <a:pt x="821316" y="777460"/>
                  <a:pt x="798269" y="754413"/>
                  <a:pt x="798269" y="725984"/>
                </a:cubicBezTo>
                <a:lnTo>
                  <a:pt x="798269" y="51476"/>
                </a:lnTo>
                <a:cubicBezTo>
                  <a:pt x="798269" y="23047"/>
                  <a:pt x="821316" y="0"/>
                  <a:pt x="849745" y="0"/>
                </a:cubicBezTo>
                <a:close/>
                <a:moveTo>
                  <a:pt x="51476" y="0"/>
                </a:moveTo>
                <a:lnTo>
                  <a:pt x="725984" y="0"/>
                </a:lnTo>
                <a:cubicBezTo>
                  <a:pt x="754413" y="0"/>
                  <a:pt x="777460" y="23047"/>
                  <a:pt x="777460" y="51476"/>
                </a:cubicBezTo>
                <a:lnTo>
                  <a:pt x="777460" y="725984"/>
                </a:lnTo>
                <a:cubicBezTo>
                  <a:pt x="777460" y="754413"/>
                  <a:pt x="754413" y="777460"/>
                  <a:pt x="725984" y="777460"/>
                </a:cubicBezTo>
                <a:lnTo>
                  <a:pt x="51476" y="777460"/>
                </a:lnTo>
                <a:cubicBezTo>
                  <a:pt x="23047" y="777460"/>
                  <a:pt x="0" y="754413"/>
                  <a:pt x="0" y="725984"/>
                </a:cubicBezTo>
                <a:lnTo>
                  <a:pt x="0" y="51476"/>
                </a:lnTo>
                <a:cubicBezTo>
                  <a:pt x="0" y="23047"/>
                  <a:pt x="23047" y="0"/>
                  <a:pt x="51476" y="0"/>
                </a:cubicBezTo>
                <a:close/>
              </a:path>
            </a:pathLst>
          </a:custGeom>
          <a:blipFill dpi="0" rotWithShape="1">
            <a:blip r:embed="rId1"/>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121836" tIns="60917" rIns="121836" bIns="60917" rtlCol="0" anchor="ctr"/>
          <a:lstStyle/>
          <a:p>
            <a:pPr algn="ctr"/>
            <a:endParaRPr lang="zh-CN" altLang="en-US" sz="2400" dirty="0">
              <a:latin typeface="Arial" panose="020B0604020202020204" pitchFamily="34" charset="0"/>
              <a:ea typeface="Arial" panose="020B0604020202020204" pitchFamily="34" charset="0"/>
            </a:endParaRPr>
          </a:p>
        </p:txBody>
      </p:sp>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2372798" y="3100187"/>
            <a:ext cx="4259580" cy="1014730"/>
          </a:xfrm>
          <a:prstGeom prst="rect">
            <a:avLst/>
          </a:prstGeom>
          <a:noFill/>
        </p:spPr>
        <p:txBody>
          <a:bodyPr wrap="none" rtlCol="0">
            <a:spAutoFit/>
          </a:bodyPr>
          <a:lstStyle/>
          <a:p>
            <a:pPr algn="r"/>
            <a:r>
              <a:rPr lang="en-US" altLang="zh-CN" sz="6000" b="1" dirty="0">
                <a:solidFill>
                  <a:schemeClr val="bg1"/>
                </a:solidFill>
                <a:latin typeface="Arial" panose="020B0604020202020204" pitchFamily="34" charset="0"/>
                <a:ea typeface="Arial" panose="020B0604020202020204" pitchFamily="34" charset="0"/>
                <a:cs typeface="Arial" panose="020B0604020202020204" pitchFamily="34" charset="0"/>
              </a:rPr>
              <a:t>Thank You!</a:t>
            </a:r>
            <a:endParaRPr lang="en-US" altLang="zh-CN" sz="6000" b="1"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1" name="矩形 10"/>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矩形 11"/>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3" name="矩形 12"/>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grpSp>
        <p:nvGrpSpPr>
          <p:cNvPr id="7" name="组合 31"/>
          <p:cNvGrpSpPr>
            <a:grpSpLocks noChangeAspect="1"/>
          </p:cNvGrpSpPr>
          <p:nvPr/>
        </p:nvGrpSpPr>
        <p:grpSpPr>
          <a:xfrm rot="5400000">
            <a:off x="9150004" y="3474435"/>
            <a:ext cx="312997" cy="208064"/>
            <a:chOff x="2881121" y="2516898"/>
            <a:chExt cx="376100" cy="250202"/>
          </a:xfrm>
          <a:solidFill>
            <a:schemeClr val="accent1"/>
          </a:solidFill>
        </p:grpSpPr>
        <p:sp>
          <p:nvSpPr>
            <p:cNvPr id="8"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9"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4" name="矩形 13"/>
          <p:cNvSpPr/>
          <p:nvPr/>
        </p:nvSpPr>
        <p:spPr>
          <a:xfrm>
            <a:off x="8080621" y="2365094"/>
            <a:ext cx="2346269" cy="1041058"/>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nvGrpSpPr>
          <p:cNvPr id="15" name="组合 39"/>
          <p:cNvGrpSpPr>
            <a:grpSpLocks noChangeAspect="1"/>
          </p:cNvGrpSpPr>
          <p:nvPr/>
        </p:nvGrpSpPr>
        <p:grpSpPr>
          <a:xfrm rot="5400000">
            <a:off x="9150004" y="4957063"/>
            <a:ext cx="312997" cy="208064"/>
            <a:chOff x="2881121" y="2516898"/>
            <a:chExt cx="376100" cy="250202"/>
          </a:xfrm>
          <a:solidFill>
            <a:schemeClr val="bg1">
              <a:lumMod val="75000"/>
            </a:schemeClr>
          </a:solidFill>
        </p:grpSpPr>
        <p:sp>
          <p:nvSpPr>
            <p:cNvPr id="16" name="矩形 14"/>
            <p:cNvSpPr/>
            <p:nvPr/>
          </p:nvSpPr>
          <p:spPr>
            <a:xfrm rot="13500000" flipH="1">
              <a:off x="3024316" y="2525546"/>
              <a:ext cx="232905" cy="232905"/>
            </a:xfrm>
            <a:custGeom>
              <a:avLst/>
              <a:gdLst/>
              <a:ahLst/>
              <a:cxnLst/>
              <a:rect l="l" t="t" r="r" b="b"/>
              <a:pathLst>
                <a:path w="535418" h="535418">
                  <a:moveTo>
                    <a:pt x="144016" y="535418"/>
                  </a:moveTo>
                  <a:lnTo>
                    <a:pt x="0" y="391402"/>
                  </a:lnTo>
                  <a:lnTo>
                    <a:pt x="391402" y="391402"/>
                  </a:lnTo>
                  <a:lnTo>
                    <a:pt x="391402" y="0"/>
                  </a:lnTo>
                  <a:lnTo>
                    <a:pt x="535418" y="144016"/>
                  </a:lnTo>
                  <a:lnTo>
                    <a:pt x="535418" y="391402"/>
                  </a:lnTo>
                  <a:lnTo>
                    <a:pt x="535418" y="535418"/>
                  </a:lnTo>
                  <a:lnTo>
                    <a:pt x="391402" y="53541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7" name="矩形 14"/>
            <p:cNvSpPr/>
            <p:nvPr/>
          </p:nvSpPr>
          <p:spPr>
            <a:xfrm rot="13500000" flipH="1">
              <a:off x="2881122" y="2516897"/>
              <a:ext cx="250202" cy="250203"/>
            </a:xfrm>
            <a:custGeom>
              <a:avLst/>
              <a:gdLst/>
              <a:ahLst/>
              <a:cxnLst/>
              <a:rect l="l" t="t" r="r" b="b"/>
              <a:pathLst>
                <a:path w="575182" h="575183">
                  <a:moveTo>
                    <a:pt x="183779" y="575183"/>
                  </a:moveTo>
                  <a:lnTo>
                    <a:pt x="0" y="391403"/>
                  </a:lnTo>
                  <a:lnTo>
                    <a:pt x="391402" y="391403"/>
                  </a:lnTo>
                  <a:lnTo>
                    <a:pt x="391402" y="0"/>
                  </a:lnTo>
                  <a:lnTo>
                    <a:pt x="575182" y="183780"/>
                  </a:lnTo>
                  <a:lnTo>
                    <a:pt x="575182" y="391403"/>
                  </a:lnTo>
                  <a:lnTo>
                    <a:pt x="575182" y="575183"/>
                  </a:lnTo>
                  <a:lnTo>
                    <a:pt x="391402" y="575183"/>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grpSp>
      <p:sp>
        <p:nvSpPr>
          <p:cNvPr id="18" name="矩形 17"/>
          <p:cNvSpPr/>
          <p:nvPr/>
        </p:nvSpPr>
        <p:spPr>
          <a:xfrm>
            <a:off x="8080621" y="3833382"/>
            <a:ext cx="2346269" cy="1041058"/>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19" name="矩形 18"/>
          <p:cNvSpPr/>
          <p:nvPr/>
        </p:nvSpPr>
        <p:spPr>
          <a:xfrm>
            <a:off x="8080620" y="5338358"/>
            <a:ext cx="2346269" cy="1041058"/>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rial" panose="020B0604020202020204" pitchFamily="34" charset="0"/>
              <a:ea typeface="Arial" panose="020B0604020202020204" pitchFamily="34" charset="0"/>
            </a:endParaRPr>
          </a:p>
        </p:txBody>
      </p:sp>
      <p:sp>
        <p:nvSpPr>
          <p:cNvPr id="21" name="文本框 20"/>
          <p:cNvSpPr txBox="1"/>
          <p:nvPr/>
        </p:nvSpPr>
        <p:spPr>
          <a:xfrm>
            <a:off x="8081801" y="2483446"/>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Excel Project</a:t>
            </a:r>
            <a:endParaRPr lang="zh-CN" altLang="en-US" sz="2400" b="1" dirty="0">
              <a:solidFill>
                <a:srgbClr val="FFFFFF"/>
              </a:solidFill>
              <a:latin typeface="Arial" panose="020B0604020202020204" pitchFamily="34" charset="0"/>
              <a:ea typeface="Arial" panose="020B0604020202020204" pitchFamily="34" charset="0"/>
            </a:endParaRPr>
          </a:p>
        </p:txBody>
      </p:sp>
      <p:sp>
        <p:nvSpPr>
          <p:cNvPr id="22" name="文本框 21"/>
          <p:cNvSpPr txBox="1"/>
          <p:nvPr/>
        </p:nvSpPr>
        <p:spPr>
          <a:xfrm>
            <a:off x="1512082" y="5377469"/>
            <a:ext cx="5981468" cy="810260"/>
          </a:xfrm>
          <a:prstGeom prst="rect">
            <a:avLst/>
          </a:prstGeom>
          <a:noFill/>
        </p:spPr>
        <p:txBody>
          <a:bodyPr wrap="square" rtlCol="0">
            <a:spAutoFit/>
            <a:scene3d>
              <a:camera prst="orthographicFront"/>
              <a:lightRig rig="threePt" dir="t"/>
            </a:scene3d>
            <a:sp3d contourW="12700"/>
          </a:bodyPr>
          <a:lstStyle/>
          <a:p>
            <a:pPr algn="ctr">
              <a:lnSpc>
                <a:spcPct val="130000"/>
              </a:lnSpc>
              <a:spcBef>
                <a:spcPts val="0"/>
              </a:spcBef>
              <a:spcAft>
                <a:spcPts val="0"/>
              </a:spcAft>
            </a:pPr>
            <a:r>
              <a:rPr lang="en-US" altLang="en-US" smtClean="0">
                <a:solidFill>
                  <a:schemeClr val="tx1"/>
                </a:solidFill>
                <a:latin typeface="Calibri" panose="020F0502020204030204" charset="0"/>
                <a:cs typeface="Calibri" panose="020F0502020204030204" charset="0"/>
                <a:sym typeface="+mn-ea"/>
              </a:rPr>
              <a:t>Every great presentation is complete with a great audience — and that’s you!</a:t>
            </a:r>
            <a:endParaRPr lang="en-US" altLang="en-US" dirty="0" smtClean="0">
              <a:solidFill>
                <a:schemeClr val="tx1"/>
              </a:solidFill>
              <a:latin typeface="Calibri" panose="020F0502020204030204" charset="0"/>
              <a:ea typeface="Arial" panose="020B0604020202020204" pitchFamily="34" charset="0"/>
              <a:cs typeface="Calibri" panose="020F0502020204030204" charset="0"/>
              <a:sym typeface="+mn-ea"/>
            </a:endParaRPr>
          </a:p>
        </p:txBody>
      </p:sp>
      <p:sp>
        <p:nvSpPr>
          <p:cNvPr id="23" name="文本框 22"/>
          <p:cNvSpPr txBox="1"/>
          <p:nvPr/>
        </p:nvSpPr>
        <p:spPr>
          <a:xfrm>
            <a:off x="8081800" y="3926697"/>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dirty="0">
                <a:solidFill>
                  <a:srgbClr val="FFFFFF"/>
                </a:solidFill>
                <a:latin typeface="Arial" panose="020B0604020202020204" pitchFamily="34" charset="0"/>
                <a:ea typeface="Arial" panose="020B0604020202020204" pitchFamily="34" charset="0"/>
              </a:rPr>
              <a:t>MIS</a:t>
            </a:r>
            <a:endParaRPr lang="en-US" altLang="zh-CN" sz="2400" b="1" dirty="0">
              <a:solidFill>
                <a:srgbClr val="FFFFFF"/>
              </a:solidFill>
              <a:latin typeface="Arial" panose="020B0604020202020204" pitchFamily="34" charset="0"/>
              <a:ea typeface="Arial" panose="020B0604020202020204" pitchFamily="34" charset="0"/>
            </a:endParaRPr>
          </a:p>
        </p:txBody>
      </p:sp>
      <p:sp>
        <p:nvSpPr>
          <p:cNvPr id="24" name="文本框 23"/>
          <p:cNvSpPr txBox="1"/>
          <p:nvPr/>
        </p:nvSpPr>
        <p:spPr>
          <a:xfrm>
            <a:off x="8029052" y="5465926"/>
            <a:ext cx="2398875" cy="460375"/>
          </a:xfrm>
          <a:prstGeom prst="rect">
            <a:avLst/>
          </a:prstGeom>
          <a:noFill/>
        </p:spPr>
        <p:txBody>
          <a:bodyPr wrap="square" rtlCol="0">
            <a:spAutoFit/>
            <a:scene3d>
              <a:camera prst="orthographicFront"/>
              <a:lightRig rig="threePt" dir="t"/>
            </a:scene3d>
            <a:sp3d contourW="12700"/>
          </a:bodyPr>
          <a:lstStyle/>
          <a:p>
            <a:pPr algn="ctr"/>
            <a:r>
              <a:rPr lang="en-US" altLang="zh-CN" sz="2400" b="1" dirty="0" smtClean="0">
                <a:solidFill>
                  <a:srgbClr val="FFFFFF"/>
                </a:solidFill>
                <a:latin typeface="Arial" panose="020B0604020202020204" pitchFamily="34" charset="0"/>
                <a:ea typeface="Arial" panose="020B0604020202020204" pitchFamily="34" charset="0"/>
              </a:rPr>
              <a:t>Pivot Table</a:t>
            </a:r>
            <a:endParaRPr lang="zh-CN" altLang="en-US" sz="2400" b="1" dirty="0">
              <a:solidFill>
                <a:srgbClr val="FFFFFF"/>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1" name="矩形 10"/>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矩形 11"/>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3" name="矩形 12"/>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任意多边形 6"/>
          <p:cNvSpPr/>
          <p:nvPr>
            <p:custDataLst>
              <p:tags r:id="rId2"/>
            </p:custDataLst>
          </p:nvPr>
        </p:nvSpPr>
        <p:spPr>
          <a:xfrm>
            <a:off x="1161588" y="2601376"/>
            <a:ext cx="2261567" cy="386242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Arial" panose="020B0604020202020204" pitchFamily="34" charset="0"/>
              <a:ea typeface="Arial" panose="020B0604020202020204" pitchFamily="34" charset="0"/>
            </a:endParaRPr>
          </a:p>
        </p:txBody>
      </p:sp>
      <p:sp>
        <p:nvSpPr>
          <p:cNvPr id="8" name="TextBox 20"/>
          <p:cNvSpPr txBox="1"/>
          <p:nvPr>
            <p:custDataLst>
              <p:tags r:id="rId3"/>
            </p:custDataLst>
          </p:nvPr>
        </p:nvSpPr>
        <p:spPr>
          <a:xfrm>
            <a:off x="2077568" y="2928382"/>
            <a:ext cx="429606" cy="615553"/>
          </a:xfrm>
          <a:prstGeom prst="rect">
            <a:avLst/>
          </a:prstGeom>
          <a:noFill/>
        </p:spPr>
        <p:txBody>
          <a:bodyPr wrap="none" lIns="0" tIns="0" rIns="0" bIns="0" rtlCol="0">
            <a:spAutoFit/>
          </a:bodyPr>
          <a:lstStyle/>
          <a:p>
            <a:pPr algn="ctr"/>
            <a:r>
              <a:rPr lang="en-US" altLang="zh-CN" sz="4000" spc="400" dirty="0">
                <a:solidFill>
                  <a:srgbClr val="74891A"/>
                </a:solidFill>
                <a:latin typeface="Arial" panose="020B0604020202020204" pitchFamily="34" charset="0"/>
                <a:ea typeface="Arial" panose="020B0604020202020204" pitchFamily="34" charset="0"/>
              </a:rPr>
              <a:t>01</a:t>
            </a:r>
            <a:endParaRPr lang="zh-CN" altLang="en-US" sz="4000" spc="400" dirty="0">
              <a:solidFill>
                <a:srgbClr val="74891A"/>
              </a:solidFill>
              <a:latin typeface="Arial" panose="020B0604020202020204" pitchFamily="34" charset="0"/>
              <a:ea typeface="Arial" panose="020B0604020202020204" pitchFamily="34" charset="0"/>
            </a:endParaRPr>
          </a:p>
        </p:txBody>
      </p:sp>
      <p:sp>
        <p:nvSpPr>
          <p:cNvPr id="9" name="任意多边形 8"/>
          <p:cNvSpPr/>
          <p:nvPr>
            <p:custDataLst>
              <p:tags r:id="rId4"/>
            </p:custDataLst>
          </p:nvPr>
        </p:nvSpPr>
        <p:spPr>
          <a:xfrm>
            <a:off x="6230161" y="2601376"/>
            <a:ext cx="2261567" cy="386242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Arial" panose="020B0604020202020204" pitchFamily="34" charset="0"/>
              <a:ea typeface="Arial" panose="020B0604020202020204" pitchFamily="34" charset="0"/>
            </a:endParaRPr>
          </a:p>
        </p:txBody>
      </p:sp>
      <p:sp>
        <p:nvSpPr>
          <p:cNvPr id="14" name="TextBox 20"/>
          <p:cNvSpPr txBox="1"/>
          <p:nvPr>
            <p:custDataLst>
              <p:tags r:id="rId5"/>
            </p:custDataLst>
          </p:nvPr>
        </p:nvSpPr>
        <p:spPr>
          <a:xfrm>
            <a:off x="7090037" y="2928382"/>
            <a:ext cx="541815" cy="615553"/>
          </a:xfrm>
          <a:prstGeom prst="rect">
            <a:avLst/>
          </a:prstGeom>
          <a:noFill/>
        </p:spPr>
        <p:txBody>
          <a:bodyPr wrap="none" lIns="0" tIns="0" rIns="0" bIns="0" rtlCol="0">
            <a:spAutoFit/>
          </a:bodyPr>
          <a:lstStyle/>
          <a:p>
            <a:pPr algn="ctr"/>
            <a:r>
              <a:rPr lang="en-US" altLang="zh-CN" sz="4000" spc="400" dirty="0" smtClean="0">
                <a:solidFill>
                  <a:srgbClr val="74891A"/>
                </a:solidFill>
                <a:latin typeface="Arial" panose="020B0604020202020204" pitchFamily="34" charset="0"/>
                <a:ea typeface="Arial" panose="020B0604020202020204" pitchFamily="34" charset="0"/>
              </a:rPr>
              <a:t>03</a:t>
            </a:r>
            <a:endParaRPr lang="zh-CN" altLang="en-US" sz="4000" spc="400" dirty="0">
              <a:solidFill>
                <a:srgbClr val="74891A"/>
              </a:solidFill>
              <a:latin typeface="Arial" panose="020B0604020202020204" pitchFamily="34" charset="0"/>
              <a:ea typeface="Arial" panose="020B0604020202020204" pitchFamily="34" charset="0"/>
            </a:endParaRPr>
          </a:p>
        </p:txBody>
      </p:sp>
      <p:sp>
        <p:nvSpPr>
          <p:cNvPr id="15" name="任意多边形 14"/>
          <p:cNvSpPr/>
          <p:nvPr>
            <p:custDataLst>
              <p:tags r:id="rId6"/>
            </p:custDataLst>
          </p:nvPr>
        </p:nvSpPr>
        <p:spPr>
          <a:xfrm>
            <a:off x="8767505" y="2601376"/>
            <a:ext cx="2261567" cy="386242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Arial" panose="020B0604020202020204" pitchFamily="34" charset="0"/>
              <a:ea typeface="Arial" panose="020B0604020202020204" pitchFamily="34" charset="0"/>
            </a:endParaRPr>
          </a:p>
        </p:txBody>
      </p:sp>
      <p:sp>
        <p:nvSpPr>
          <p:cNvPr id="16" name="TextBox 20"/>
          <p:cNvSpPr txBox="1"/>
          <p:nvPr>
            <p:custDataLst>
              <p:tags r:id="rId7"/>
            </p:custDataLst>
          </p:nvPr>
        </p:nvSpPr>
        <p:spPr>
          <a:xfrm>
            <a:off x="9636998" y="2928382"/>
            <a:ext cx="522579" cy="615553"/>
          </a:xfrm>
          <a:prstGeom prst="rect">
            <a:avLst/>
          </a:prstGeom>
          <a:noFill/>
        </p:spPr>
        <p:txBody>
          <a:bodyPr wrap="none" lIns="0" tIns="0" rIns="0" bIns="0" rtlCol="0">
            <a:spAutoFit/>
          </a:bodyPr>
          <a:lstStyle/>
          <a:p>
            <a:pPr algn="ctr"/>
            <a:r>
              <a:rPr lang="en-US" altLang="zh-CN" sz="4000" spc="400" dirty="0" smtClean="0">
                <a:solidFill>
                  <a:srgbClr val="4D5F2E"/>
                </a:solidFill>
                <a:latin typeface="Arial" panose="020B0604020202020204" pitchFamily="34" charset="0"/>
                <a:ea typeface="Arial" panose="020B0604020202020204" pitchFamily="34" charset="0"/>
              </a:rPr>
              <a:t>04</a:t>
            </a:r>
            <a:endParaRPr lang="zh-CN" altLang="en-US" sz="4000" spc="400" dirty="0">
              <a:solidFill>
                <a:srgbClr val="4D5F2E"/>
              </a:solidFill>
              <a:latin typeface="Arial" panose="020B0604020202020204" pitchFamily="34" charset="0"/>
              <a:ea typeface="Arial" panose="020B0604020202020204" pitchFamily="34" charset="0"/>
            </a:endParaRPr>
          </a:p>
        </p:txBody>
      </p:sp>
      <p:sp>
        <p:nvSpPr>
          <p:cNvPr id="17" name="任意多边形 16"/>
          <p:cNvSpPr/>
          <p:nvPr>
            <p:custDataLst>
              <p:tags r:id="rId8"/>
            </p:custDataLst>
          </p:nvPr>
        </p:nvSpPr>
        <p:spPr>
          <a:xfrm>
            <a:off x="3692817" y="2601376"/>
            <a:ext cx="2261567" cy="386242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Arial" panose="020B0604020202020204" pitchFamily="34" charset="0"/>
              <a:ea typeface="Arial" panose="020B0604020202020204" pitchFamily="34" charset="0"/>
            </a:endParaRPr>
          </a:p>
        </p:txBody>
      </p:sp>
      <p:sp>
        <p:nvSpPr>
          <p:cNvPr id="18" name="TextBox 20"/>
          <p:cNvSpPr txBox="1"/>
          <p:nvPr>
            <p:custDataLst>
              <p:tags r:id="rId9"/>
            </p:custDataLst>
          </p:nvPr>
        </p:nvSpPr>
        <p:spPr>
          <a:xfrm>
            <a:off x="4560708" y="2928382"/>
            <a:ext cx="525785" cy="615553"/>
          </a:xfrm>
          <a:prstGeom prst="rect">
            <a:avLst/>
          </a:prstGeom>
          <a:noFill/>
        </p:spPr>
        <p:txBody>
          <a:bodyPr wrap="none" lIns="0" tIns="0" rIns="0" bIns="0" rtlCol="0">
            <a:spAutoFit/>
          </a:bodyPr>
          <a:lstStyle/>
          <a:p>
            <a:pPr algn="ctr"/>
            <a:r>
              <a:rPr lang="en-US" altLang="zh-CN" sz="4000" spc="400" dirty="0" smtClean="0">
                <a:solidFill>
                  <a:srgbClr val="4D5F2E"/>
                </a:solidFill>
                <a:latin typeface="Arial" panose="020B0604020202020204" pitchFamily="34" charset="0"/>
                <a:ea typeface="Arial" panose="020B0604020202020204" pitchFamily="34" charset="0"/>
              </a:rPr>
              <a:t>02</a:t>
            </a:r>
            <a:endParaRPr lang="zh-CN" altLang="en-US" sz="4000" spc="400" dirty="0">
              <a:solidFill>
                <a:srgbClr val="4D5F2E"/>
              </a:solidFill>
              <a:latin typeface="Arial" panose="020B0604020202020204" pitchFamily="34" charset="0"/>
              <a:ea typeface="Arial" panose="020B0604020202020204" pitchFamily="34" charset="0"/>
            </a:endParaRPr>
          </a:p>
        </p:txBody>
      </p:sp>
      <p:sp>
        <p:nvSpPr>
          <p:cNvPr id="20" name="文本框 19"/>
          <p:cNvSpPr txBox="1"/>
          <p:nvPr>
            <p:custDataLst>
              <p:tags r:id="rId10"/>
            </p:custDataLst>
          </p:nvPr>
        </p:nvSpPr>
        <p:spPr>
          <a:xfrm>
            <a:off x="6394694" y="4320280"/>
            <a:ext cx="1932499"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rgbClr val="4D5F2E"/>
                </a:solidFill>
                <a:latin typeface="Arial" panose="020B0604020202020204" pitchFamily="34" charset="0"/>
                <a:ea typeface="Arial" panose="020B0604020202020204" pitchFamily="34" charset="0"/>
              </a:rPr>
              <a:t>Focus: Real-time Emergency Room (ER) operations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2" name="文本框 21"/>
          <p:cNvSpPr txBox="1"/>
          <p:nvPr>
            <p:custDataLst>
              <p:tags r:id="rId11"/>
            </p:custDataLst>
          </p:nvPr>
        </p:nvSpPr>
        <p:spPr>
          <a:xfrm>
            <a:off x="8958102" y="4320280"/>
            <a:ext cx="1932499"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rgbClr val="4D5F2E"/>
                </a:solidFill>
                <a:latin typeface="Arial" panose="020B0604020202020204" pitchFamily="34" charset="0"/>
                <a:ea typeface="Arial" panose="020B0604020202020204" pitchFamily="34" charset="0"/>
              </a:rPr>
              <a:t>Enables data-driven decision making in healthcare</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4" name="文本框 23"/>
          <p:cNvSpPr txBox="1"/>
          <p:nvPr>
            <p:custDataLst>
              <p:tags r:id="rId12"/>
            </p:custDataLst>
          </p:nvPr>
        </p:nvSpPr>
        <p:spPr>
          <a:xfrm>
            <a:off x="3852387" y="4320280"/>
            <a:ext cx="1932499" cy="828040"/>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rgbClr val="4D5F2E"/>
                </a:solidFill>
                <a:latin typeface="Arial" panose="020B0604020202020204" pitchFamily="34" charset="0"/>
                <a:ea typeface="Arial" panose="020B0604020202020204" pitchFamily="34" charset="0"/>
              </a:rPr>
              <a:t>Built during foundational data analytics journey</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6" name="文本框 25"/>
          <p:cNvSpPr txBox="1"/>
          <p:nvPr>
            <p:custDataLst>
              <p:tags r:id="rId13"/>
            </p:custDataLst>
          </p:nvPr>
        </p:nvSpPr>
        <p:spPr>
          <a:xfrm>
            <a:off x="1277213" y="4332500"/>
            <a:ext cx="1932499" cy="582295"/>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en-US" altLang="en-US" sz="1400" dirty="0">
                <a:solidFill>
                  <a:srgbClr val="4D5F2E"/>
                </a:solidFill>
                <a:latin typeface="Arial" panose="020B0604020202020204" pitchFamily="34" charset="0"/>
                <a:ea typeface="Arial" panose="020B0604020202020204" pitchFamily="34" charset="0"/>
              </a:rPr>
              <a:t>First end-to-end Excel MIS Dashboard</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7" name="文本框 26"/>
          <p:cNvSpPr txBox="1"/>
          <p:nvPr/>
        </p:nvSpPr>
        <p:spPr>
          <a:xfrm>
            <a:off x="4322248" y="738622"/>
            <a:ext cx="513143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Overview</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strVal val="#ppt_w+.3"/>
                                          </p:val>
                                        </p:tav>
                                        <p:tav tm="100000">
                                          <p:val>
                                            <p:strVal val="#ppt_w"/>
                                          </p:val>
                                        </p:tav>
                                      </p:tavLst>
                                    </p:anim>
                                    <p:anim calcmode="lin" valueType="num">
                                      <p:cBhvr>
                                        <p:cTn id="8" dur="1000" fill="hold"/>
                                        <p:tgtEl>
                                          <p:spTgt spid="27"/>
                                        </p:tgtEl>
                                        <p:attrNameLst>
                                          <p:attrName>ppt_h</p:attrName>
                                        </p:attrNameLst>
                                      </p:cBhvr>
                                      <p:tavLst>
                                        <p:tav tm="0">
                                          <p:val>
                                            <p:strVal val="#ppt_h"/>
                                          </p:val>
                                        </p:tav>
                                        <p:tav tm="100000">
                                          <p:val>
                                            <p:strVal val="#ppt_h"/>
                                          </p:val>
                                        </p:tav>
                                      </p:tavLst>
                                    </p:anim>
                                    <p:animEffect transition="in" filter="fade">
                                      <p:cBhvr>
                                        <p:cTn id="9" dur="10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1" name="矩形 10"/>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矩形 11"/>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3" name="矩形 12"/>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43"/>
          <p:cNvSpPr/>
          <p:nvPr>
            <p:custDataLst>
              <p:tags r:id="rId2"/>
            </p:custDataLst>
          </p:nvPr>
        </p:nvSpPr>
        <p:spPr bwMode="auto">
          <a:xfrm>
            <a:off x="4130534" y="3695497"/>
            <a:ext cx="1688732" cy="2546574"/>
          </a:xfrm>
          <a:custGeom>
            <a:avLst/>
            <a:gdLst>
              <a:gd name="T0" fmla="*/ 807 w 1087"/>
              <a:gd name="T1" fmla="*/ 1276 h 1639"/>
              <a:gd name="T2" fmla="*/ 1087 w 1087"/>
              <a:gd name="T3" fmla="*/ 838 h 1639"/>
              <a:gd name="T4" fmla="*/ 841 w 1087"/>
              <a:gd name="T5" fmla="*/ 596 h 1639"/>
              <a:gd name="T6" fmla="*/ 799 w 1087"/>
              <a:gd name="T7" fmla="*/ 400 h 1639"/>
              <a:gd name="T8" fmla="*/ 799 w 1087"/>
              <a:gd name="T9" fmla="*/ 400 h 1639"/>
              <a:gd name="T10" fmla="*/ 400 w 1087"/>
              <a:gd name="T11" fmla="*/ 0 h 1639"/>
              <a:gd name="T12" fmla="*/ 0 w 1087"/>
              <a:gd name="T13" fmla="*/ 400 h 1639"/>
              <a:gd name="T14" fmla="*/ 0 w 1087"/>
              <a:gd name="T15" fmla="*/ 400 h 1639"/>
              <a:gd name="T16" fmla="*/ 42 w 1087"/>
              <a:gd name="T17" fmla="*/ 724 h 1639"/>
              <a:gd name="T18" fmla="*/ 671 w 1087"/>
              <a:gd name="T19" fmla="*/ 1524 h 1639"/>
              <a:gd name="T20" fmla="*/ 971 w 1087"/>
              <a:gd name="T21" fmla="*/ 1639 h 1639"/>
              <a:gd name="T22" fmla="*/ 807 w 1087"/>
              <a:gd name="T23" fmla="*/ 1276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87" h="1639">
                <a:moveTo>
                  <a:pt x="807" y="1276"/>
                </a:moveTo>
                <a:cubicBezTo>
                  <a:pt x="807" y="1082"/>
                  <a:pt x="922" y="915"/>
                  <a:pt x="1087" y="838"/>
                </a:cubicBezTo>
                <a:cubicBezTo>
                  <a:pt x="978" y="791"/>
                  <a:pt x="890" y="704"/>
                  <a:pt x="841" y="596"/>
                </a:cubicBezTo>
                <a:cubicBezTo>
                  <a:pt x="814" y="536"/>
                  <a:pt x="799" y="470"/>
                  <a:pt x="799" y="400"/>
                </a:cubicBezTo>
                <a:cubicBezTo>
                  <a:pt x="799" y="400"/>
                  <a:pt x="799" y="400"/>
                  <a:pt x="799" y="400"/>
                </a:cubicBezTo>
                <a:cubicBezTo>
                  <a:pt x="799" y="179"/>
                  <a:pt x="620" y="0"/>
                  <a:pt x="400" y="0"/>
                </a:cubicBezTo>
                <a:cubicBezTo>
                  <a:pt x="179" y="0"/>
                  <a:pt x="0" y="179"/>
                  <a:pt x="0" y="400"/>
                </a:cubicBezTo>
                <a:cubicBezTo>
                  <a:pt x="0" y="400"/>
                  <a:pt x="0" y="400"/>
                  <a:pt x="0" y="400"/>
                </a:cubicBezTo>
                <a:cubicBezTo>
                  <a:pt x="0" y="512"/>
                  <a:pt x="15" y="620"/>
                  <a:pt x="42" y="724"/>
                </a:cubicBezTo>
                <a:cubicBezTo>
                  <a:pt x="132" y="1070"/>
                  <a:pt x="364" y="1358"/>
                  <a:pt x="671" y="1524"/>
                </a:cubicBezTo>
                <a:cubicBezTo>
                  <a:pt x="765" y="1575"/>
                  <a:pt x="866" y="1613"/>
                  <a:pt x="971" y="1639"/>
                </a:cubicBezTo>
                <a:cubicBezTo>
                  <a:pt x="871" y="1551"/>
                  <a:pt x="807" y="1421"/>
                  <a:pt x="807" y="1276"/>
                </a:cubicBezTo>
                <a:close/>
              </a:path>
            </a:pathLst>
          </a:custGeom>
          <a:solidFill>
            <a:srgbClr val="4D5F2E"/>
          </a:solidFill>
          <a:ln>
            <a:noFill/>
          </a:ln>
        </p:spPr>
        <p:txBody>
          <a:bodyPr vert="horz" wrap="square" lIns="91440" tIns="45720" rIns="91440" bIns="45720" numCol="1" anchor="t" anchorCtr="0" compatLnSpc="1"/>
          <a:lstStyle/>
          <a:p>
            <a:endParaRPr lang="en-US" dirty="0">
              <a:latin typeface="Arial" panose="020B0604020202020204" pitchFamily="34" charset="0"/>
            </a:endParaRPr>
          </a:p>
        </p:txBody>
      </p:sp>
      <p:sp>
        <p:nvSpPr>
          <p:cNvPr id="8" name="Freeform 44"/>
          <p:cNvSpPr/>
          <p:nvPr>
            <p:custDataLst>
              <p:tags r:id="rId3"/>
            </p:custDataLst>
          </p:nvPr>
        </p:nvSpPr>
        <p:spPr bwMode="auto">
          <a:xfrm>
            <a:off x="6420459" y="2402873"/>
            <a:ext cx="1674670" cy="2504385"/>
          </a:xfrm>
          <a:custGeom>
            <a:avLst/>
            <a:gdLst>
              <a:gd name="T0" fmla="*/ 1077 w 1078"/>
              <a:gd name="T1" fmla="*/ 1189 h 1612"/>
              <a:gd name="T2" fmla="*/ 1029 w 1078"/>
              <a:gd name="T3" fmla="*/ 881 h 1612"/>
              <a:gd name="T4" fmla="*/ 451 w 1078"/>
              <a:gd name="T5" fmla="*/ 133 h 1612"/>
              <a:gd name="T6" fmla="*/ 133 w 1078"/>
              <a:gd name="T7" fmla="*/ 0 h 1612"/>
              <a:gd name="T8" fmla="*/ 290 w 1078"/>
              <a:gd name="T9" fmla="*/ 356 h 1612"/>
              <a:gd name="T10" fmla="*/ 0 w 1078"/>
              <a:gd name="T11" fmla="*/ 798 h 1612"/>
              <a:gd name="T12" fmla="*/ 23 w 1078"/>
              <a:gd name="T13" fmla="*/ 809 h 1612"/>
              <a:gd name="T14" fmla="*/ 233 w 1078"/>
              <a:gd name="T15" fmla="*/ 1027 h 1612"/>
              <a:gd name="T16" fmla="*/ 278 w 1078"/>
              <a:gd name="T17" fmla="*/ 1213 h 1612"/>
              <a:gd name="T18" fmla="*/ 279 w 1078"/>
              <a:gd name="T19" fmla="*/ 1213 h 1612"/>
              <a:gd name="T20" fmla="*/ 678 w 1078"/>
              <a:gd name="T21" fmla="*/ 1612 h 1612"/>
              <a:gd name="T22" fmla="*/ 1078 w 1078"/>
              <a:gd name="T23" fmla="*/ 1221 h 1612"/>
              <a:gd name="T24" fmla="*/ 1078 w 1078"/>
              <a:gd name="T25" fmla="*/ 1213 h 1612"/>
              <a:gd name="T26" fmla="*/ 1077 w 1078"/>
              <a:gd name="T27" fmla="*/ 1189 h 1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78" h="1612">
                <a:moveTo>
                  <a:pt x="1077" y="1189"/>
                </a:moveTo>
                <a:cubicBezTo>
                  <a:pt x="1074" y="1083"/>
                  <a:pt x="1057" y="980"/>
                  <a:pt x="1029" y="881"/>
                </a:cubicBezTo>
                <a:cubicBezTo>
                  <a:pt x="939" y="564"/>
                  <a:pt x="729" y="297"/>
                  <a:pt x="451" y="133"/>
                </a:cubicBezTo>
                <a:cubicBezTo>
                  <a:pt x="353" y="75"/>
                  <a:pt x="246" y="30"/>
                  <a:pt x="133" y="0"/>
                </a:cubicBezTo>
                <a:cubicBezTo>
                  <a:pt x="230" y="88"/>
                  <a:pt x="290" y="215"/>
                  <a:pt x="290" y="356"/>
                </a:cubicBezTo>
                <a:cubicBezTo>
                  <a:pt x="290" y="553"/>
                  <a:pt x="171" y="724"/>
                  <a:pt x="0" y="798"/>
                </a:cubicBezTo>
                <a:cubicBezTo>
                  <a:pt x="8" y="802"/>
                  <a:pt x="15" y="805"/>
                  <a:pt x="23" y="809"/>
                </a:cubicBezTo>
                <a:cubicBezTo>
                  <a:pt x="114" y="857"/>
                  <a:pt x="188" y="934"/>
                  <a:pt x="233" y="1027"/>
                </a:cubicBezTo>
                <a:cubicBezTo>
                  <a:pt x="260" y="1084"/>
                  <a:pt x="276" y="1146"/>
                  <a:pt x="278" y="1213"/>
                </a:cubicBezTo>
                <a:cubicBezTo>
                  <a:pt x="279" y="1213"/>
                  <a:pt x="279" y="1213"/>
                  <a:pt x="279" y="1213"/>
                </a:cubicBezTo>
                <a:cubicBezTo>
                  <a:pt x="279" y="1434"/>
                  <a:pt x="458" y="1612"/>
                  <a:pt x="678" y="1612"/>
                </a:cubicBezTo>
                <a:cubicBezTo>
                  <a:pt x="896" y="1612"/>
                  <a:pt x="1074" y="1438"/>
                  <a:pt x="1078" y="1221"/>
                </a:cubicBezTo>
                <a:cubicBezTo>
                  <a:pt x="1078" y="1218"/>
                  <a:pt x="1078" y="1215"/>
                  <a:pt x="1078" y="1213"/>
                </a:cubicBezTo>
                <a:cubicBezTo>
                  <a:pt x="1078" y="1205"/>
                  <a:pt x="1078" y="1197"/>
                  <a:pt x="1077" y="1189"/>
                </a:cubicBezTo>
                <a:close/>
              </a:path>
            </a:pathLst>
          </a:custGeom>
          <a:solidFill>
            <a:srgbClr val="4D5F2E"/>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9" name="Freeform 45"/>
          <p:cNvSpPr/>
          <p:nvPr>
            <p:custDataLst>
              <p:tags r:id="rId4"/>
            </p:custDataLst>
          </p:nvPr>
        </p:nvSpPr>
        <p:spPr bwMode="auto">
          <a:xfrm>
            <a:off x="4196161" y="2334902"/>
            <a:ext cx="2545403" cy="1678184"/>
          </a:xfrm>
          <a:custGeom>
            <a:avLst/>
            <a:gdLst>
              <a:gd name="T0" fmla="*/ 1250 w 1639"/>
              <a:gd name="T1" fmla="*/ 0 h 1080"/>
              <a:gd name="T2" fmla="*/ 1248 w 1639"/>
              <a:gd name="T3" fmla="*/ 0 h 1080"/>
              <a:gd name="T4" fmla="*/ 1239 w 1639"/>
              <a:gd name="T5" fmla="*/ 0 h 1080"/>
              <a:gd name="T6" fmla="*/ 1237 w 1639"/>
              <a:gd name="T7" fmla="*/ 0 h 1080"/>
              <a:gd name="T8" fmla="*/ 1234 w 1639"/>
              <a:gd name="T9" fmla="*/ 0 h 1080"/>
              <a:gd name="T10" fmla="*/ 918 w 1639"/>
              <a:gd name="T11" fmla="*/ 40 h 1080"/>
              <a:gd name="T12" fmla="*/ 68 w 1639"/>
              <a:gd name="T13" fmla="*/ 756 h 1080"/>
              <a:gd name="T14" fmla="*/ 0 w 1639"/>
              <a:gd name="T15" fmla="*/ 952 h 1080"/>
              <a:gd name="T16" fmla="*/ 358 w 1639"/>
              <a:gd name="T17" fmla="*/ 793 h 1080"/>
              <a:gd name="T18" fmla="*/ 799 w 1639"/>
              <a:gd name="T19" fmla="*/ 1080 h 1080"/>
              <a:gd name="T20" fmla="*/ 1041 w 1639"/>
              <a:gd name="T21" fmla="*/ 840 h 1080"/>
              <a:gd name="T22" fmla="*/ 1234 w 1639"/>
              <a:gd name="T23" fmla="*/ 799 h 1080"/>
              <a:gd name="T24" fmla="*/ 1248 w 1639"/>
              <a:gd name="T25" fmla="*/ 800 h 1080"/>
              <a:gd name="T26" fmla="*/ 1248 w 1639"/>
              <a:gd name="T27" fmla="*/ 799 h 1080"/>
              <a:gd name="T28" fmla="*/ 1639 w 1639"/>
              <a:gd name="T29" fmla="*/ 400 h 1080"/>
              <a:gd name="T30" fmla="*/ 1250 w 1639"/>
              <a:gd name="T31" fmla="*/ 0 h 1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39" h="1080">
                <a:moveTo>
                  <a:pt x="1250" y="0"/>
                </a:moveTo>
                <a:cubicBezTo>
                  <a:pt x="1249" y="0"/>
                  <a:pt x="1248" y="0"/>
                  <a:pt x="1248" y="0"/>
                </a:cubicBezTo>
                <a:cubicBezTo>
                  <a:pt x="1245" y="0"/>
                  <a:pt x="1242" y="0"/>
                  <a:pt x="1239" y="0"/>
                </a:cubicBezTo>
                <a:cubicBezTo>
                  <a:pt x="1239" y="0"/>
                  <a:pt x="1238" y="0"/>
                  <a:pt x="1237" y="0"/>
                </a:cubicBezTo>
                <a:cubicBezTo>
                  <a:pt x="1236" y="0"/>
                  <a:pt x="1235" y="0"/>
                  <a:pt x="1234" y="0"/>
                </a:cubicBezTo>
                <a:cubicBezTo>
                  <a:pt x="1125" y="0"/>
                  <a:pt x="1019" y="14"/>
                  <a:pt x="918" y="40"/>
                </a:cubicBezTo>
                <a:cubicBezTo>
                  <a:pt x="537" y="136"/>
                  <a:pt x="226" y="404"/>
                  <a:pt x="68" y="756"/>
                </a:cubicBezTo>
                <a:cubicBezTo>
                  <a:pt x="40" y="819"/>
                  <a:pt x="17" y="884"/>
                  <a:pt x="0" y="952"/>
                </a:cubicBezTo>
                <a:cubicBezTo>
                  <a:pt x="88" y="854"/>
                  <a:pt x="216" y="793"/>
                  <a:pt x="358" y="793"/>
                </a:cubicBezTo>
                <a:cubicBezTo>
                  <a:pt x="554" y="793"/>
                  <a:pt x="724" y="911"/>
                  <a:pt x="799" y="1080"/>
                </a:cubicBezTo>
                <a:cubicBezTo>
                  <a:pt x="847" y="973"/>
                  <a:pt x="934" y="887"/>
                  <a:pt x="1041" y="840"/>
                </a:cubicBezTo>
                <a:cubicBezTo>
                  <a:pt x="1100" y="814"/>
                  <a:pt x="1165" y="799"/>
                  <a:pt x="1234" y="799"/>
                </a:cubicBezTo>
                <a:cubicBezTo>
                  <a:pt x="1239" y="799"/>
                  <a:pt x="1243" y="799"/>
                  <a:pt x="1248" y="800"/>
                </a:cubicBezTo>
                <a:cubicBezTo>
                  <a:pt x="1248" y="799"/>
                  <a:pt x="1248" y="799"/>
                  <a:pt x="1248" y="799"/>
                </a:cubicBezTo>
                <a:cubicBezTo>
                  <a:pt x="1465" y="795"/>
                  <a:pt x="1639" y="618"/>
                  <a:pt x="1639" y="400"/>
                </a:cubicBezTo>
                <a:cubicBezTo>
                  <a:pt x="1639" y="182"/>
                  <a:pt x="1466" y="6"/>
                  <a:pt x="1250" y="0"/>
                </a:cubicBez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4" name="Freeform 46"/>
          <p:cNvSpPr/>
          <p:nvPr>
            <p:custDataLst>
              <p:tags r:id="rId5"/>
            </p:custDataLst>
          </p:nvPr>
        </p:nvSpPr>
        <p:spPr bwMode="auto">
          <a:xfrm>
            <a:off x="5513396" y="4606076"/>
            <a:ext cx="2526653" cy="1693419"/>
          </a:xfrm>
          <a:custGeom>
            <a:avLst/>
            <a:gdLst>
              <a:gd name="T0" fmla="*/ 1262 w 1627"/>
              <a:gd name="T1" fmla="*/ 278 h 1090"/>
              <a:gd name="T2" fmla="*/ 825 w 1627"/>
              <a:gd name="T3" fmla="*/ 0 h 1090"/>
              <a:gd name="T4" fmla="*/ 588 w 1627"/>
              <a:gd name="T5" fmla="*/ 246 h 1090"/>
              <a:gd name="T6" fmla="*/ 400 w 1627"/>
              <a:gd name="T7" fmla="*/ 290 h 1090"/>
              <a:gd name="T8" fmla="*/ 400 w 1627"/>
              <a:gd name="T9" fmla="*/ 291 h 1090"/>
              <a:gd name="T10" fmla="*/ 0 w 1627"/>
              <a:gd name="T11" fmla="*/ 690 h 1090"/>
              <a:gd name="T12" fmla="*/ 394 w 1627"/>
              <a:gd name="T13" fmla="*/ 1090 h 1090"/>
              <a:gd name="T14" fmla="*/ 400 w 1627"/>
              <a:gd name="T15" fmla="*/ 1090 h 1090"/>
              <a:gd name="T16" fmla="*/ 421 w 1627"/>
              <a:gd name="T17" fmla="*/ 1089 h 1090"/>
              <a:gd name="T18" fmla="*/ 729 w 1627"/>
              <a:gd name="T19" fmla="*/ 1043 h 1090"/>
              <a:gd name="T20" fmla="*/ 1560 w 1627"/>
              <a:gd name="T21" fmla="*/ 315 h 1090"/>
              <a:gd name="T22" fmla="*/ 1627 w 1627"/>
              <a:gd name="T23" fmla="*/ 111 h 1090"/>
              <a:gd name="T24" fmla="*/ 1262 w 1627"/>
              <a:gd name="T25" fmla="*/ 278 h 10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27" h="1090">
                <a:moveTo>
                  <a:pt x="1262" y="278"/>
                </a:moveTo>
                <a:cubicBezTo>
                  <a:pt x="1069" y="278"/>
                  <a:pt x="902" y="164"/>
                  <a:pt x="825" y="0"/>
                </a:cubicBezTo>
                <a:cubicBezTo>
                  <a:pt x="779" y="108"/>
                  <a:pt x="695" y="196"/>
                  <a:pt x="588" y="246"/>
                </a:cubicBezTo>
                <a:cubicBezTo>
                  <a:pt x="531" y="273"/>
                  <a:pt x="467" y="288"/>
                  <a:pt x="400" y="290"/>
                </a:cubicBezTo>
                <a:cubicBezTo>
                  <a:pt x="400" y="291"/>
                  <a:pt x="400" y="291"/>
                  <a:pt x="400" y="291"/>
                </a:cubicBezTo>
                <a:cubicBezTo>
                  <a:pt x="179" y="291"/>
                  <a:pt x="0" y="470"/>
                  <a:pt x="0" y="690"/>
                </a:cubicBezTo>
                <a:cubicBezTo>
                  <a:pt x="0" y="909"/>
                  <a:pt x="176" y="1087"/>
                  <a:pt x="394" y="1090"/>
                </a:cubicBezTo>
                <a:cubicBezTo>
                  <a:pt x="396" y="1090"/>
                  <a:pt x="398" y="1090"/>
                  <a:pt x="400" y="1090"/>
                </a:cubicBezTo>
                <a:cubicBezTo>
                  <a:pt x="407" y="1090"/>
                  <a:pt x="414" y="1090"/>
                  <a:pt x="421" y="1089"/>
                </a:cubicBezTo>
                <a:cubicBezTo>
                  <a:pt x="528" y="1086"/>
                  <a:pt x="631" y="1071"/>
                  <a:pt x="729" y="1043"/>
                </a:cubicBezTo>
                <a:cubicBezTo>
                  <a:pt x="1104" y="939"/>
                  <a:pt x="1409" y="668"/>
                  <a:pt x="1560" y="315"/>
                </a:cubicBezTo>
                <a:cubicBezTo>
                  <a:pt x="1588" y="250"/>
                  <a:pt x="1610" y="182"/>
                  <a:pt x="1627" y="111"/>
                </a:cubicBezTo>
                <a:cubicBezTo>
                  <a:pt x="1539" y="213"/>
                  <a:pt x="1408" y="278"/>
                  <a:pt x="1262" y="278"/>
                </a:cubicBez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5" name="Oval 3"/>
          <p:cNvSpPr/>
          <p:nvPr>
            <p:custDataLst>
              <p:tags r:id="rId6"/>
            </p:custDataLst>
          </p:nvPr>
        </p:nvSpPr>
        <p:spPr>
          <a:xfrm>
            <a:off x="5670985" y="2531439"/>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6" name="Oval 9"/>
          <p:cNvSpPr/>
          <p:nvPr>
            <p:custDataLst>
              <p:tags r:id="rId7"/>
            </p:custDataLst>
          </p:nvPr>
        </p:nvSpPr>
        <p:spPr>
          <a:xfrm>
            <a:off x="7057258"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7" name="Oval 10"/>
          <p:cNvSpPr/>
          <p:nvPr>
            <p:custDataLst>
              <p:tags r:id="rId8"/>
            </p:custDataLst>
          </p:nvPr>
        </p:nvSpPr>
        <p:spPr>
          <a:xfrm>
            <a:off x="5657426" y="5260088"/>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8" name="Oval 11"/>
          <p:cNvSpPr/>
          <p:nvPr>
            <p:custDataLst>
              <p:tags r:id="rId9"/>
            </p:custDataLst>
          </p:nvPr>
        </p:nvSpPr>
        <p:spPr>
          <a:xfrm>
            <a:off x="4306817" y="3875800"/>
            <a:ext cx="867563" cy="8675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endParaRPr>
          </a:p>
        </p:txBody>
      </p:sp>
      <p:sp>
        <p:nvSpPr>
          <p:cNvPr id="19" name="Inhaltsplatzhalter 4"/>
          <p:cNvSpPr txBox="1"/>
          <p:nvPr>
            <p:custDataLst>
              <p:tags r:id="rId10"/>
            </p:custDataLst>
          </p:nvPr>
        </p:nvSpPr>
        <p:spPr>
          <a:xfrm>
            <a:off x="4941938" y="306871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01</a:t>
            </a:r>
            <a:endParaRPr lang="en-US" sz="2000" dirty="0">
              <a:latin typeface="Arial" panose="020B0604020202020204" pitchFamily="34" charset="0"/>
            </a:endParaRPr>
          </a:p>
        </p:txBody>
      </p:sp>
      <p:sp>
        <p:nvSpPr>
          <p:cNvPr id="20" name="Inhaltsplatzhalter 4"/>
          <p:cNvSpPr txBox="1"/>
          <p:nvPr>
            <p:custDataLst>
              <p:tags r:id="rId11"/>
            </p:custDataLst>
          </p:nvPr>
        </p:nvSpPr>
        <p:spPr>
          <a:xfrm>
            <a:off x="4656749" y="4866572"/>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04</a:t>
            </a:r>
            <a:endParaRPr lang="en-US" sz="2000" dirty="0">
              <a:latin typeface="Arial" panose="020B0604020202020204" pitchFamily="34" charset="0"/>
            </a:endParaRPr>
          </a:p>
        </p:txBody>
      </p:sp>
      <p:sp>
        <p:nvSpPr>
          <p:cNvPr id="21" name="Inhaltsplatzhalter 4"/>
          <p:cNvSpPr txBox="1"/>
          <p:nvPr>
            <p:custDataLst>
              <p:tags r:id="rId12"/>
            </p:custDataLst>
          </p:nvPr>
        </p:nvSpPr>
        <p:spPr>
          <a:xfrm>
            <a:off x="6821589" y="3373940"/>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02</a:t>
            </a:r>
            <a:endParaRPr lang="en-US" sz="2000" dirty="0">
              <a:latin typeface="Arial" panose="020B0604020202020204" pitchFamily="34" charset="0"/>
            </a:endParaRPr>
          </a:p>
        </p:txBody>
      </p:sp>
      <p:sp>
        <p:nvSpPr>
          <p:cNvPr id="22" name="Inhaltsplatzhalter 4"/>
          <p:cNvSpPr txBox="1"/>
          <p:nvPr>
            <p:custDataLst>
              <p:tags r:id="rId13"/>
            </p:custDataLst>
          </p:nvPr>
        </p:nvSpPr>
        <p:spPr>
          <a:xfrm>
            <a:off x="6646216" y="5174526"/>
            <a:ext cx="636303" cy="382270"/>
          </a:xfrm>
          <a:prstGeom prst="rect">
            <a:avLst/>
          </a:prstGeom>
        </p:spPr>
        <p:txBody>
          <a:bodyPr wrap="square" lIns="0" tIns="0" rIns="0" bIns="0" anchor="ctr">
            <a:spAutoFit/>
          </a:bodyPr>
          <a:lstStyle>
            <a:lvl1pPr marL="273050" indent="-273050" algn="l" defTabSz="914400"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4400"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4400"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4400"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lnSpc>
                <a:spcPct val="100000"/>
              </a:lnSpc>
              <a:spcAft>
                <a:spcPts val="1200"/>
              </a:spcAft>
              <a:buNone/>
            </a:pPr>
            <a:r>
              <a:rPr lang="en-US" sz="2800" b="1" dirty="0">
                <a:latin typeface="Arial" panose="020B0604020202020204" pitchFamily="34" charset="0"/>
              </a:rPr>
              <a:t>03</a:t>
            </a:r>
            <a:endParaRPr lang="en-US" sz="2000" dirty="0">
              <a:latin typeface="Arial" panose="020B0604020202020204" pitchFamily="34" charset="0"/>
            </a:endParaRPr>
          </a:p>
        </p:txBody>
      </p:sp>
      <p:grpSp>
        <p:nvGrpSpPr>
          <p:cNvPr id="23" name="Group 35"/>
          <p:cNvGrpSpPr/>
          <p:nvPr>
            <p:custDataLst>
              <p:tags r:id="rId14"/>
            </p:custDataLst>
          </p:nvPr>
        </p:nvGrpSpPr>
        <p:grpSpPr>
          <a:xfrm>
            <a:off x="5844710" y="2701695"/>
            <a:ext cx="520112" cy="520112"/>
            <a:chOff x="10996613" y="1925638"/>
            <a:chExt cx="534987" cy="534988"/>
          </a:xfrm>
          <a:solidFill>
            <a:srgbClr val="74891A"/>
          </a:solidFill>
        </p:grpSpPr>
        <p:sp>
          <p:nvSpPr>
            <p:cNvPr id="24" name="Freeform 6"/>
            <p:cNvSpPr>
              <a:spLocks noEditPoints="1"/>
            </p:cNvSpPr>
            <p:nvPr>
              <p:custDataLst>
                <p:tags r:id="rId15"/>
              </p:custDataLst>
            </p:nvPr>
          </p:nvSpPr>
          <p:spPr bwMode="auto">
            <a:xfrm>
              <a:off x="10996613" y="1925638"/>
              <a:ext cx="534987" cy="534988"/>
            </a:xfrm>
            <a:custGeom>
              <a:avLst/>
              <a:gdLst>
                <a:gd name="T0" fmla="*/ 1446 w 3370"/>
                <a:gd name="T1" fmla="*/ 543 h 3371"/>
                <a:gd name="T2" fmla="*/ 1099 w 3370"/>
                <a:gd name="T3" fmla="*/ 703 h 3371"/>
                <a:gd name="T4" fmla="*/ 750 w 3370"/>
                <a:gd name="T5" fmla="*/ 523 h 3371"/>
                <a:gd name="T6" fmla="*/ 518 w 3370"/>
                <a:gd name="T7" fmla="*/ 737 h 3371"/>
                <a:gd name="T8" fmla="*/ 710 w 3370"/>
                <a:gd name="T9" fmla="*/ 1069 h 3371"/>
                <a:gd name="T10" fmla="*/ 568 w 3370"/>
                <a:gd name="T11" fmla="*/ 1428 h 3371"/>
                <a:gd name="T12" fmla="*/ 192 w 3370"/>
                <a:gd name="T13" fmla="*/ 1536 h 3371"/>
                <a:gd name="T14" fmla="*/ 524 w 3370"/>
                <a:gd name="T15" fmla="*/ 1916 h 3371"/>
                <a:gd name="T16" fmla="*/ 665 w 3370"/>
                <a:gd name="T17" fmla="*/ 2204 h 3371"/>
                <a:gd name="T18" fmla="*/ 526 w 3370"/>
                <a:gd name="T19" fmla="*/ 2621 h 3371"/>
                <a:gd name="T20" fmla="*/ 749 w 3370"/>
                <a:gd name="T21" fmla="*/ 2861 h 3371"/>
                <a:gd name="T22" fmla="*/ 1044 w 3370"/>
                <a:gd name="T23" fmla="*/ 2666 h 3371"/>
                <a:gd name="T24" fmla="*/ 1325 w 3370"/>
                <a:gd name="T25" fmla="*/ 2773 h 3371"/>
                <a:gd name="T26" fmla="*/ 1519 w 3370"/>
                <a:gd name="T27" fmla="*/ 3167 h 3371"/>
                <a:gd name="T28" fmla="*/ 1851 w 3370"/>
                <a:gd name="T29" fmla="*/ 3167 h 3371"/>
                <a:gd name="T30" fmla="*/ 2048 w 3370"/>
                <a:gd name="T31" fmla="*/ 2773 h 3371"/>
                <a:gd name="T32" fmla="*/ 2351 w 3370"/>
                <a:gd name="T33" fmla="*/ 2666 h 3371"/>
                <a:gd name="T34" fmla="*/ 2631 w 3370"/>
                <a:gd name="T35" fmla="*/ 2854 h 3371"/>
                <a:gd name="T36" fmla="*/ 2676 w 3370"/>
                <a:gd name="T37" fmla="*/ 2370 h 3371"/>
                <a:gd name="T38" fmla="*/ 2743 w 3370"/>
                <a:gd name="T39" fmla="*/ 2123 h 3371"/>
                <a:gd name="T40" fmla="*/ 2870 w 3370"/>
                <a:gd name="T41" fmla="*/ 1902 h 3371"/>
                <a:gd name="T42" fmla="*/ 3181 w 3370"/>
                <a:gd name="T43" fmla="*/ 1529 h 3371"/>
                <a:gd name="T44" fmla="*/ 2803 w 3370"/>
                <a:gd name="T45" fmla="*/ 1421 h 3371"/>
                <a:gd name="T46" fmla="*/ 2659 w 3370"/>
                <a:gd name="T47" fmla="*/ 1063 h 3371"/>
                <a:gd name="T48" fmla="*/ 2849 w 3370"/>
                <a:gd name="T49" fmla="*/ 732 h 3371"/>
                <a:gd name="T50" fmla="*/ 2618 w 3370"/>
                <a:gd name="T51" fmla="*/ 519 h 3371"/>
                <a:gd name="T52" fmla="*/ 2268 w 3370"/>
                <a:gd name="T53" fmla="*/ 700 h 3371"/>
                <a:gd name="T54" fmla="*/ 1913 w 3370"/>
                <a:gd name="T55" fmla="*/ 540 h 3371"/>
                <a:gd name="T56" fmla="*/ 1532 w 3370"/>
                <a:gd name="T57" fmla="*/ 189 h 3371"/>
                <a:gd name="T58" fmla="*/ 1973 w 3370"/>
                <a:gd name="T59" fmla="*/ 60 h 3371"/>
                <a:gd name="T60" fmla="*/ 2233 w 3370"/>
                <a:gd name="T61" fmla="*/ 468 h 3371"/>
                <a:gd name="T62" fmla="*/ 2659 w 3370"/>
                <a:gd name="T63" fmla="*/ 331 h 3371"/>
                <a:gd name="T64" fmla="*/ 3022 w 3370"/>
                <a:gd name="T65" fmla="*/ 652 h 3371"/>
                <a:gd name="T66" fmla="*/ 3005 w 3370"/>
                <a:gd name="T67" fmla="*/ 868 h 3371"/>
                <a:gd name="T68" fmla="*/ 3260 w 3370"/>
                <a:gd name="T69" fmla="*/ 1353 h 3371"/>
                <a:gd name="T70" fmla="*/ 3370 w 3370"/>
                <a:gd name="T71" fmla="*/ 1537 h 3371"/>
                <a:gd name="T72" fmla="*/ 3286 w 3370"/>
                <a:gd name="T73" fmla="*/ 2001 h 3371"/>
                <a:gd name="T74" fmla="*/ 2865 w 3370"/>
                <a:gd name="T75" fmla="*/ 2309 h 3371"/>
                <a:gd name="T76" fmla="*/ 3033 w 3370"/>
                <a:gd name="T77" fmla="*/ 2690 h 3371"/>
                <a:gd name="T78" fmla="*/ 2689 w 3370"/>
                <a:gd name="T79" fmla="*/ 3034 h 3371"/>
                <a:gd name="T80" fmla="*/ 2309 w 3370"/>
                <a:gd name="T81" fmla="*/ 2866 h 3371"/>
                <a:gd name="T82" fmla="*/ 2001 w 3370"/>
                <a:gd name="T83" fmla="*/ 3287 h 3371"/>
                <a:gd name="T84" fmla="*/ 1536 w 3370"/>
                <a:gd name="T85" fmla="*/ 3371 h 3371"/>
                <a:gd name="T86" fmla="*/ 1352 w 3370"/>
                <a:gd name="T87" fmla="*/ 3260 h 3371"/>
                <a:gd name="T88" fmla="*/ 871 w 3370"/>
                <a:gd name="T89" fmla="*/ 3010 h 3371"/>
                <a:gd name="T90" fmla="*/ 656 w 3370"/>
                <a:gd name="T91" fmla="*/ 3026 h 3371"/>
                <a:gd name="T92" fmla="*/ 335 w 3370"/>
                <a:gd name="T93" fmla="*/ 2663 h 3371"/>
                <a:gd name="T94" fmla="*/ 473 w 3370"/>
                <a:gd name="T95" fmla="*/ 2242 h 3371"/>
                <a:gd name="T96" fmla="*/ 60 w 3370"/>
                <a:gd name="T97" fmla="*/ 1988 h 3371"/>
                <a:gd name="T98" fmla="*/ 3 w 3370"/>
                <a:gd name="T99" fmla="*/ 1511 h 3371"/>
                <a:gd name="T100" fmla="*/ 141 w 3370"/>
                <a:gd name="T101" fmla="*/ 1347 h 3371"/>
                <a:gd name="T102" fmla="*/ 344 w 3370"/>
                <a:gd name="T103" fmla="*/ 843 h 3371"/>
                <a:gd name="T104" fmla="*/ 361 w 3370"/>
                <a:gd name="T105" fmla="*/ 629 h 3371"/>
                <a:gd name="T106" fmla="*/ 741 w 3370"/>
                <a:gd name="T107" fmla="*/ 332 h 3371"/>
                <a:gd name="T108" fmla="*/ 1206 w 3370"/>
                <a:gd name="T109" fmla="*/ 440 h 3371"/>
                <a:gd name="T110" fmla="*/ 1409 w 3370"/>
                <a:gd name="T111" fmla="*/ 40 h 3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70" h="3371">
                  <a:moveTo>
                    <a:pt x="1532" y="189"/>
                  </a:moveTo>
                  <a:lnTo>
                    <a:pt x="1524" y="192"/>
                  </a:lnTo>
                  <a:lnTo>
                    <a:pt x="1518" y="198"/>
                  </a:lnTo>
                  <a:lnTo>
                    <a:pt x="1513" y="205"/>
                  </a:lnTo>
                  <a:lnTo>
                    <a:pt x="1463" y="503"/>
                  </a:lnTo>
                  <a:lnTo>
                    <a:pt x="1457" y="524"/>
                  </a:lnTo>
                  <a:lnTo>
                    <a:pt x="1446" y="543"/>
                  </a:lnTo>
                  <a:lnTo>
                    <a:pt x="1432" y="558"/>
                  </a:lnTo>
                  <a:lnTo>
                    <a:pt x="1414" y="571"/>
                  </a:lnTo>
                  <a:lnTo>
                    <a:pt x="1394" y="579"/>
                  </a:lnTo>
                  <a:lnTo>
                    <a:pt x="1317" y="602"/>
                  </a:lnTo>
                  <a:lnTo>
                    <a:pt x="1242" y="631"/>
                  </a:lnTo>
                  <a:lnTo>
                    <a:pt x="1169" y="665"/>
                  </a:lnTo>
                  <a:lnTo>
                    <a:pt x="1099" y="703"/>
                  </a:lnTo>
                  <a:lnTo>
                    <a:pt x="1079" y="712"/>
                  </a:lnTo>
                  <a:lnTo>
                    <a:pt x="1058" y="716"/>
                  </a:lnTo>
                  <a:lnTo>
                    <a:pt x="1036" y="715"/>
                  </a:lnTo>
                  <a:lnTo>
                    <a:pt x="1015" y="710"/>
                  </a:lnTo>
                  <a:lnTo>
                    <a:pt x="995" y="699"/>
                  </a:lnTo>
                  <a:lnTo>
                    <a:pt x="753" y="525"/>
                  </a:lnTo>
                  <a:lnTo>
                    <a:pt x="750" y="523"/>
                  </a:lnTo>
                  <a:lnTo>
                    <a:pt x="745" y="522"/>
                  </a:lnTo>
                  <a:lnTo>
                    <a:pt x="741" y="522"/>
                  </a:lnTo>
                  <a:lnTo>
                    <a:pt x="738" y="522"/>
                  </a:lnTo>
                  <a:lnTo>
                    <a:pt x="735" y="523"/>
                  </a:lnTo>
                  <a:lnTo>
                    <a:pt x="732" y="524"/>
                  </a:lnTo>
                  <a:lnTo>
                    <a:pt x="728" y="527"/>
                  </a:lnTo>
                  <a:lnTo>
                    <a:pt x="518" y="737"/>
                  </a:lnTo>
                  <a:lnTo>
                    <a:pt x="514" y="745"/>
                  </a:lnTo>
                  <a:lnTo>
                    <a:pt x="513" y="754"/>
                  </a:lnTo>
                  <a:lnTo>
                    <a:pt x="516" y="762"/>
                  </a:lnTo>
                  <a:lnTo>
                    <a:pt x="691" y="1008"/>
                  </a:lnTo>
                  <a:lnTo>
                    <a:pt x="702" y="1027"/>
                  </a:lnTo>
                  <a:lnTo>
                    <a:pt x="709" y="1048"/>
                  </a:lnTo>
                  <a:lnTo>
                    <a:pt x="710" y="1069"/>
                  </a:lnTo>
                  <a:lnTo>
                    <a:pt x="706" y="1091"/>
                  </a:lnTo>
                  <a:lnTo>
                    <a:pt x="696" y="1111"/>
                  </a:lnTo>
                  <a:lnTo>
                    <a:pt x="658" y="1181"/>
                  </a:lnTo>
                  <a:lnTo>
                    <a:pt x="626" y="1255"/>
                  </a:lnTo>
                  <a:lnTo>
                    <a:pt x="598" y="1329"/>
                  </a:lnTo>
                  <a:lnTo>
                    <a:pt x="576" y="1406"/>
                  </a:lnTo>
                  <a:lnTo>
                    <a:pt x="568" y="1428"/>
                  </a:lnTo>
                  <a:lnTo>
                    <a:pt x="556" y="1445"/>
                  </a:lnTo>
                  <a:lnTo>
                    <a:pt x="540" y="1460"/>
                  </a:lnTo>
                  <a:lnTo>
                    <a:pt x="521" y="1471"/>
                  </a:lnTo>
                  <a:lnTo>
                    <a:pt x="500" y="1477"/>
                  </a:lnTo>
                  <a:lnTo>
                    <a:pt x="206" y="1526"/>
                  </a:lnTo>
                  <a:lnTo>
                    <a:pt x="198" y="1529"/>
                  </a:lnTo>
                  <a:lnTo>
                    <a:pt x="192" y="1536"/>
                  </a:lnTo>
                  <a:lnTo>
                    <a:pt x="190" y="1545"/>
                  </a:lnTo>
                  <a:lnTo>
                    <a:pt x="190" y="1841"/>
                  </a:lnTo>
                  <a:lnTo>
                    <a:pt x="192" y="1850"/>
                  </a:lnTo>
                  <a:lnTo>
                    <a:pt x="198" y="1856"/>
                  </a:lnTo>
                  <a:lnTo>
                    <a:pt x="206" y="1859"/>
                  </a:lnTo>
                  <a:lnTo>
                    <a:pt x="504" y="1910"/>
                  </a:lnTo>
                  <a:lnTo>
                    <a:pt x="524" y="1916"/>
                  </a:lnTo>
                  <a:lnTo>
                    <a:pt x="544" y="1927"/>
                  </a:lnTo>
                  <a:lnTo>
                    <a:pt x="559" y="1942"/>
                  </a:lnTo>
                  <a:lnTo>
                    <a:pt x="571" y="1959"/>
                  </a:lnTo>
                  <a:lnTo>
                    <a:pt x="580" y="1980"/>
                  </a:lnTo>
                  <a:lnTo>
                    <a:pt x="602" y="2057"/>
                  </a:lnTo>
                  <a:lnTo>
                    <a:pt x="631" y="2131"/>
                  </a:lnTo>
                  <a:lnTo>
                    <a:pt x="665" y="2204"/>
                  </a:lnTo>
                  <a:lnTo>
                    <a:pt x="703" y="2274"/>
                  </a:lnTo>
                  <a:lnTo>
                    <a:pt x="713" y="2294"/>
                  </a:lnTo>
                  <a:lnTo>
                    <a:pt x="717" y="2316"/>
                  </a:lnTo>
                  <a:lnTo>
                    <a:pt x="716" y="2337"/>
                  </a:lnTo>
                  <a:lnTo>
                    <a:pt x="710" y="2359"/>
                  </a:lnTo>
                  <a:lnTo>
                    <a:pt x="699" y="2378"/>
                  </a:lnTo>
                  <a:lnTo>
                    <a:pt x="526" y="2621"/>
                  </a:lnTo>
                  <a:lnTo>
                    <a:pt x="523" y="2629"/>
                  </a:lnTo>
                  <a:lnTo>
                    <a:pt x="524" y="2637"/>
                  </a:lnTo>
                  <a:lnTo>
                    <a:pt x="528" y="2646"/>
                  </a:lnTo>
                  <a:lnTo>
                    <a:pt x="738" y="2855"/>
                  </a:lnTo>
                  <a:lnTo>
                    <a:pt x="741" y="2858"/>
                  </a:lnTo>
                  <a:lnTo>
                    <a:pt x="745" y="2860"/>
                  </a:lnTo>
                  <a:lnTo>
                    <a:pt x="749" y="2861"/>
                  </a:lnTo>
                  <a:lnTo>
                    <a:pt x="752" y="2861"/>
                  </a:lnTo>
                  <a:lnTo>
                    <a:pt x="755" y="2861"/>
                  </a:lnTo>
                  <a:lnTo>
                    <a:pt x="759" y="2859"/>
                  </a:lnTo>
                  <a:lnTo>
                    <a:pt x="762" y="2858"/>
                  </a:lnTo>
                  <a:lnTo>
                    <a:pt x="1009" y="2681"/>
                  </a:lnTo>
                  <a:lnTo>
                    <a:pt x="1026" y="2672"/>
                  </a:lnTo>
                  <a:lnTo>
                    <a:pt x="1044" y="2666"/>
                  </a:lnTo>
                  <a:lnTo>
                    <a:pt x="1063" y="2664"/>
                  </a:lnTo>
                  <a:lnTo>
                    <a:pt x="1079" y="2666"/>
                  </a:lnTo>
                  <a:lnTo>
                    <a:pt x="1096" y="2670"/>
                  </a:lnTo>
                  <a:lnTo>
                    <a:pt x="1111" y="2677"/>
                  </a:lnTo>
                  <a:lnTo>
                    <a:pt x="1181" y="2713"/>
                  </a:lnTo>
                  <a:lnTo>
                    <a:pt x="1252" y="2746"/>
                  </a:lnTo>
                  <a:lnTo>
                    <a:pt x="1325" y="2773"/>
                  </a:lnTo>
                  <a:lnTo>
                    <a:pt x="1400" y="2795"/>
                  </a:lnTo>
                  <a:lnTo>
                    <a:pt x="1420" y="2803"/>
                  </a:lnTo>
                  <a:lnTo>
                    <a:pt x="1438" y="2816"/>
                  </a:lnTo>
                  <a:lnTo>
                    <a:pt x="1453" y="2831"/>
                  </a:lnTo>
                  <a:lnTo>
                    <a:pt x="1463" y="2849"/>
                  </a:lnTo>
                  <a:lnTo>
                    <a:pt x="1469" y="2871"/>
                  </a:lnTo>
                  <a:lnTo>
                    <a:pt x="1519" y="3167"/>
                  </a:lnTo>
                  <a:lnTo>
                    <a:pt x="1522" y="3175"/>
                  </a:lnTo>
                  <a:lnTo>
                    <a:pt x="1529" y="3180"/>
                  </a:lnTo>
                  <a:lnTo>
                    <a:pt x="1537" y="3182"/>
                  </a:lnTo>
                  <a:lnTo>
                    <a:pt x="1834" y="3182"/>
                  </a:lnTo>
                  <a:lnTo>
                    <a:pt x="1842" y="3180"/>
                  </a:lnTo>
                  <a:lnTo>
                    <a:pt x="1848" y="3175"/>
                  </a:lnTo>
                  <a:lnTo>
                    <a:pt x="1851" y="3167"/>
                  </a:lnTo>
                  <a:lnTo>
                    <a:pt x="1902" y="2871"/>
                  </a:lnTo>
                  <a:lnTo>
                    <a:pt x="1908" y="2850"/>
                  </a:lnTo>
                  <a:lnTo>
                    <a:pt x="1918" y="2831"/>
                  </a:lnTo>
                  <a:lnTo>
                    <a:pt x="1932" y="2816"/>
                  </a:lnTo>
                  <a:lnTo>
                    <a:pt x="1951" y="2803"/>
                  </a:lnTo>
                  <a:lnTo>
                    <a:pt x="1971" y="2795"/>
                  </a:lnTo>
                  <a:lnTo>
                    <a:pt x="2048" y="2773"/>
                  </a:lnTo>
                  <a:lnTo>
                    <a:pt x="2123" y="2745"/>
                  </a:lnTo>
                  <a:lnTo>
                    <a:pt x="2196" y="2711"/>
                  </a:lnTo>
                  <a:lnTo>
                    <a:pt x="2266" y="2672"/>
                  </a:lnTo>
                  <a:lnTo>
                    <a:pt x="2287" y="2664"/>
                  </a:lnTo>
                  <a:lnTo>
                    <a:pt x="2308" y="2660"/>
                  </a:lnTo>
                  <a:lnTo>
                    <a:pt x="2330" y="2661"/>
                  </a:lnTo>
                  <a:lnTo>
                    <a:pt x="2351" y="2666"/>
                  </a:lnTo>
                  <a:lnTo>
                    <a:pt x="2370" y="2677"/>
                  </a:lnTo>
                  <a:lnTo>
                    <a:pt x="2614" y="2850"/>
                  </a:lnTo>
                  <a:lnTo>
                    <a:pt x="2617" y="2853"/>
                  </a:lnTo>
                  <a:lnTo>
                    <a:pt x="2620" y="2854"/>
                  </a:lnTo>
                  <a:lnTo>
                    <a:pt x="2625" y="2855"/>
                  </a:lnTo>
                  <a:lnTo>
                    <a:pt x="2628" y="2855"/>
                  </a:lnTo>
                  <a:lnTo>
                    <a:pt x="2631" y="2854"/>
                  </a:lnTo>
                  <a:lnTo>
                    <a:pt x="2635" y="2851"/>
                  </a:lnTo>
                  <a:lnTo>
                    <a:pt x="2638" y="2848"/>
                  </a:lnTo>
                  <a:lnTo>
                    <a:pt x="2848" y="2638"/>
                  </a:lnTo>
                  <a:lnTo>
                    <a:pt x="2853" y="2631"/>
                  </a:lnTo>
                  <a:lnTo>
                    <a:pt x="2853" y="2623"/>
                  </a:lnTo>
                  <a:lnTo>
                    <a:pt x="2850" y="2615"/>
                  </a:lnTo>
                  <a:lnTo>
                    <a:pt x="2676" y="2370"/>
                  </a:lnTo>
                  <a:lnTo>
                    <a:pt x="2665" y="2351"/>
                  </a:lnTo>
                  <a:lnTo>
                    <a:pt x="2659" y="2329"/>
                  </a:lnTo>
                  <a:lnTo>
                    <a:pt x="2659" y="2308"/>
                  </a:lnTo>
                  <a:lnTo>
                    <a:pt x="2663" y="2286"/>
                  </a:lnTo>
                  <a:lnTo>
                    <a:pt x="2672" y="2267"/>
                  </a:lnTo>
                  <a:lnTo>
                    <a:pt x="2711" y="2196"/>
                  </a:lnTo>
                  <a:lnTo>
                    <a:pt x="2743" y="2123"/>
                  </a:lnTo>
                  <a:lnTo>
                    <a:pt x="2772" y="2048"/>
                  </a:lnTo>
                  <a:lnTo>
                    <a:pt x="2794" y="1972"/>
                  </a:lnTo>
                  <a:lnTo>
                    <a:pt x="2803" y="1951"/>
                  </a:lnTo>
                  <a:lnTo>
                    <a:pt x="2814" y="1933"/>
                  </a:lnTo>
                  <a:lnTo>
                    <a:pt x="2830" y="1918"/>
                  </a:lnTo>
                  <a:lnTo>
                    <a:pt x="2849" y="1908"/>
                  </a:lnTo>
                  <a:lnTo>
                    <a:pt x="2870" y="1902"/>
                  </a:lnTo>
                  <a:lnTo>
                    <a:pt x="3166" y="1852"/>
                  </a:lnTo>
                  <a:lnTo>
                    <a:pt x="3174" y="1849"/>
                  </a:lnTo>
                  <a:lnTo>
                    <a:pt x="3180" y="1843"/>
                  </a:lnTo>
                  <a:lnTo>
                    <a:pt x="3182" y="1834"/>
                  </a:lnTo>
                  <a:lnTo>
                    <a:pt x="3183" y="1834"/>
                  </a:lnTo>
                  <a:lnTo>
                    <a:pt x="3183" y="1537"/>
                  </a:lnTo>
                  <a:lnTo>
                    <a:pt x="3181" y="1529"/>
                  </a:lnTo>
                  <a:lnTo>
                    <a:pt x="3175" y="1523"/>
                  </a:lnTo>
                  <a:lnTo>
                    <a:pt x="3167" y="1519"/>
                  </a:lnTo>
                  <a:lnTo>
                    <a:pt x="2871" y="1469"/>
                  </a:lnTo>
                  <a:lnTo>
                    <a:pt x="2850" y="1464"/>
                  </a:lnTo>
                  <a:lnTo>
                    <a:pt x="2831" y="1452"/>
                  </a:lnTo>
                  <a:lnTo>
                    <a:pt x="2815" y="1438"/>
                  </a:lnTo>
                  <a:lnTo>
                    <a:pt x="2803" y="1421"/>
                  </a:lnTo>
                  <a:lnTo>
                    <a:pt x="2796" y="1399"/>
                  </a:lnTo>
                  <a:lnTo>
                    <a:pt x="2773" y="1322"/>
                  </a:lnTo>
                  <a:lnTo>
                    <a:pt x="2744" y="1248"/>
                  </a:lnTo>
                  <a:lnTo>
                    <a:pt x="2712" y="1175"/>
                  </a:lnTo>
                  <a:lnTo>
                    <a:pt x="2673" y="1104"/>
                  </a:lnTo>
                  <a:lnTo>
                    <a:pt x="2663" y="1085"/>
                  </a:lnTo>
                  <a:lnTo>
                    <a:pt x="2659" y="1063"/>
                  </a:lnTo>
                  <a:lnTo>
                    <a:pt x="2660" y="1042"/>
                  </a:lnTo>
                  <a:lnTo>
                    <a:pt x="2666" y="1020"/>
                  </a:lnTo>
                  <a:lnTo>
                    <a:pt x="2677" y="1001"/>
                  </a:lnTo>
                  <a:lnTo>
                    <a:pt x="2851" y="757"/>
                  </a:lnTo>
                  <a:lnTo>
                    <a:pt x="2854" y="749"/>
                  </a:lnTo>
                  <a:lnTo>
                    <a:pt x="2853" y="740"/>
                  </a:lnTo>
                  <a:lnTo>
                    <a:pt x="2849" y="732"/>
                  </a:lnTo>
                  <a:lnTo>
                    <a:pt x="2639" y="522"/>
                  </a:lnTo>
                  <a:lnTo>
                    <a:pt x="2635" y="520"/>
                  </a:lnTo>
                  <a:lnTo>
                    <a:pt x="2632" y="518"/>
                  </a:lnTo>
                  <a:lnTo>
                    <a:pt x="2629" y="517"/>
                  </a:lnTo>
                  <a:lnTo>
                    <a:pt x="2626" y="517"/>
                  </a:lnTo>
                  <a:lnTo>
                    <a:pt x="2622" y="517"/>
                  </a:lnTo>
                  <a:lnTo>
                    <a:pt x="2618" y="519"/>
                  </a:lnTo>
                  <a:lnTo>
                    <a:pt x="2615" y="520"/>
                  </a:lnTo>
                  <a:lnTo>
                    <a:pt x="2372" y="695"/>
                  </a:lnTo>
                  <a:lnTo>
                    <a:pt x="2352" y="706"/>
                  </a:lnTo>
                  <a:lnTo>
                    <a:pt x="2332" y="712"/>
                  </a:lnTo>
                  <a:lnTo>
                    <a:pt x="2310" y="713"/>
                  </a:lnTo>
                  <a:lnTo>
                    <a:pt x="2289" y="709"/>
                  </a:lnTo>
                  <a:lnTo>
                    <a:pt x="2268" y="700"/>
                  </a:lnTo>
                  <a:lnTo>
                    <a:pt x="2196" y="661"/>
                  </a:lnTo>
                  <a:lnTo>
                    <a:pt x="2122" y="627"/>
                  </a:lnTo>
                  <a:lnTo>
                    <a:pt x="2045" y="598"/>
                  </a:lnTo>
                  <a:lnTo>
                    <a:pt x="1966" y="576"/>
                  </a:lnTo>
                  <a:lnTo>
                    <a:pt x="1946" y="567"/>
                  </a:lnTo>
                  <a:lnTo>
                    <a:pt x="1928" y="555"/>
                  </a:lnTo>
                  <a:lnTo>
                    <a:pt x="1913" y="540"/>
                  </a:lnTo>
                  <a:lnTo>
                    <a:pt x="1903" y="520"/>
                  </a:lnTo>
                  <a:lnTo>
                    <a:pt x="1896" y="499"/>
                  </a:lnTo>
                  <a:lnTo>
                    <a:pt x="1847" y="205"/>
                  </a:lnTo>
                  <a:lnTo>
                    <a:pt x="1843" y="198"/>
                  </a:lnTo>
                  <a:lnTo>
                    <a:pt x="1837" y="192"/>
                  </a:lnTo>
                  <a:lnTo>
                    <a:pt x="1829" y="189"/>
                  </a:lnTo>
                  <a:lnTo>
                    <a:pt x="1532" y="189"/>
                  </a:lnTo>
                  <a:close/>
                  <a:moveTo>
                    <a:pt x="1531" y="0"/>
                  </a:moveTo>
                  <a:lnTo>
                    <a:pt x="1827" y="0"/>
                  </a:lnTo>
                  <a:lnTo>
                    <a:pt x="1861" y="3"/>
                  </a:lnTo>
                  <a:lnTo>
                    <a:pt x="1892" y="10"/>
                  </a:lnTo>
                  <a:lnTo>
                    <a:pt x="1922" y="24"/>
                  </a:lnTo>
                  <a:lnTo>
                    <a:pt x="1950" y="40"/>
                  </a:lnTo>
                  <a:lnTo>
                    <a:pt x="1973" y="60"/>
                  </a:lnTo>
                  <a:lnTo>
                    <a:pt x="1995" y="84"/>
                  </a:lnTo>
                  <a:lnTo>
                    <a:pt x="2012" y="112"/>
                  </a:lnTo>
                  <a:lnTo>
                    <a:pt x="2024" y="141"/>
                  </a:lnTo>
                  <a:lnTo>
                    <a:pt x="2033" y="174"/>
                  </a:lnTo>
                  <a:lnTo>
                    <a:pt x="2073" y="408"/>
                  </a:lnTo>
                  <a:lnTo>
                    <a:pt x="2153" y="435"/>
                  </a:lnTo>
                  <a:lnTo>
                    <a:pt x="2233" y="468"/>
                  </a:lnTo>
                  <a:lnTo>
                    <a:pt x="2310" y="506"/>
                  </a:lnTo>
                  <a:lnTo>
                    <a:pt x="2506" y="367"/>
                  </a:lnTo>
                  <a:lnTo>
                    <a:pt x="2533" y="349"/>
                  </a:lnTo>
                  <a:lnTo>
                    <a:pt x="2563" y="338"/>
                  </a:lnTo>
                  <a:lnTo>
                    <a:pt x="2594" y="330"/>
                  </a:lnTo>
                  <a:lnTo>
                    <a:pt x="2627" y="328"/>
                  </a:lnTo>
                  <a:lnTo>
                    <a:pt x="2659" y="331"/>
                  </a:lnTo>
                  <a:lnTo>
                    <a:pt x="2691" y="338"/>
                  </a:lnTo>
                  <a:lnTo>
                    <a:pt x="2721" y="350"/>
                  </a:lnTo>
                  <a:lnTo>
                    <a:pt x="2748" y="368"/>
                  </a:lnTo>
                  <a:lnTo>
                    <a:pt x="2773" y="389"/>
                  </a:lnTo>
                  <a:lnTo>
                    <a:pt x="2983" y="599"/>
                  </a:lnTo>
                  <a:lnTo>
                    <a:pt x="3005" y="624"/>
                  </a:lnTo>
                  <a:lnTo>
                    <a:pt x="3022" y="652"/>
                  </a:lnTo>
                  <a:lnTo>
                    <a:pt x="3034" y="682"/>
                  </a:lnTo>
                  <a:lnTo>
                    <a:pt x="3042" y="713"/>
                  </a:lnTo>
                  <a:lnTo>
                    <a:pt x="3044" y="745"/>
                  </a:lnTo>
                  <a:lnTo>
                    <a:pt x="3042" y="776"/>
                  </a:lnTo>
                  <a:lnTo>
                    <a:pt x="3035" y="808"/>
                  </a:lnTo>
                  <a:lnTo>
                    <a:pt x="3023" y="839"/>
                  </a:lnTo>
                  <a:lnTo>
                    <a:pt x="3005" y="868"/>
                  </a:lnTo>
                  <a:lnTo>
                    <a:pt x="2866" y="1062"/>
                  </a:lnTo>
                  <a:lnTo>
                    <a:pt x="2903" y="1137"/>
                  </a:lnTo>
                  <a:lnTo>
                    <a:pt x="2935" y="1213"/>
                  </a:lnTo>
                  <a:lnTo>
                    <a:pt x="2961" y="1292"/>
                  </a:lnTo>
                  <a:lnTo>
                    <a:pt x="3198" y="1332"/>
                  </a:lnTo>
                  <a:lnTo>
                    <a:pt x="3231" y="1340"/>
                  </a:lnTo>
                  <a:lnTo>
                    <a:pt x="3260" y="1353"/>
                  </a:lnTo>
                  <a:lnTo>
                    <a:pt x="3288" y="1370"/>
                  </a:lnTo>
                  <a:lnTo>
                    <a:pt x="3312" y="1391"/>
                  </a:lnTo>
                  <a:lnTo>
                    <a:pt x="3332" y="1416"/>
                  </a:lnTo>
                  <a:lnTo>
                    <a:pt x="3348" y="1442"/>
                  </a:lnTo>
                  <a:lnTo>
                    <a:pt x="3361" y="1473"/>
                  </a:lnTo>
                  <a:lnTo>
                    <a:pt x="3368" y="1505"/>
                  </a:lnTo>
                  <a:lnTo>
                    <a:pt x="3370" y="1537"/>
                  </a:lnTo>
                  <a:lnTo>
                    <a:pt x="3370" y="1834"/>
                  </a:lnTo>
                  <a:lnTo>
                    <a:pt x="3368" y="1867"/>
                  </a:lnTo>
                  <a:lnTo>
                    <a:pt x="3360" y="1899"/>
                  </a:lnTo>
                  <a:lnTo>
                    <a:pt x="3347" y="1929"/>
                  </a:lnTo>
                  <a:lnTo>
                    <a:pt x="3331" y="1956"/>
                  </a:lnTo>
                  <a:lnTo>
                    <a:pt x="3311" y="1981"/>
                  </a:lnTo>
                  <a:lnTo>
                    <a:pt x="3286" y="2001"/>
                  </a:lnTo>
                  <a:lnTo>
                    <a:pt x="3259" y="2019"/>
                  </a:lnTo>
                  <a:lnTo>
                    <a:pt x="3229" y="2031"/>
                  </a:lnTo>
                  <a:lnTo>
                    <a:pt x="3197" y="2039"/>
                  </a:lnTo>
                  <a:lnTo>
                    <a:pt x="2960" y="2079"/>
                  </a:lnTo>
                  <a:lnTo>
                    <a:pt x="2934" y="2157"/>
                  </a:lnTo>
                  <a:lnTo>
                    <a:pt x="2901" y="2234"/>
                  </a:lnTo>
                  <a:lnTo>
                    <a:pt x="2865" y="2309"/>
                  </a:lnTo>
                  <a:lnTo>
                    <a:pt x="3004" y="2504"/>
                  </a:lnTo>
                  <a:lnTo>
                    <a:pt x="3022" y="2533"/>
                  </a:lnTo>
                  <a:lnTo>
                    <a:pt x="3033" y="2564"/>
                  </a:lnTo>
                  <a:lnTo>
                    <a:pt x="3040" y="2594"/>
                  </a:lnTo>
                  <a:lnTo>
                    <a:pt x="3043" y="2627"/>
                  </a:lnTo>
                  <a:lnTo>
                    <a:pt x="3040" y="2659"/>
                  </a:lnTo>
                  <a:lnTo>
                    <a:pt x="3033" y="2690"/>
                  </a:lnTo>
                  <a:lnTo>
                    <a:pt x="3021" y="2719"/>
                  </a:lnTo>
                  <a:lnTo>
                    <a:pt x="3003" y="2747"/>
                  </a:lnTo>
                  <a:lnTo>
                    <a:pt x="2982" y="2773"/>
                  </a:lnTo>
                  <a:lnTo>
                    <a:pt x="2772" y="2983"/>
                  </a:lnTo>
                  <a:lnTo>
                    <a:pt x="2746" y="3004"/>
                  </a:lnTo>
                  <a:lnTo>
                    <a:pt x="2719" y="3022"/>
                  </a:lnTo>
                  <a:lnTo>
                    <a:pt x="2689" y="3034"/>
                  </a:lnTo>
                  <a:lnTo>
                    <a:pt x="2657" y="3041"/>
                  </a:lnTo>
                  <a:lnTo>
                    <a:pt x="2625" y="3044"/>
                  </a:lnTo>
                  <a:lnTo>
                    <a:pt x="2593" y="3041"/>
                  </a:lnTo>
                  <a:lnTo>
                    <a:pt x="2561" y="3034"/>
                  </a:lnTo>
                  <a:lnTo>
                    <a:pt x="2531" y="3022"/>
                  </a:lnTo>
                  <a:lnTo>
                    <a:pt x="2504" y="3005"/>
                  </a:lnTo>
                  <a:lnTo>
                    <a:pt x="2309" y="2866"/>
                  </a:lnTo>
                  <a:lnTo>
                    <a:pt x="2234" y="2902"/>
                  </a:lnTo>
                  <a:lnTo>
                    <a:pt x="2158" y="2933"/>
                  </a:lnTo>
                  <a:lnTo>
                    <a:pt x="2079" y="2961"/>
                  </a:lnTo>
                  <a:lnTo>
                    <a:pt x="2039" y="3198"/>
                  </a:lnTo>
                  <a:lnTo>
                    <a:pt x="2031" y="3229"/>
                  </a:lnTo>
                  <a:lnTo>
                    <a:pt x="2018" y="3260"/>
                  </a:lnTo>
                  <a:lnTo>
                    <a:pt x="2001" y="3287"/>
                  </a:lnTo>
                  <a:lnTo>
                    <a:pt x="1980" y="3311"/>
                  </a:lnTo>
                  <a:lnTo>
                    <a:pt x="1956" y="3332"/>
                  </a:lnTo>
                  <a:lnTo>
                    <a:pt x="1928" y="3348"/>
                  </a:lnTo>
                  <a:lnTo>
                    <a:pt x="1898" y="3361"/>
                  </a:lnTo>
                  <a:lnTo>
                    <a:pt x="1867" y="3369"/>
                  </a:lnTo>
                  <a:lnTo>
                    <a:pt x="1834" y="3371"/>
                  </a:lnTo>
                  <a:lnTo>
                    <a:pt x="1536" y="3371"/>
                  </a:lnTo>
                  <a:lnTo>
                    <a:pt x="1503" y="3369"/>
                  </a:lnTo>
                  <a:lnTo>
                    <a:pt x="1471" y="3361"/>
                  </a:lnTo>
                  <a:lnTo>
                    <a:pt x="1442" y="3348"/>
                  </a:lnTo>
                  <a:lnTo>
                    <a:pt x="1414" y="3332"/>
                  </a:lnTo>
                  <a:lnTo>
                    <a:pt x="1390" y="3311"/>
                  </a:lnTo>
                  <a:lnTo>
                    <a:pt x="1369" y="3287"/>
                  </a:lnTo>
                  <a:lnTo>
                    <a:pt x="1352" y="3260"/>
                  </a:lnTo>
                  <a:lnTo>
                    <a:pt x="1339" y="3229"/>
                  </a:lnTo>
                  <a:lnTo>
                    <a:pt x="1331" y="3198"/>
                  </a:lnTo>
                  <a:lnTo>
                    <a:pt x="1291" y="2961"/>
                  </a:lnTo>
                  <a:lnTo>
                    <a:pt x="1215" y="2934"/>
                  </a:lnTo>
                  <a:lnTo>
                    <a:pt x="1141" y="2904"/>
                  </a:lnTo>
                  <a:lnTo>
                    <a:pt x="1069" y="2869"/>
                  </a:lnTo>
                  <a:lnTo>
                    <a:pt x="871" y="3010"/>
                  </a:lnTo>
                  <a:lnTo>
                    <a:pt x="844" y="3027"/>
                  </a:lnTo>
                  <a:lnTo>
                    <a:pt x="814" y="3039"/>
                  </a:lnTo>
                  <a:lnTo>
                    <a:pt x="783" y="3046"/>
                  </a:lnTo>
                  <a:lnTo>
                    <a:pt x="751" y="3049"/>
                  </a:lnTo>
                  <a:lnTo>
                    <a:pt x="718" y="3046"/>
                  </a:lnTo>
                  <a:lnTo>
                    <a:pt x="686" y="3039"/>
                  </a:lnTo>
                  <a:lnTo>
                    <a:pt x="656" y="3026"/>
                  </a:lnTo>
                  <a:lnTo>
                    <a:pt x="629" y="3009"/>
                  </a:lnTo>
                  <a:lnTo>
                    <a:pt x="603" y="2988"/>
                  </a:lnTo>
                  <a:lnTo>
                    <a:pt x="394" y="2778"/>
                  </a:lnTo>
                  <a:lnTo>
                    <a:pt x="372" y="2752"/>
                  </a:lnTo>
                  <a:lnTo>
                    <a:pt x="355" y="2724"/>
                  </a:lnTo>
                  <a:lnTo>
                    <a:pt x="343" y="2695"/>
                  </a:lnTo>
                  <a:lnTo>
                    <a:pt x="335" y="2663"/>
                  </a:lnTo>
                  <a:lnTo>
                    <a:pt x="333" y="2631"/>
                  </a:lnTo>
                  <a:lnTo>
                    <a:pt x="335" y="2600"/>
                  </a:lnTo>
                  <a:lnTo>
                    <a:pt x="342" y="2569"/>
                  </a:lnTo>
                  <a:lnTo>
                    <a:pt x="354" y="2538"/>
                  </a:lnTo>
                  <a:lnTo>
                    <a:pt x="372" y="2509"/>
                  </a:lnTo>
                  <a:lnTo>
                    <a:pt x="510" y="2317"/>
                  </a:lnTo>
                  <a:lnTo>
                    <a:pt x="473" y="2242"/>
                  </a:lnTo>
                  <a:lnTo>
                    <a:pt x="440" y="2165"/>
                  </a:lnTo>
                  <a:lnTo>
                    <a:pt x="414" y="2087"/>
                  </a:lnTo>
                  <a:lnTo>
                    <a:pt x="174" y="2046"/>
                  </a:lnTo>
                  <a:lnTo>
                    <a:pt x="141" y="2038"/>
                  </a:lnTo>
                  <a:lnTo>
                    <a:pt x="112" y="2026"/>
                  </a:lnTo>
                  <a:lnTo>
                    <a:pt x="84" y="2009"/>
                  </a:lnTo>
                  <a:lnTo>
                    <a:pt x="60" y="1988"/>
                  </a:lnTo>
                  <a:lnTo>
                    <a:pt x="40" y="1963"/>
                  </a:lnTo>
                  <a:lnTo>
                    <a:pt x="23" y="1936"/>
                  </a:lnTo>
                  <a:lnTo>
                    <a:pt x="10" y="1906"/>
                  </a:lnTo>
                  <a:lnTo>
                    <a:pt x="3" y="1874"/>
                  </a:lnTo>
                  <a:lnTo>
                    <a:pt x="0" y="1841"/>
                  </a:lnTo>
                  <a:lnTo>
                    <a:pt x="0" y="1545"/>
                  </a:lnTo>
                  <a:lnTo>
                    <a:pt x="3" y="1511"/>
                  </a:lnTo>
                  <a:lnTo>
                    <a:pt x="10" y="1479"/>
                  </a:lnTo>
                  <a:lnTo>
                    <a:pt x="23" y="1449"/>
                  </a:lnTo>
                  <a:lnTo>
                    <a:pt x="40" y="1423"/>
                  </a:lnTo>
                  <a:lnTo>
                    <a:pt x="60" y="1398"/>
                  </a:lnTo>
                  <a:lnTo>
                    <a:pt x="84" y="1378"/>
                  </a:lnTo>
                  <a:lnTo>
                    <a:pt x="112" y="1360"/>
                  </a:lnTo>
                  <a:lnTo>
                    <a:pt x="141" y="1347"/>
                  </a:lnTo>
                  <a:lnTo>
                    <a:pt x="174" y="1339"/>
                  </a:lnTo>
                  <a:lnTo>
                    <a:pt x="408" y="1300"/>
                  </a:lnTo>
                  <a:lnTo>
                    <a:pt x="434" y="1221"/>
                  </a:lnTo>
                  <a:lnTo>
                    <a:pt x="465" y="1144"/>
                  </a:lnTo>
                  <a:lnTo>
                    <a:pt x="502" y="1069"/>
                  </a:lnTo>
                  <a:lnTo>
                    <a:pt x="360" y="872"/>
                  </a:lnTo>
                  <a:lnTo>
                    <a:pt x="344" y="843"/>
                  </a:lnTo>
                  <a:lnTo>
                    <a:pt x="332" y="812"/>
                  </a:lnTo>
                  <a:lnTo>
                    <a:pt x="325" y="780"/>
                  </a:lnTo>
                  <a:lnTo>
                    <a:pt x="323" y="749"/>
                  </a:lnTo>
                  <a:lnTo>
                    <a:pt x="325" y="717"/>
                  </a:lnTo>
                  <a:lnTo>
                    <a:pt x="333" y="686"/>
                  </a:lnTo>
                  <a:lnTo>
                    <a:pt x="345" y="657"/>
                  </a:lnTo>
                  <a:lnTo>
                    <a:pt x="361" y="629"/>
                  </a:lnTo>
                  <a:lnTo>
                    <a:pt x="383" y="603"/>
                  </a:lnTo>
                  <a:lnTo>
                    <a:pt x="594" y="393"/>
                  </a:lnTo>
                  <a:lnTo>
                    <a:pt x="618" y="372"/>
                  </a:lnTo>
                  <a:lnTo>
                    <a:pt x="646" y="354"/>
                  </a:lnTo>
                  <a:lnTo>
                    <a:pt x="676" y="342"/>
                  </a:lnTo>
                  <a:lnTo>
                    <a:pt x="708" y="335"/>
                  </a:lnTo>
                  <a:lnTo>
                    <a:pt x="741" y="332"/>
                  </a:lnTo>
                  <a:lnTo>
                    <a:pt x="773" y="335"/>
                  </a:lnTo>
                  <a:lnTo>
                    <a:pt x="805" y="342"/>
                  </a:lnTo>
                  <a:lnTo>
                    <a:pt x="835" y="354"/>
                  </a:lnTo>
                  <a:lnTo>
                    <a:pt x="862" y="371"/>
                  </a:lnTo>
                  <a:lnTo>
                    <a:pt x="1056" y="510"/>
                  </a:lnTo>
                  <a:lnTo>
                    <a:pt x="1129" y="473"/>
                  </a:lnTo>
                  <a:lnTo>
                    <a:pt x="1206" y="440"/>
                  </a:lnTo>
                  <a:lnTo>
                    <a:pt x="1284" y="414"/>
                  </a:lnTo>
                  <a:lnTo>
                    <a:pt x="1325" y="174"/>
                  </a:lnTo>
                  <a:lnTo>
                    <a:pt x="1333" y="141"/>
                  </a:lnTo>
                  <a:lnTo>
                    <a:pt x="1347" y="112"/>
                  </a:lnTo>
                  <a:lnTo>
                    <a:pt x="1363" y="84"/>
                  </a:lnTo>
                  <a:lnTo>
                    <a:pt x="1384" y="60"/>
                  </a:lnTo>
                  <a:lnTo>
                    <a:pt x="1409" y="40"/>
                  </a:lnTo>
                  <a:lnTo>
                    <a:pt x="1436" y="24"/>
                  </a:lnTo>
                  <a:lnTo>
                    <a:pt x="1465" y="10"/>
                  </a:lnTo>
                  <a:lnTo>
                    <a:pt x="1497" y="3"/>
                  </a:lnTo>
                  <a:lnTo>
                    <a:pt x="1531" y="0"/>
                  </a:lnTo>
                  <a:close/>
                </a:path>
              </a:pathLst>
            </a:custGeom>
            <a:grp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25" name="Freeform 7"/>
            <p:cNvSpPr>
              <a:spLocks noEditPoints="1"/>
            </p:cNvSpPr>
            <p:nvPr>
              <p:custDataLst>
                <p:tags r:id="rId16"/>
              </p:custDataLst>
            </p:nvPr>
          </p:nvSpPr>
          <p:spPr bwMode="auto">
            <a:xfrm>
              <a:off x="11149013" y="2078038"/>
              <a:ext cx="230187" cy="230188"/>
            </a:xfrm>
            <a:custGeom>
              <a:avLst/>
              <a:gdLst>
                <a:gd name="T0" fmla="*/ 613 w 1455"/>
                <a:gd name="T1" fmla="*/ 202 h 1455"/>
                <a:gd name="T2" fmla="*/ 457 w 1455"/>
                <a:gd name="T3" fmla="*/ 264 h 1455"/>
                <a:gd name="T4" fmla="*/ 329 w 1455"/>
                <a:gd name="T5" fmla="*/ 367 h 1455"/>
                <a:gd name="T6" fmla="*/ 238 w 1455"/>
                <a:gd name="T7" fmla="*/ 506 h 1455"/>
                <a:gd name="T8" fmla="*/ 194 w 1455"/>
                <a:gd name="T9" fmla="*/ 668 h 1455"/>
                <a:gd name="T10" fmla="*/ 203 w 1455"/>
                <a:gd name="T11" fmla="*/ 843 h 1455"/>
                <a:gd name="T12" fmla="*/ 264 w 1455"/>
                <a:gd name="T13" fmla="*/ 998 h 1455"/>
                <a:gd name="T14" fmla="*/ 368 w 1455"/>
                <a:gd name="T15" fmla="*/ 1126 h 1455"/>
                <a:gd name="T16" fmla="*/ 506 w 1455"/>
                <a:gd name="T17" fmla="*/ 1216 h 1455"/>
                <a:gd name="T18" fmla="*/ 669 w 1455"/>
                <a:gd name="T19" fmla="*/ 1262 h 1455"/>
                <a:gd name="T20" fmla="*/ 843 w 1455"/>
                <a:gd name="T21" fmla="*/ 1252 h 1455"/>
                <a:gd name="T22" fmla="*/ 999 w 1455"/>
                <a:gd name="T23" fmla="*/ 1191 h 1455"/>
                <a:gd name="T24" fmla="*/ 1126 w 1455"/>
                <a:gd name="T25" fmla="*/ 1087 h 1455"/>
                <a:gd name="T26" fmla="*/ 1217 w 1455"/>
                <a:gd name="T27" fmla="*/ 949 h 1455"/>
                <a:gd name="T28" fmla="*/ 1262 w 1455"/>
                <a:gd name="T29" fmla="*/ 786 h 1455"/>
                <a:gd name="T30" fmla="*/ 1253 w 1455"/>
                <a:gd name="T31" fmla="*/ 612 h 1455"/>
                <a:gd name="T32" fmla="*/ 1191 w 1455"/>
                <a:gd name="T33" fmla="*/ 456 h 1455"/>
                <a:gd name="T34" fmla="*/ 1088 w 1455"/>
                <a:gd name="T35" fmla="*/ 328 h 1455"/>
                <a:gd name="T36" fmla="*/ 950 w 1455"/>
                <a:gd name="T37" fmla="*/ 238 h 1455"/>
                <a:gd name="T38" fmla="*/ 786 w 1455"/>
                <a:gd name="T39" fmla="*/ 193 h 1455"/>
                <a:gd name="T40" fmla="*/ 794 w 1455"/>
                <a:gd name="T41" fmla="*/ 3 h 1455"/>
                <a:gd name="T42" fmla="*/ 981 w 1455"/>
                <a:gd name="T43" fmla="*/ 46 h 1455"/>
                <a:gd name="T44" fmla="*/ 1147 w 1455"/>
                <a:gd name="T45" fmla="*/ 133 h 1455"/>
                <a:gd name="T46" fmla="*/ 1284 w 1455"/>
                <a:gd name="T47" fmla="*/ 259 h 1455"/>
                <a:gd name="T48" fmla="*/ 1385 w 1455"/>
                <a:gd name="T49" fmla="*/ 416 h 1455"/>
                <a:gd name="T50" fmla="*/ 1443 w 1455"/>
                <a:gd name="T51" fmla="*/ 597 h 1455"/>
                <a:gd name="T52" fmla="*/ 1451 w 1455"/>
                <a:gd name="T53" fmla="*/ 793 h 1455"/>
                <a:gd name="T54" fmla="*/ 1409 w 1455"/>
                <a:gd name="T55" fmla="*/ 981 h 1455"/>
                <a:gd name="T56" fmla="*/ 1321 w 1455"/>
                <a:gd name="T57" fmla="*/ 1147 h 1455"/>
                <a:gd name="T58" fmla="*/ 1196 w 1455"/>
                <a:gd name="T59" fmla="*/ 1284 h 1455"/>
                <a:gd name="T60" fmla="*/ 1039 w 1455"/>
                <a:gd name="T61" fmla="*/ 1384 h 1455"/>
                <a:gd name="T62" fmla="*/ 859 w 1455"/>
                <a:gd name="T63" fmla="*/ 1443 h 1455"/>
                <a:gd name="T64" fmla="*/ 662 w 1455"/>
                <a:gd name="T65" fmla="*/ 1452 h 1455"/>
                <a:gd name="T66" fmla="*/ 475 w 1455"/>
                <a:gd name="T67" fmla="*/ 1409 h 1455"/>
                <a:gd name="T68" fmla="*/ 309 w 1455"/>
                <a:gd name="T69" fmla="*/ 1322 h 1455"/>
                <a:gd name="T70" fmla="*/ 171 w 1455"/>
                <a:gd name="T71" fmla="*/ 1196 h 1455"/>
                <a:gd name="T72" fmla="*/ 70 w 1455"/>
                <a:gd name="T73" fmla="*/ 1039 h 1455"/>
                <a:gd name="T74" fmla="*/ 12 w 1455"/>
                <a:gd name="T75" fmla="*/ 858 h 1455"/>
                <a:gd name="T76" fmla="*/ 4 w 1455"/>
                <a:gd name="T77" fmla="*/ 661 h 1455"/>
                <a:gd name="T78" fmla="*/ 46 w 1455"/>
                <a:gd name="T79" fmla="*/ 474 h 1455"/>
                <a:gd name="T80" fmla="*/ 134 w 1455"/>
                <a:gd name="T81" fmla="*/ 308 h 1455"/>
                <a:gd name="T82" fmla="*/ 260 w 1455"/>
                <a:gd name="T83" fmla="*/ 171 h 1455"/>
                <a:gd name="T84" fmla="*/ 416 w 1455"/>
                <a:gd name="T85" fmla="*/ 70 h 1455"/>
                <a:gd name="T86" fmla="*/ 597 w 1455"/>
                <a:gd name="T87" fmla="*/ 12 h 1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55" h="1455">
                  <a:moveTo>
                    <a:pt x="727" y="190"/>
                  </a:moveTo>
                  <a:lnTo>
                    <a:pt x="669" y="193"/>
                  </a:lnTo>
                  <a:lnTo>
                    <a:pt x="613" y="202"/>
                  </a:lnTo>
                  <a:lnTo>
                    <a:pt x="558" y="218"/>
                  </a:lnTo>
                  <a:lnTo>
                    <a:pt x="506" y="238"/>
                  </a:lnTo>
                  <a:lnTo>
                    <a:pt x="457" y="264"/>
                  </a:lnTo>
                  <a:lnTo>
                    <a:pt x="410" y="294"/>
                  </a:lnTo>
                  <a:lnTo>
                    <a:pt x="368" y="328"/>
                  </a:lnTo>
                  <a:lnTo>
                    <a:pt x="329" y="367"/>
                  </a:lnTo>
                  <a:lnTo>
                    <a:pt x="294" y="410"/>
                  </a:lnTo>
                  <a:lnTo>
                    <a:pt x="264" y="456"/>
                  </a:lnTo>
                  <a:lnTo>
                    <a:pt x="238" y="506"/>
                  </a:lnTo>
                  <a:lnTo>
                    <a:pt x="218" y="558"/>
                  </a:lnTo>
                  <a:lnTo>
                    <a:pt x="203" y="612"/>
                  </a:lnTo>
                  <a:lnTo>
                    <a:pt x="194" y="668"/>
                  </a:lnTo>
                  <a:lnTo>
                    <a:pt x="191" y="728"/>
                  </a:lnTo>
                  <a:lnTo>
                    <a:pt x="194" y="786"/>
                  </a:lnTo>
                  <a:lnTo>
                    <a:pt x="203" y="843"/>
                  </a:lnTo>
                  <a:lnTo>
                    <a:pt x="218" y="897"/>
                  </a:lnTo>
                  <a:lnTo>
                    <a:pt x="238" y="949"/>
                  </a:lnTo>
                  <a:lnTo>
                    <a:pt x="264" y="998"/>
                  </a:lnTo>
                  <a:lnTo>
                    <a:pt x="294" y="1044"/>
                  </a:lnTo>
                  <a:lnTo>
                    <a:pt x="329" y="1087"/>
                  </a:lnTo>
                  <a:lnTo>
                    <a:pt x="368" y="1126"/>
                  </a:lnTo>
                  <a:lnTo>
                    <a:pt x="410" y="1161"/>
                  </a:lnTo>
                  <a:lnTo>
                    <a:pt x="457" y="1191"/>
                  </a:lnTo>
                  <a:lnTo>
                    <a:pt x="506" y="1216"/>
                  </a:lnTo>
                  <a:lnTo>
                    <a:pt x="558" y="1237"/>
                  </a:lnTo>
                  <a:lnTo>
                    <a:pt x="613" y="1252"/>
                  </a:lnTo>
                  <a:lnTo>
                    <a:pt x="669" y="1262"/>
                  </a:lnTo>
                  <a:lnTo>
                    <a:pt x="727" y="1265"/>
                  </a:lnTo>
                  <a:lnTo>
                    <a:pt x="786" y="1262"/>
                  </a:lnTo>
                  <a:lnTo>
                    <a:pt x="843" y="1252"/>
                  </a:lnTo>
                  <a:lnTo>
                    <a:pt x="897" y="1237"/>
                  </a:lnTo>
                  <a:lnTo>
                    <a:pt x="950" y="1216"/>
                  </a:lnTo>
                  <a:lnTo>
                    <a:pt x="999" y="1191"/>
                  </a:lnTo>
                  <a:lnTo>
                    <a:pt x="1045" y="1161"/>
                  </a:lnTo>
                  <a:lnTo>
                    <a:pt x="1088" y="1126"/>
                  </a:lnTo>
                  <a:lnTo>
                    <a:pt x="1126" y="1087"/>
                  </a:lnTo>
                  <a:lnTo>
                    <a:pt x="1161" y="1044"/>
                  </a:lnTo>
                  <a:lnTo>
                    <a:pt x="1191" y="998"/>
                  </a:lnTo>
                  <a:lnTo>
                    <a:pt x="1217" y="949"/>
                  </a:lnTo>
                  <a:lnTo>
                    <a:pt x="1237" y="897"/>
                  </a:lnTo>
                  <a:lnTo>
                    <a:pt x="1253" y="843"/>
                  </a:lnTo>
                  <a:lnTo>
                    <a:pt x="1262" y="786"/>
                  </a:lnTo>
                  <a:lnTo>
                    <a:pt x="1265" y="728"/>
                  </a:lnTo>
                  <a:lnTo>
                    <a:pt x="1262" y="668"/>
                  </a:lnTo>
                  <a:lnTo>
                    <a:pt x="1253" y="612"/>
                  </a:lnTo>
                  <a:lnTo>
                    <a:pt x="1237" y="558"/>
                  </a:lnTo>
                  <a:lnTo>
                    <a:pt x="1217" y="506"/>
                  </a:lnTo>
                  <a:lnTo>
                    <a:pt x="1191" y="456"/>
                  </a:lnTo>
                  <a:lnTo>
                    <a:pt x="1161" y="410"/>
                  </a:lnTo>
                  <a:lnTo>
                    <a:pt x="1126" y="367"/>
                  </a:lnTo>
                  <a:lnTo>
                    <a:pt x="1088" y="328"/>
                  </a:lnTo>
                  <a:lnTo>
                    <a:pt x="1045" y="294"/>
                  </a:lnTo>
                  <a:lnTo>
                    <a:pt x="999" y="264"/>
                  </a:lnTo>
                  <a:lnTo>
                    <a:pt x="950" y="238"/>
                  </a:lnTo>
                  <a:lnTo>
                    <a:pt x="897" y="218"/>
                  </a:lnTo>
                  <a:lnTo>
                    <a:pt x="843" y="202"/>
                  </a:lnTo>
                  <a:lnTo>
                    <a:pt x="786" y="193"/>
                  </a:lnTo>
                  <a:lnTo>
                    <a:pt x="727" y="190"/>
                  </a:lnTo>
                  <a:close/>
                  <a:moveTo>
                    <a:pt x="727" y="0"/>
                  </a:moveTo>
                  <a:lnTo>
                    <a:pt x="794" y="3"/>
                  </a:lnTo>
                  <a:lnTo>
                    <a:pt x="859" y="12"/>
                  </a:lnTo>
                  <a:lnTo>
                    <a:pt x="921" y="26"/>
                  </a:lnTo>
                  <a:lnTo>
                    <a:pt x="981" y="46"/>
                  </a:lnTo>
                  <a:lnTo>
                    <a:pt x="1039" y="70"/>
                  </a:lnTo>
                  <a:lnTo>
                    <a:pt x="1094" y="99"/>
                  </a:lnTo>
                  <a:lnTo>
                    <a:pt x="1147" y="133"/>
                  </a:lnTo>
                  <a:lnTo>
                    <a:pt x="1196" y="171"/>
                  </a:lnTo>
                  <a:lnTo>
                    <a:pt x="1242" y="213"/>
                  </a:lnTo>
                  <a:lnTo>
                    <a:pt x="1284" y="259"/>
                  </a:lnTo>
                  <a:lnTo>
                    <a:pt x="1321" y="308"/>
                  </a:lnTo>
                  <a:lnTo>
                    <a:pt x="1355" y="360"/>
                  </a:lnTo>
                  <a:lnTo>
                    <a:pt x="1385" y="416"/>
                  </a:lnTo>
                  <a:lnTo>
                    <a:pt x="1409" y="474"/>
                  </a:lnTo>
                  <a:lnTo>
                    <a:pt x="1429" y="534"/>
                  </a:lnTo>
                  <a:lnTo>
                    <a:pt x="1443" y="597"/>
                  </a:lnTo>
                  <a:lnTo>
                    <a:pt x="1451" y="661"/>
                  </a:lnTo>
                  <a:lnTo>
                    <a:pt x="1455" y="728"/>
                  </a:lnTo>
                  <a:lnTo>
                    <a:pt x="1451" y="793"/>
                  </a:lnTo>
                  <a:lnTo>
                    <a:pt x="1443" y="858"/>
                  </a:lnTo>
                  <a:lnTo>
                    <a:pt x="1429" y="920"/>
                  </a:lnTo>
                  <a:lnTo>
                    <a:pt x="1409" y="981"/>
                  </a:lnTo>
                  <a:lnTo>
                    <a:pt x="1385" y="1039"/>
                  </a:lnTo>
                  <a:lnTo>
                    <a:pt x="1355" y="1095"/>
                  </a:lnTo>
                  <a:lnTo>
                    <a:pt x="1321" y="1147"/>
                  </a:lnTo>
                  <a:lnTo>
                    <a:pt x="1284" y="1196"/>
                  </a:lnTo>
                  <a:lnTo>
                    <a:pt x="1242" y="1242"/>
                  </a:lnTo>
                  <a:lnTo>
                    <a:pt x="1196" y="1284"/>
                  </a:lnTo>
                  <a:lnTo>
                    <a:pt x="1147" y="1322"/>
                  </a:lnTo>
                  <a:lnTo>
                    <a:pt x="1094" y="1356"/>
                  </a:lnTo>
                  <a:lnTo>
                    <a:pt x="1039" y="1384"/>
                  </a:lnTo>
                  <a:lnTo>
                    <a:pt x="981" y="1409"/>
                  </a:lnTo>
                  <a:lnTo>
                    <a:pt x="921" y="1428"/>
                  </a:lnTo>
                  <a:lnTo>
                    <a:pt x="859" y="1443"/>
                  </a:lnTo>
                  <a:lnTo>
                    <a:pt x="794" y="1452"/>
                  </a:lnTo>
                  <a:lnTo>
                    <a:pt x="727" y="1455"/>
                  </a:lnTo>
                  <a:lnTo>
                    <a:pt x="662" y="1452"/>
                  </a:lnTo>
                  <a:lnTo>
                    <a:pt x="597" y="1443"/>
                  </a:lnTo>
                  <a:lnTo>
                    <a:pt x="535" y="1428"/>
                  </a:lnTo>
                  <a:lnTo>
                    <a:pt x="475" y="1409"/>
                  </a:lnTo>
                  <a:lnTo>
                    <a:pt x="416" y="1384"/>
                  </a:lnTo>
                  <a:lnTo>
                    <a:pt x="361" y="1356"/>
                  </a:lnTo>
                  <a:lnTo>
                    <a:pt x="309" y="1322"/>
                  </a:lnTo>
                  <a:lnTo>
                    <a:pt x="260" y="1284"/>
                  </a:lnTo>
                  <a:lnTo>
                    <a:pt x="213" y="1242"/>
                  </a:lnTo>
                  <a:lnTo>
                    <a:pt x="171" y="1196"/>
                  </a:lnTo>
                  <a:lnTo>
                    <a:pt x="134" y="1147"/>
                  </a:lnTo>
                  <a:lnTo>
                    <a:pt x="100" y="1095"/>
                  </a:lnTo>
                  <a:lnTo>
                    <a:pt x="70" y="1039"/>
                  </a:lnTo>
                  <a:lnTo>
                    <a:pt x="46" y="981"/>
                  </a:lnTo>
                  <a:lnTo>
                    <a:pt x="26" y="920"/>
                  </a:lnTo>
                  <a:lnTo>
                    <a:pt x="12" y="858"/>
                  </a:lnTo>
                  <a:lnTo>
                    <a:pt x="4" y="793"/>
                  </a:lnTo>
                  <a:lnTo>
                    <a:pt x="0" y="728"/>
                  </a:lnTo>
                  <a:lnTo>
                    <a:pt x="4" y="661"/>
                  </a:lnTo>
                  <a:lnTo>
                    <a:pt x="12" y="597"/>
                  </a:lnTo>
                  <a:lnTo>
                    <a:pt x="26" y="534"/>
                  </a:lnTo>
                  <a:lnTo>
                    <a:pt x="46" y="474"/>
                  </a:lnTo>
                  <a:lnTo>
                    <a:pt x="70" y="416"/>
                  </a:lnTo>
                  <a:lnTo>
                    <a:pt x="100" y="360"/>
                  </a:lnTo>
                  <a:lnTo>
                    <a:pt x="134" y="308"/>
                  </a:lnTo>
                  <a:lnTo>
                    <a:pt x="171" y="259"/>
                  </a:lnTo>
                  <a:lnTo>
                    <a:pt x="213" y="213"/>
                  </a:lnTo>
                  <a:lnTo>
                    <a:pt x="260" y="171"/>
                  </a:lnTo>
                  <a:lnTo>
                    <a:pt x="309" y="133"/>
                  </a:lnTo>
                  <a:lnTo>
                    <a:pt x="361" y="99"/>
                  </a:lnTo>
                  <a:lnTo>
                    <a:pt x="416" y="70"/>
                  </a:lnTo>
                  <a:lnTo>
                    <a:pt x="475" y="46"/>
                  </a:lnTo>
                  <a:lnTo>
                    <a:pt x="535" y="26"/>
                  </a:lnTo>
                  <a:lnTo>
                    <a:pt x="597" y="12"/>
                  </a:lnTo>
                  <a:lnTo>
                    <a:pt x="662" y="3"/>
                  </a:lnTo>
                  <a:lnTo>
                    <a:pt x="727" y="0"/>
                  </a:lnTo>
                  <a:close/>
                </a:path>
              </a:pathLst>
            </a:custGeom>
            <a:grp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grpSp>
      <p:sp>
        <p:nvSpPr>
          <p:cNvPr id="26" name="Freeform 19"/>
          <p:cNvSpPr>
            <a:spLocks noEditPoints="1"/>
          </p:cNvSpPr>
          <p:nvPr>
            <p:custDataLst>
              <p:tags r:id="rId17"/>
            </p:custDataLst>
          </p:nvPr>
        </p:nvSpPr>
        <p:spPr bwMode="auto">
          <a:xfrm>
            <a:off x="5792764" y="5425010"/>
            <a:ext cx="513556" cy="545852"/>
          </a:xfrm>
          <a:custGeom>
            <a:avLst/>
            <a:gdLst>
              <a:gd name="T0" fmla="*/ 2343 w 3184"/>
              <a:gd name="T1" fmla="*/ 2439 h 3385"/>
              <a:gd name="T2" fmla="*/ 2177 w 3184"/>
              <a:gd name="T3" fmla="*/ 2677 h 3385"/>
              <a:gd name="T4" fmla="*/ 2213 w 3184"/>
              <a:gd name="T5" fmla="*/ 2975 h 3385"/>
              <a:gd name="T6" fmla="*/ 2429 w 3184"/>
              <a:gd name="T7" fmla="*/ 3166 h 3385"/>
              <a:gd name="T8" fmla="*/ 2729 w 3184"/>
              <a:gd name="T9" fmla="*/ 3166 h 3385"/>
              <a:gd name="T10" fmla="*/ 2945 w 3184"/>
              <a:gd name="T11" fmla="*/ 2975 h 3385"/>
              <a:gd name="T12" fmla="*/ 2981 w 3184"/>
              <a:gd name="T13" fmla="*/ 2677 h 3385"/>
              <a:gd name="T14" fmla="*/ 2816 w 3184"/>
              <a:gd name="T15" fmla="*/ 2439 h 3385"/>
              <a:gd name="T16" fmla="*/ 604 w 3184"/>
              <a:gd name="T17" fmla="*/ 1277 h 3385"/>
              <a:gd name="T18" fmla="*/ 329 w 3184"/>
              <a:gd name="T19" fmla="*/ 1382 h 3385"/>
              <a:gd name="T20" fmla="*/ 193 w 3184"/>
              <a:gd name="T21" fmla="*/ 1640 h 3385"/>
              <a:gd name="T22" fmla="*/ 264 w 3184"/>
              <a:gd name="T23" fmla="*/ 1929 h 3385"/>
              <a:gd name="T24" fmla="*/ 503 w 3184"/>
              <a:gd name="T25" fmla="*/ 2095 h 3385"/>
              <a:gd name="T26" fmla="*/ 799 w 3184"/>
              <a:gd name="T27" fmla="*/ 2059 h 3385"/>
              <a:gd name="T28" fmla="*/ 991 w 3184"/>
              <a:gd name="T29" fmla="*/ 1842 h 3385"/>
              <a:gd name="T30" fmla="*/ 991 w 3184"/>
              <a:gd name="T31" fmla="*/ 1543 h 3385"/>
              <a:gd name="T32" fmla="*/ 799 w 3184"/>
              <a:gd name="T33" fmla="*/ 1325 h 3385"/>
              <a:gd name="T34" fmla="*/ 2528 w 3184"/>
              <a:gd name="T35" fmla="*/ 194 h 3385"/>
              <a:gd name="T36" fmla="*/ 2270 w 3184"/>
              <a:gd name="T37" fmla="*/ 331 h 3385"/>
              <a:gd name="T38" fmla="*/ 2165 w 3184"/>
              <a:gd name="T39" fmla="*/ 606 h 3385"/>
              <a:gd name="T40" fmla="*/ 2270 w 3184"/>
              <a:gd name="T41" fmla="*/ 882 h 3385"/>
              <a:gd name="T42" fmla="*/ 2528 w 3184"/>
              <a:gd name="T43" fmla="*/ 1018 h 3385"/>
              <a:gd name="T44" fmla="*/ 2816 w 3184"/>
              <a:gd name="T45" fmla="*/ 947 h 3385"/>
              <a:gd name="T46" fmla="*/ 2981 w 3184"/>
              <a:gd name="T47" fmla="*/ 708 h 3385"/>
              <a:gd name="T48" fmla="*/ 2945 w 3184"/>
              <a:gd name="T49" fmla="*/ 411 h 3385"/>
              <a:gd name="T50" fmla="*/ 2729 w 3184"/>
              <a:gd name="T51" fmla="*/ 219 h 3385"/>
              <a:gd name="T52" fmla="*/ 2701 w 3184"/>
              <a:gd name="T53" fmla="*/ 13 h 3385"/>
              <a:gd name="T54" fmla="*/ 3006 w 3184"/>
              <a:gd name="T55" fmla="*/ 177 h 3385"/>
              <a:gd name="T56" fmla="*/ 3170 w 3184"/>
              <a:gd name="T57" fmla="*/ 483 h 3385"/>
              <a:gd name="T58" fmla="*/ 3134 w 3184"/>
              <a:gd name="T59" fmla="*/ 841 h 3385"/>
              <a:gd name="T60" fmla="*/ 2915 w 3184"/>
              <a:gd name="T61" fmla="*/ 1107 h 3385"/>
              <a:gd name="T62" fmla="*/ 2578 w 3184"/>
              <a:gd name="T63" fmla="*/ 1211 h 3385"/>
              <a:gd name="T64" fmla="*/ 2260 w 3184"/>
              <a:gd name="T65" fmla="*/ 1119 h 3385"/>
              <a:gd name="T66" fmla="*/ 1187 w 3184"/>
              <a:gd name="T67" fmla="*/ 1539 h 3385"/>
              <a:gd name="T68" fmla="*/ 1187 w 3184"/>
              <a:gd name="T69" fmla="*/ 1843 h 3385"/>
              <a:gd name="T70" fmla="*/ 2262 w 3184"/>
              <a:gd name="T71" fmla="*/ 2266 h 3385"/>
              <a:gd name="T72" fmla="*/ 2579 w 3184"/>
              <a:gd name="T73" fmla="*/ 2175 h 3385"/>
              <a:gd name="T74" fmla="*/ 2918 w 3184"/>
              <a:gd name="T75" fmla="*/ 2278 h 3385"/>
              <a:gd name="T76" fmla="*/ 3137 w 3184"/>
              <a:gd name="T77" fmla="*/ 2545 h 3385"/>
              <a:gd name="T78" fmla="*/ 3171 w 3184"/>
              <a:gd name="T79" fmla="*/ 2902 h 3385"/>
              <a:gd name="T80" fmla="*/ 3007 w 3184"/>
              <a:gd name="T81" fmla="*/ 3208 h 3385"/>
              <a:gd name="T82" fmla="*/ 2702 w 3184"/>
              <a:gd name="T83" fmla="*/ 3373 h 3385"/>
              <a:gd name="T84" fmla="*/ 2345 w 3184"/>
              <a:gd name="T85" fmla="*/ 3337 h 3385"/>
              <a:gd name="T86" fmla="*/ 2080 w 3184"/>
              <a:gd name="T87" fmla="*/ 3118 h 3385"/>
              <a:gd name="T88" fmla="*/ 1976 w 3184"/>
              <a:gd name="T89" fmla="*/ 2780 h 3385"/>
              <a:gd name="T90" fmla="*/ 1050 w 3184"/>
              <a:gd name="T91" fmla="*/ 2101 h 3385"/>
              <a:gd name="T92" fmla="*/ 773 w 3184"/>
              <a:gd name="T93" fmla="*/ 2273 h 3385"/>
              <a:gd name="T94" fmla="*/ 426 w 3184"/>
              <a:gd name="T95" fmla="*/ 2270 h 3385"/>
              <a:gd name="T96" fmla="*/ 139 w 3184"/>
              <a:gd name="T97" fmla="*/ 2077 h 3385"/>
              <a:gd name="T98" fmla="*/ 3 w 3184"/>
              <a:gd name="T99" fmla="*/ 1754 h 3385"/>
              <a:gd name="T100" fmla="*/ 73 w 3184"/>
              <a:gd name="T101" fmla="*/ 1403 h 3385"/>
              <a:gd name="T102" fmla="*/ 317 w 3184"/>
              <a:gd name="T103" fmla="*/ 1160 h 3385"/>
              <a:gd name="T104" fmla="*/ 662 w 3184"/>
              <a:gd name="T105" fmla="*/ 1089 h 3385"/>
              <a:gd name="T106" fmla="*/ 967 w 3184"/>
              <a:gd name="T107" fmla="*/ 1210 h 3385"/>
              <a:gd name="T108" fmla="*/ 1984 w 3184"/>
              <a:gd name="T109" fmla="*/ 709 h 3385"/>
              <a:gd name="T110" fmla="*/ 2022 w 3184"/>
              <a:gd name="T111" fmla="*/ 370 h 3385"/>
              <a:gd name="T112" fmla="*/ 2241 w 3184"/>
              <a:gd name="T113" fmla="*/ 104 h 3385"/>
              <a:gd name="T114" fmla="*/ 2578 w 3184"/>
              <a:gd name="T115" fmla="*/ 0 h 3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184" h="3385">
                <a:moveTo>
                  <a:pt x="2579" y="2364"/>
                </a:moveTo>
                <a:lnTo>
                  <a:pt x="2528" y="2367"/>
                </a:lnTo>
                <a:lnTo>
                  <a:pt x="2478" y="2377"/>
                </a:lnTo>
                <a:lnTo>
                  <a:pt x="2429" y="2392"/>
                </a:lnTo>
                <a:lnTo>
                  <a:pt x="2385" y="2413"/>
                </a:lnTo>
                <a:lnTo>
                  <a:pt x="2343" y="2439"/>
                </a:lnTo>
                <a:lnTo>
                  <a:pt x="2304" y="2469"/>
                </a:lnTo>
                <a:lnTo>
                  <a:pt x="2270" y="2504"/>
                </a:lnTo>
                <a:lnTo>
                  <a:pt x="2239" y="2542"/>
                </a:lnTo>
                <a:lnTo>
                  <a:pt x="2213" y="2584"/>
                </a:lnTo>
                <a:lnTo>
                  <a:pt x="2193" y="2630"/>
                </a:lnTo>
                <a:lnTo>
                  <a:pt x="2177" y="2677"/>
                </a:lnTo>
                <a:lnTo>
                  <a:pt x="2168" y="2727"/>
                </a:lnTo>
                <a:lnTo>
                  <a:pt x="2165" y="2779"/>
                </a:lnTo>
                <a:lnTo>
                  <a:pt x="2168" y="2831"/>
                </a:lnTo>
                <a:lnTo>
                  <a:pt x="2177" y="2882"/>
                </a:lnTo>
                <a:lnTo>
                  <a:pt x="2193" y="2929"/>
                </a:lnTo>
                <a:lnTo>
                  <a:pt x="2213" y="2975"/>
                </a:lnTo>
                <a:lnTo>
                  <a:pt x="2239" y="3017"/>
                </a:lnTo>
                <a:lnTo>
                  <a:pt x="2270" y="3055"/>
                </a:lnTo>
                <a:lnTo>
                  <a:pt x="2304" y="3090"/>
                </a:lnTo>
                <a:lnTo>
                  <a:pt x="2343" y="3120"/>
                </a:lnTo>
                <a:lnTo>
                  <a:pt x="2385" y="3146"/>
                </a:lnTo>
                <a:lnTo>
                  <a:pt x="2429" y="3166"/>
                </a:lnTo>
                <a:lnTo>
                  <a:pt x="2478" y="3182"/>
                </a:lnTo>
                <a:lnTo>
                  <a:pt x="2528" y="3191"/>
                </a:lnTo>
                <a:lnTo>
                  <a:pt x="2579" y="3195"/>
                </a:lnTo>
                <a:lnTo>
                  <a:pt x="2632" y="3191"/>
                </a:lnTo>
                <a:lnTo>
                  <a:pt x="2681" y="3182"/>
                </a:lnTo>
                <a:lnTo>
                  <a:pt x="2729" y="3166"/>
                </a:lnTo>
                <a:lnTo>
                  <a:pt x="2774" y="3146"/>
                </a:lnTo>
                <a:lnTo>
                  <a:pt x="2816" y="3120"/>
                </a:lnTo>
                <a:lnTo>
                  <a:pt x="2855" y="3090"/>
                </a:lnTo>
                <a:lnTo>
                  <a:pt x="2889" y="3055"/>
                </a:lnTo>
                <a:lnTo>
                  <a:pt x="2920" y="3017"/>
                </a:lnTo>
                <a:lnTo>
                  <a:pt x="2945" y="2975"/>
                </a:lnTo>
                <a:lnTo>
                  <a:pt x="2966" y="2929"/>
                </a:lnTo>
                <a:lnTo>
                  <a:pt x="2981" y="2882"/>
                </a:lnTo>
                <a:lnTo>
                  <a:pt x="2991" y="2831"/>
                </a:lnTo>
                <a:lnTo>
                  <a:pt x="2994" y="2779"/>
                </a:lnTo>
                <a:lnTo>
                  <a:pt x="2991" y="2727"/>
                </a:lnTo>
                <a:lnTo>
                  <a:pt x="2981" y="2677"/>
                </a:lnTo>
                <a:lnTo>
                  <a:pt x="2966" y="2630"/>
                </a:lnTo>
                <a:lnTo>
                  <a:pt x="2945" y="2584"/>
                </a:lnTo>
                <a:lnTo>
                  <a:pt x="2920" y="2542"/>
                </a:lnTo>
                <a:lnTo>
                  <a:pt x="2889" y="2504"/>
                </a:lnTo>
                <a:lnTo>
                  <a:pt x="2855" y="2469"/>
                </a:lnTo>
                <a:lnTo>
                  <a:pt x="2816" y="2439"/>
                </a:lnTo>
                <a:lnTo>
                  <a:pt x="2774" y="2413"/>
                </a:lnTo>
                <a:lnTo>
                  <a:pt x="2729" y="2392"/>
                </a:lnTo>
                <a:lnTo>
                  <a:pt x="2681" y="2377"/>
                </a:lnTo>
                <a:lnTo>
                  <a:pt x="2632" y="2367"/>
                </a:lnTo>
                <a:lnTo>
                  <a:pt x="2579" y="2364"/>
                </a:lnTo>
                <a:close/>
                <a:moveTo>
                  <a:pt x="604" y="1277"/>
                </a:moveTo>
                <a:lnTo>
                  <a:pt x="553" y="1280"/>
                </a:lnTo>
                <a:lnTo>
                  <a:pt x="503" y="1289"/>
                </a:lnTo>
                <a:lnTo>
                  <a:pt x="454" y="1305"/>
                </a:lnTo>
                <a:lnTo>
                  <a:pt x="410" y="1325"/>
                </a:lnTo>
                <a:lnTo>
                  <a:pt x="368" y="1351"/>
                </a:lnTo>
                <a:lnTo>
                  <a:pt x="329" y="1382"/>
                </a:lnTo>
                <a:lnTo>
                  <a:pt x="295" y="1416"/>
                </a:lnTo>
                <a:lnTo>
                  <a:pt x="264" y="1455"/>
                </a:lnTo>
                <a:lnTo>
                  <a:pt x="238" y="1497"/>
                </a:lnTo>
                <a:lnTo>
                  <a:pt x="218" y="1543"/>
                </a:lnTo>
                <a:lnTo>
                  <a:pt x="202" y="1590"/>
                </a:lnTo>
                <a:lnTo>
                  <a:pt x="193" y="1640"/>
                </a:lnTo>
                <a:lnTo>
                  <a:pt x="190" y="1692"/>
                </a:lnTo>
                <a:lnTo>
                  <a:pt x="193" y="1744"/>
                </a:lnTo>
                <a:lnTo>
                  <a:pt x="202" y="1794"/>
                </a:lnTo>
                <a:lnTo>
                  <a:pt x="218" y="1842"/>
                </a:lnTo>
                <a:lnTo>
                  <a:pt x="238" y="1888"/>
                </a:lnTo>
                <a:lnTo>
                  <a:pt x="264" y="1929"/>
                </a:lnTo>
                <a:lnTo>
                  <a:pt x="295" y="1968"/>
                </a:lnTo>
                <a:lnTo>
                  <a:pt x="329" y="2002"/>
                </a:lnTo>
                <a:lnTo>
                  <a:pt x="368" y="2033"/>
                </a:lnTo>
                <a:lnTo>
                  <a:pt x="410" y="2059"/>
                </a:lnTo>
                <a:lnTo>
                  <a:pt x="454" y="2079"/>
                </a:lnTo>
                <a:lnTo>
                  <a:pt x="503" y="2095"/>
                </a:lnTo>
                <a:lnTo>
                  <a:pt x="553" y="2104"/>
                </a:lnTo>
                <a:lnTo>
                  <a:pt x="604" y="2107"/>
                </a:lnTo>
                <a:lnTo>
                  <a:pt x="656" y="2104"/>
                </a:lnTo>
                <a:lnTo>
                  <a:pt x="706" y="2095"/>
                </a:lnTo>
                <a:lnTo>
                  <a:pt x="754" y="2079"/>
                </a:lnTo>
                <a:lnTo>
                  <a:pt x="799" y="2059"/>
                </a:lnTo>
                <a:lnTo>
                  <a:pt x="841" y="2033"/>
                </a:lnTo>
                <a:lnTo>
                  <a:pt x="879" y="2002"/>
                </a:lnTo>
                <a:lnTo>
                  <a:pt x="914" y="1968"/>
                </a:lnTo>
                <a:lnTo>
                  <a:pt x="945" y="1929"/>
                </a:lnTo>
                <a:lnTo>
                  <a:pt x="970" y="1888"/>
                </a:lnTo>
                <a:lnTo>
                  <a:pt x="991" y="1842"/>
                </a:lnTo>
                <a:lnTo>
                  <a:pt x="1006" y="1794"/>
                </a:lnTo>
                <a:lnTo>
                  <a:pt x="1016" y="1744"/>
                </a:lnTo>
                <a:lnTo>
                  <a:pt x="1019" y="1692"/>
                </a:lnTo>
                <a:lnTo>
                  <a:pt x="1016" y="1640"/>
                </a:lnTo>
                <a:lnTo>
                  <a:pt x="1006" y="1590"/>
                </a:lnTo>
                <a:lnTo>
                  <a:pt x="991" y="1543"/>
                </a:lnTo>
                <a:lnTo>
                  <a:pt x="970" y="1497"/>
                </a:lnTo>
                <a:lnTo>
                  <a:pt x="945" y="1455"/>
                </a:lnTo>
                <a:lnTo>
                  <a:pt x="914" y="1416"/>
                </a:lnTo>
                <a:lnTo>
                  <a:pt x="880" y="1382"/>
                </a:lnTo>
                <a:lnTo>
                  <a:pt x="841" y="1351"/>
                </a:lnTo>
                <a:lnTo>
                  <a:pt x="799" y="1325"/>
                </a:lnTo>
                <a:lnTo>
                  <a:pt x="755" y="1305"/>
                </a:lnTo>
                <a:lnTo>
                  <a:pt x="706" y="1289"/>
                </a:lnTo>
                <a:lnTo>
                  <a:pt x="657" y="1280"/>
                </a:lnTo>
                <a:lnTo>
                  <a:pt x="604" y="1277"/>
                </a:lnTo>
                <a:close/>
                <a:moveTo>
                  <a:pt x="2579" y="191"/>
                </a:moveTo>
                <a:lnTo>
                  <a:pt x="2528" y="194"/>
                </a:lnTo>
                <a:lnTo>
                  <a:pt x="2478" y="203"/>
                </a:lnTo>
                <a:lnTo>
                  <a:pt x="2430" y="219"/>
                </a:lnTo>
                <a:lnTo>
                  <a:pt x="2385" y="239"/>
                </a:lnTo>
                <a:lnTo>
                  <a:pt x="2343" y="265"/>
                </a:lnTo>
                <a:lnTo>
                  <a:pt x="2305" y="296"/>
                </a:lnTo>
                <a:lnTo>
                  <a:pt x="2270" y="331"/>
                </a:lnTo>
                <a:lnTo>
                  <a:pt x="2239" y="369"/>
                </a:lnTo>
                <a:lnTo>
                  <a:pt x="2213" y="411"/>
                </a:lnTo>
                <a:lnTo>
                  <a:pt x="2193" y="457"/>
                </a:lnTo>
                <a:lnTo>
                  <a:pt x="2177" y="504"/>
                </a:lnTo>
                <a:lnTo>
                  <a:pt x="2168" y="554"/>
                </a:lnTo>
                <a:lnTo>
                  <a:pt x="2165" y="606"/>
                </a:lnTo>
                <a:lnTo>
                  <a:pt x="2168" y="659"/>
                </a:lnTo>
                <a:lnTo>
                  <a:pt x="2177" y="708"/>
                </a:lnTo>
                <a:lnTo>
                  <a:pt x="2193" y="756"/>
                </a:lnTo>
                <a:lnTo>
                  <a:pt x="2213" y="802"/>
                </a:lnTo>
                <a:lnTo>
                  <a:pt x="2239" y="843"/>
                </a:lnTo>
                <a:lnTo>
                  <a:pt x="2270" y="882"/>
                </a:lnTo>
                <a:lnTo>
                  <a:pt x="2304" y="916"/>
                </a:lnTo>
                <a:lnTo>
                  <a:pt x="2343" y="947"/>
                </a:lnTo>
                <a:lnTo>
                  <a:pt x="2385" y="973"/>
                </a:lnTo>
                <a:lnTo>
                  <a:pt x="2429" y="993"/>
                </a:lnTo>
                <a:lnTo>
                  <a:pt x="2478" y="1009"/>
                </a:lnTo>
                <a:lnTo>
                  <a:pt x="2528" y="1018"/>
                </a:lnTo>
                <a:lnTo>
                  <a:pt x="2579" y="1021"/>
                </a:lnTo>
                <a:lnTo>
                  <a:pt x="2632" y="1018"/>
                </a:lnTo>
                <a:lnTo>
                  <a:pt x="2681" y="1009"/>
                </a:lnTo>
                <a:lnTo>
                  <a:pt x="2729" y="993"/>
                </a:lnTo>
                <a:lnTo>
                  <a:pt x="2774" y="973"/>
                </a:lnTo>
                <a:lnTo>
                  <a:pt x="2816" y="947"/>
                </a:lnTo>
                <a:lnTo>
                  <a:pt x="2855" y="916"/>
                </a:lnTo>
                <a:lnTo>
                  <a:pt x="2889" y="882"/>
                </a:lnTo>
                <a:lnTo>
                  <a:pt x="2920" y="843"/>
                </a:lnTo>
                <a:lnTo>
                  <a:pt x="2945" y="802"/>
                </a:lnTo>
                <a:lnTo>
                  <a:pt x="2966" y="756"/>
                </a:lnTo>
                <a:lnTo>
                  <a:pt x="2981" y="708"/>
                </a:lnTo>
                <a:lnTo>
                  <a:pt x="2991" y="659"/>
                </a:lnTo>
                <a:lnTo>
                  <a:pt x="2994" y="606"/>
                </a:lnTo>
                <a:lnTo>
                  <a:pt x="2991" y="554"/>
                </a:lnTo>
                <a:lnTo>
                  <a:pt x="2981" y="504"/>
                </a:lnTo>
                <a:lnTo>
                  <a:pt x="2966" y="457"/>
                </a:lnTo>
                <a:lnTo>
                  <a:pt x="2945" y="411"/>
                </a:lnTo>
                <a:lnTo>
                  <a:pt x="2920" y="369"/>
                </a:lnTo>
                <a:lnTo>
                  <a:pt x="2889" y="331"/>
                </a:lnTo>
                <a:lnTo>
                  <a:pt x="2855" y="296"/>
                </a:lnTo>
                <a:lnTo>
                  <a:pt x="2816" y="265"/>
                </a:lnTo>
                <a:lnTo>
                  <a:pt x="2774" y="239"/>
                </a:lnTo>
                <a:lnTo>
                  <a:pt x="2729" y="219"/>
                </a:lnTo>
                <a:lnTo>
                  <a:pt x="2681" y="203"/>
                </a:lnTo>
                <a:lnTo>
                  <a:pt x="2632" y="194"/>
                </a:lnTo>
                <a:lnTo>
                  <a:pt x="2579" y="191"/>
                </a:lnTo>
                <a:close/>
                <a:moveTo>
                  <a:pt x="2578" y="0"/>
                </a:moveTo>
                <a:lnTo>
                  <a:pt x="2640" y="3"/>
                </a:lnTo>
                <a:lnTo>
                  <a:pt x="2701" y="13"/>
                </a:lnTo>
                <a:lnTo>
                  <a:pt x="2758" y="28"/>
                </a:lnTo>
                <a:lnTo>
                  <a:pt x="2814" y="48"/>
                </a:lnTo>
                <a:lnTo>
                  <a:pt x="2866" y="73"/>
                </a:lnTo>
                <a:lnTo>
                  <a:pt x="2917" y="104"/>
                </a:lnTo>
                <a:lnTo>
                  <a:pt x="2963" y="138"/>
                </a:lnTo>
                <a:lnTo>
                  <a:pt x="3006" y="177"/>
                </a:lnTo>
                <a:lnTo>
                  <a:pt x="3045" y="221"/>
                </a:lnTo>
                <a:lnTo>
                  <a:pt x="3079" y="267"/>
                </a:lnTo>
                <a:lnTo>
                  <a:pt x="3110" y="318"/>
                </a:lnTo>
                <a:lnTo>
                  <a:pt x="3135" y="370"/>
                </a:lnTo>
                <a:lnTo>
                  <a:pt x="3155" y="426"/>
                </a:lnTo>
                <a:lnTo>
                  <a:pt x="3170" y="483"/>
                </a:lnTo>
                <a:lnTo>
                  <a:pt x="3180" y="543"/>
                </a:lnTo>
                <a:lnTo>
                  <a:pt x="3183" y="605"/>
                </a:lnTo>
                <a:lnTo>
                  <a:pt x="3180" y="667"/>
                </a:lnTo>
                <a:lnTo>
                  <a:pt x="3170" y="728"/>
                </a:lnTo>
                <a:lnTo>
                  <a:pt x="3155" y="785"/>
                </a:lnTo>
                <a:lnTo>
                  <a:pt x="3134" y="841"/>
                </a:lnTo>
                <a:lnTo>
                  <a:pt x="3110" y="893"/>
                </a:lnTo>
                <a:lnTo>
                  <a:pt x="3079" y="944"/>
                </a:lnTo>
                <a:lnTo>
                  <a:pt x="3044" y="990"/>
                </a:lnTo>
                <a:lnTo>
                  <a:pt x="3005" y="1034"/>
                </a:lnTo>
                <a:lnTo>
                  <a:pt x="2963" y="1073"/>
                </a:lnTo>
                <a:lnTo>
                  <a:pt x="2915" y="1107"/>
                </a:lnTo>
                <a:lnTo>
                  <a:pt x="2866" y="1138"/>
                </a:lnTo>
                <a:lnTo>
                  <a:pt x="2814" y="1163"/>
                </a:lnTo>
                <a:lnTo>
                  <a:pt x="2758" y="1183"/>
                </a:lnTo>
                <a:lnTo>
                  <a:pt x="2700" y="1198"/>
                </a:lnTo>
                <a:lnTo>
                  <a:pt x="2640" y="1208"/>
                </a:lnTo>
                <a:lnTo>
                  <a:pt x="2578" y="1211"/>
                </a:lnTo>
                <a:lnTo>
                  <a:pt x="2521" y="1208"/>
                </a:lnTo>
                <a:lnTo>
                  <a:pt x="2464" y="1199"/>
                </a:lnTo>
                <a:lnTo>
                  <a:pt x="2410" y="1186"/>
                </a:lnTo>
                <a:lnTo>
                  <a:pt x="2357" y="1169"/>
                </a:lnTo>
                <a:lnTo>
                  <a:pt x="2307" y="1146"/>
                </a:lnTo>
                <a:lnTo>
                  <a:pt x="2260" y="1119"/>
                </a:lnTo>
                <a:lnTo>
                  <a:pt x="2215" y="1088"/>
                </a:lnTo>
                <a:lnTo>
                  <a:pt x="2173" y="1053"/>
                </a:lnTo>
                <a:lnTo>
                  <a:pt x="2134" y="1015"/>
                </a:lnTo>
                <a:lnTo>
                  <a:pt x="2099" y="973"/>
                </a:lnTo>
                <a:lnTo>
                  <a:pt x="1173" y="1492"/>
                </a:lnTo>
                <a:lnTo>
                  <a:pt x="1187" y="1539"/>
                </a:lnTo>
                <a:lnTo>
                  <a:pt x="1199" y="1589"/>
                </a:lnTo>
                <a:lnTo>
                  <a:pt x="1205" y="1640"/>
                </a:lnTo>
                <a:lnTo>
                  <a:pt x="1207" y="1692"/>
                </a:lnTo>
                <a:lnTo>
                  <a:pt x="1205" y="1743"/>
                </a:lnTo>
                <a:lnTo>
                  <a:pt x="1199" y="1795"/>
                </a:lnTo>
                <a:lnTo>
                  <a:pt x="1187" y="1843"/>
                </a:lnTo>
                <a:lnTo>
                  <a:pt x="1173" y="1892"/>
                </a:lnTo>
                <a:lnTo>
                  <a:pt x="2101" y="2411"/>
                </a:lnTo>
                <a:lnTo>
                  <a:pt x="2136" y="2370"/>
                </a:lnTo>
                <a:lnTo>
                  <a:pt x="2174" y="2332"/>
                </a:lnTo>
                <a:lnTo>
                  <a:pt x="2216" y="2297"/>
                </a:lnTo>
                <a:lnTo>
                  <a:pt x="2262" y="2266"/>
                </a:lnTo>
                <a:lnTo>
                  <a:pt x="2309" y="2239"/>
                </a:lnTo>
                <a:lnTo>
                  <a:pt x="2359" y="2216"/>
                </a:lnTo>
                <a:lnTo>
                  <a:pt x="2412" y="2199"/>
                </a:lnTo>
                <a:lnTo>
                  <a:pt x="2465" y="2185"/>
                </a:lnTo>
                <a:lnTo>
                  <a:pt x="2522" y="2177"/>
                </a:lnTo>
                <a:lnTo>
                  <a:pt x="2579" y="2175"/>
                </a:lnTo>
                <a:lnTo>
                  <a:pt x="2641" y="2178"/>
                </a:lnTo>
                <a:lnTo>
                  <a:pt x="2701" y="2188"/>
                </a:lnTo>
                <a:lnTo>
                  <a:pt x="2759" y="2202"/>
                </a:lnTo>
                <a:lnTo>
                  <a:pt x="2815" y="2223"/>
                </a:lnTo>
                <a:lnTo>
                  <a:pt x="2867" y="2248"/>
                </a:lnTo>
                <a:lnTo>
                  <a:pt x="2918" y="2278"/>
                </a:lnTo>
                <a:lnTo>
                  <a:pt x="2964" y="2313"/>
                </a:lnTo>
                <a:lnTo>
                  <a:pt x="3007" y="2352"/>
                </a:lnTo>
                <a:lnTo>
                  <a:pt x="3046" y="2396"/>
                </a:lnTo>
                <a:lnTo>
                  <a:pt x="3080" y="2442"/>
                </a:lnTo>
                <a:lnTo>
                  <a:pt x="3111" y="2491"/>
                </a:lnTo>
                <a:lnTo>
                  <a:pt x="3137" y="2545"/>
                </a:lnTo>
                <a:lnTo>
                  <a:pt x="3157" y="2601"/>
                </a:lnTo>
                <a:lnTo>
                  <a:pt x="3171" y="2658"/>
                </a:lnTo>
                <a:lnTo>
                  <a:pt x="3181" y="2718"/>
                </a:lnTo>
                <a:lnTo>
                  <a:pt x="3184" y="2780"/>
                </a:lnTo>
                <a:lnTo>
                  <a:pt x="3181" y="2842"/>
                </a:lnTo>
                <a:lnTo>
                  <a:pt x="3171" y="2902"/>
                </a:lnTo>
                <a:lnTo>
                  <a:pt x="3157" y="2960"/>
                </a:lnTo>
                <a:lnTo>
                  <a:pt x="3137" y="3016"/>
                </a:lnTo>
                <a:lnTo>
                  <a:pt x="3111" y="3068"/>
                </a:lnTo>
                <a:lnTo>
                  <a:pt x="3081" y="3118"/>
                </a:lnTo>
                <a:lnTo>
                  <a:pt x="3046" y="3165"/>
                </a:lnTo>
                <a:lnTo>
                  <a:pt x="3007" y="3208"/>
                </a:lnTo>
                <a:lnTo>
                  <a:pt x="2964" y="3247"/>
                </a:lnTo>
                <a:lnTo>
                  <a:pt x="2918" y="3282"/>
                </a:lnTo>
                <a:lnTo>
                  <a:pt x="2868" y="3313"/>
                </a:lnTo>
                <a:lnTo>
                  <a:pt x="2815" y="3337"/>
                </a:lnTo>
                <a:lnTo>
                  <a:pt x="2759" y="3358"/>
                </a:lnTo>
                <a:lnTo>
                  <a:pt x="2702" y="3373"/>
                </a:lnTo>
                <a:lnTo>
                  <a:pt x="2642" y="3382"/>
                </a:lnTo>
                <a:lnTo>
                  <a:pt x="2580" y="3385"/>
                </a:lnTo>
                <a:lnTo>
                  <a:pt x="2519" y="3382"/>
                </a:lnTo>
                <a:lnTo>
                  <a:pt x="2458" y="3373"/>
                </a:lnTo>
                <a:lnTo>
                  <a:pt x="2400" y="3358"/>
                </a:lnTo>
                <a:lnTo>
                  <a:pt x="2345" y="3337"/>
                </a:lnTo>
                <a:lnTo>
                  <a:pt x="2292" y="3312"/>
                </a:lnTo>
                <a:lnTo>
                  <a:pt x="2243" y="3282"/>
                </a:lnTo>
                <a:lnTo>
                  <a:pt x="2196" y="3247"/>
                </a:lnTo>
                <a:lnTo>
                  <a:pt x="2154" y="3208"/>
                </a:lnTo>
                <a:lnTo>
                  <a:pt x="2115" y="3164"/>
                </a:lnTo>
                <a:lnTo>
                  <a:pt x="2080" y="3118"/>
                </a:lnTo>
                <a:lnTo>
                  <a:pt x="2049" y="3068"/>
                </a:lnTo>
                <a:lnTo>
                  <a:pt x="2024" y="3015"/>
                </a:lnTo>
                <a:lnTo>
                  <a:pt x="2004" y="2959"/>
                </a:lnTo>
                <a:lnTo>
                  <a:pt x="1988" y="2902"/>
                </a:lnTo>
                <a:lnTo>
                  <a:pt x="1979" y="2842"/>
                </a:lnTo>
                <a:lnTo>
                  <a:pt x="1976" y="2780"/>
                </a:lnTo>
                <a:lnTo>
                  <a:pt x="1979" y="2727"/>
                </a:lnTo>
                <a:lnTo>
                  <a:pt x="1985" y="2677"/>
                </a:lnTo>
                <a:lnTo>
                  <a:pt x="1996" y="2626"/>
                </a:lnTo>
                <a:lnTo>
                  <a:pt x="2012" y="2578"/>
                </a:lnTo>
                <a:lnTo>
                  <a:pt x="1085" y="2059"/>
                </a:lnTo>
                <a:lnTo>
                  <a:pt x="1050" y="2101"/>
                </a:lnTo>
                <a:lnTo>
                  <a:pt x="1011" y="2139"/>
                </a:lnTo>
                <a:lnTo>
                  <a:pt x="968" y="2174"/>
                </a:lnTo>
                <a:lnTo>
                  <a:pt x="924" y="2205"/>
                </a:lnTo>
                <a:lnTo>
                  <a:pt x="876" y="2233"/>
                </a:lnTo>
                <a:lnTo>
                  <a:pt x="825" y="2256"/>
                </a:lnTo>
                <a:lnTo>
                  <a:pt x="773" y="2273"/>
                </a:lnTo>
                <a:lnTo>
                  <a:pt x="719" y="2286"/>
                </a:lnTo>
                <a:lnTo>
                  <a:pt x="662" y="2295"/>
                </a:lnTo>
                <a:lnTo>
                  <a:pt x="604" y="2297"/>
                </a:lnTo>
                <a:lnTo>
                  <a:pt x="543" y="2294"/>
                </a:lnTo>
                <a:lnTo>
                  <a:pt x="483" y="2285"/>
                </a:lnTo>
                <a:lnTo>
                  <a:pt x="426" y="2270"/>
                </a:lnTo>
                <a:lnTo>
                  <a:pt x="370" y="2249"/>
                </a:lnTo>
                <a:lnTo>
                  <a:pt x="317" y="2225"/>
                </a:lnTo>
                <a:lnTo>
                  <a:pt x="267" y="2194"/>
                </a:lnTo>
                <a:lnTo>
                  <a:pt x="220" y="2159"/>
                </a:lnTo>
                <a:lnTo>
                  <a:pt x="178" y="2120"/>
                </a:lnTo>
                <a:lnTo>
                  <a:pt x="139" y="2077"/>
                </a:lnTo>
                <a:lnTo>
                  <a:pt x="104" y="2030"/>
                </a:lnTo>
                <a:lnTo>
                  <a:pt x="73" y="1980"/>
                </a:lnTo>
                <a:lnTo>
                  <a:pt x="47" y="1928"/>
                </a:lnTo>
                <a:lnTo>
                  <a:pt x="28" y="1872"/>
                </a:lnTo>
                <a:lnTo>
                  <a:pt x="12" y="1814"/>
                </a:lnTo>
                <a:lnTo>
                  <a:pt x="3" y="1754"/>
                </a:lnTo>
                <a:lnTo>
                  <a:pt x="0" y="1692"/>
                </a:lnTo>
                <a:lnTo>
                  <a:pt x="3" y="1630"/>
                </a:lnTo>
                <a:lnTo>
                  <a:pt x="12" y="1570"/>
                </a:lnTo>
                <a:lnTo>
                  <a:pt x="28" y="1513"/>
                </a:lnTo>
                <a:lnTo>
                  <a:pt x="47" y="1457"/>
                </a:lnTo>
                <a:lnTo>
                  <a:pt x="73" y="1403"/>
                </a:lnTo>
                <a:lnTo>
                  <a:pt x="104" y="1354"/>
                </a:lnTo>
                <a:lnTo>
                  <a:pt x="139" y="1308"/>
                </a:lnTo>
                <a:lnTo>
                  <a:pt x="177" y="1264"/>
                </a:lnTo>
                <a:lnTo>
                  <a:pt x="220" y="1225"/>
                </a:lnTo>
                <a:lnTo>
                  <a:pt x="266" y="1190"/>
                </a:lnTo>
                <a:lnTo>
                  <a:pt x="317" y="1160"/>
                </a:lnTo>
                <a:lnTo>
                  <a:pt x="369" y="1135"/>
                </a:lnTo>
                <a:lnTo>
                  <a:pt x="425" y="1114"/>
                </a:lnTo>
                <a:lnTo>
                  <a:pt x="482" y="1100"/>
                </a:lnTo>
                <a:lnTo>
                  <a:pt x="543" y="1090"/>
                </a:lnTo>
                <a:lnTo>
                  <a:pt x="603" y="1087"/>
                </a:lnTo>
                <a:lnTo>
                  <a:pt x="662" y="1089"/>
                </a:lnTo>
                <a:lnTo>
                  <a:pt x="718" y="1097"/>
                </a:lnTo>
                <a:lnTo>
                  <a:pt x="772" y="1111"/>
                </a:lnTo>
                <a:lnTo>
                  <a:pt x="825" y="1128"/>
                </a:lnTo>
                <a:lnTo>
                  <a:pt x="875" y="1151"/>
                </a:lnTo>
                <a:lnTo>
                  <a:pt x="923" y="1178"/>
                </a:lnTo>
                <a:lnTo>
                  <a:pt x="967" y="1210"/>
                </a:lnTo>
                <a:lnTo>
                  <a:pt x="1010" y="1244"/>
                </a:lnTo>
                <a:lnTo>
                  <a:pt x="1048" y="1283"/>
                </a:lnTo>
                <a:lnTo>
                  <a:pt x="1082" y="1324"/>
                </a:lnTo>
                <a:lnTo>
                  <a:pt x="2009" y="806"/>
                </a:lnTo>
                <a:lnTo>
                  <a:pt x="1994" y="758"/>
                </a:lnTo>
                <a:lnTo>
                  <a:pt x="1984" y="709"/>
                </a:lnTo>
                <a:lnTo>
                  <a:pt x="1977" y="658"/>
                </a:lnTo>
                <a:lnTo>
                  <a:pt x="1975" y="605"/>
                </a:lnTo>
                <a:lnTo>
                  <a:pt x="1978" y="543"/>
                </a:lnTo>
                <a:lnTo>
                  <a:pt x="1987" y="483"/>
                </a:lnTo>
                <a:lnTo>
                  <a:pt x="2002" y="426"/>
                </a:lnTo>
                <a:lnTo>
                  <a:pt x="2022" y="370"/>
                </a:lnTo>
                <a:lnTo>
                  <a:pt x="2048" y="318"/>
                </a:lnTo>
                <a:lnTo>
                  <a:pt x="2078" y="267"/>
                </a:lnTo>
                <a:lnTo>
                  <a:pt x="2113" y="221"/>
                </a:lnTo>
                <a:lnTo>
                  <a:pt x="2152" y="177"/>
                </a:lnTo>
                <a:lnTo>
                  <a:pt x="2195" y="138"/>
                </a:lnTo>
                <a:lnTo>
                  <a:pt x="2241" y="104"/>
                </a:lnTo>
                <a:lnTo>
                  <a:pt x="2291" y="73"/>
                </a:lnTo>
                <a:lnTo>
                  <a:pt x="2344" y="48"/>
                </a:lnTo>
                <a:lnTo>
                  <a:pt x="2399" y="28"/>
                </a:lnTo>
                <a:lnTo>
                  <a:pt x="2457" y="13"/>
                </a:lnTo>
                <a:lnTo>
                  <a:pt x="2517" y="3"/>
                </a:lnTo>
                <a:lnTo>
                  <a:pt x="2578" y="0"/>
                </a:lnTo>
                <a:close/>
              </a:path>
            </a:pathLst>
          </a:custGeom>
          <a:solidFill>
            <a:srgbClr val="74891A"/>
          </a:solid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27" name="Freeform 29"/>
          <p:cNvSpPr>
            <a:spLocks noEditPoints="1"/>
          </p:cNvSpPr>
          <p:nvPr>
            <p:custDataLst>
              <p:tags r:id="rId18"/>
            </p:custDataLst>
          </p:nvPr>
        </p:nvSpPr>
        <p:spPr bwMode="auto">
          <a:xfrm>
            <a:off x="7257794" y="4060697"/>
            <a:ext cx="462581" cy="495933"/>
          </a:xfrm>
          <a:custGeom>
            <a:avLst/>
            <a:gdLst>
              <a:gd name="T0" fmla="*/ 2558 w 3187"/>
              <a:gd name="T1" fmla="*/ 2917 h 3426"/>
              <a:gd name="T2" fmla="*/ 2525 w 3187"/>
              <a:gd name="T3" fmla="*/ 3108 h 3426"/>
              <a:gd name="T4" fmla="*/ 2672 w 3187"/>
              <a:gd name="T5" fmla="*/ 3232 h 3426"/>
              <a:gd name="T6" fmla="*/ 2855 w 3187"/>
              <a:gd name="T7" fmla="*/ 3166 h 3426"/>
              <a:gd name="T8" fmla="*/ 2888 w 3187"/>
              <a:gd name="T9" fmla="*/ 2973 h 3426"/>
              <a:gd name="T10" fmla="*/ 2741 w 3187"/>
              <a:gd name="T11" fmla="*/ 2850 h 3426"/>
              <a:gd name="T12" fmla="*/ 1063 w 3187"/>
              <a:gd name="T13" fmla="*/ 2893 h 3426"/>
              <a:gd name="T14" fmla="*/ 997 w 3187"/>
              <a:gd name="T15" fmla="*/ 3075 h 3426"/>
              <a:gd name="T16" fmla="*/ 1120 w 3187"/>
              <a:gd name="T17" fmla="*/ 3222 h 3426"/>
              <a:gd name="T18" fmla="*/ 1313 w 3187"/>
              <a:gd name="T19" fmla="*/ 3189 h 3426"/>
              <a:gd name="T20" fmla="*/ 1378 w 3187"/>
              <a:gd name="T21" fmla="*/ 3006 h 3426"/>
              <a:gd name="T22" fmla="*/ 1255 w 3187"/>
              <a:gd name="T23" fmla="*/ 2860 h 3426"/>
              <a:gd name="T24" fmla="*/ 722 w 3187"/>
              <a:gd name="T25" fmla="*/ 1936 h 3426"/>
              <a:gd name="T26" fmla="*/ 872 w 3187"/>
              <a:gd name="T27" fmla="*/ 2062 h 3426"/>
              <a:gd name="T28" fmla="*/ 2926 w 3187"/>
              <a:gd name="T29" fmla="*/ 2018 h 3426"/>
              <a:gd name="T30" fmla="*/ 2997 w 3187"/>
              <a:gd name="T31" fmla="*/ 1154 h 3426"/>
              <a:gd name="T32" fmla="*/ 656 w 3187"/>
              <a:gd name="T33" fmla="*/ 229 h 3426"/>
              <a:gd name="T34" fmla="*/ 668 w 3187"/>
              <a:gd name="T35" fmla="*/ 236 h 3426"/>
              <a:gd name="T36" fmla="*/ 680 w 3187"/>
              <a:gd name="T37" fmla="*/ 245 h 3426"/>
              <a:gd name="T38" fmla="*/ 694 w 3187"/>
              <a:gd name="T39" fmla="*/ 263 h 3426"/>
              <a:gd name="T40" fmla="*/ 700 w 3187"/>
              <a:gd name="T41" fmla="*/ 272 h 3426"/>
              <a:gd name="T42" fmla="*/ 704 w 3187"/>
              <a:gd name="T43" fmla="*/ 281 h 3426"/>
              <a:gd name="T44" fmla="*/ 707 w 3187"/>
              <a:gd name="T45" fmla="*/ 294 h 3426"/>
              <a:gd name="T46" fmla="*/ 710 w 3187"/>
              <a:gd name="T47" fmla="*/ 308 h 3426"/>
              <a:gd name="T48" fmla="*/ 3109 w 3187"/>
              <a:gd name="T49" fmla="*/ 979 h 3426"/>
              <a:gd name="T50" fmla="*/ 3119 w 3187"/>
              <a:gd name="T51" fmla="*/ 981 h 3426"/>
              <a:gd name="T52" fmla="*/ 3139 w 3187"/>
              <a:gd name="T53" fmla="*/ 990 h 3426"/>
              <a:gd name="T54" fmla="*/ 3151 w 3187"/>
              <a:gd name="T55" fmla="*/ 998 h 3426"/>
              <a:gd name="T56" fmla="*/ 3161 w 3187"/>
              <a:gd name="T57" fmla="*/ 1005 h 3426"/>
              <a:gd name="T58" fmla="*/ 3166 w 3187"/>
              <a:gd name="T59" fmla="*/ 1012 h 3426"/>
              <a:gd name="T60" fmla="*/ 3172 w 3187"/>
              <a:gd name="T61" fmla="*/ 1022 h 3426"/>
              <a:gd name="T62" fmla="*/ 3180 w 3187"/>
              <a:gd name="T63" fmla="*/ 1035 h 3426"/>
              <a:gd name="T64" fmla="*/ 3185 w 3187"/>
              <a:gd name="T65" fmla="*/ 1049 h 3426"/>
              <a:gd name="T66" fmla="*/ 3187 w 3187"/>
              <a:gd name="T67" fmla="*/ 1060 h 3426"/>
              <a:gd name="T68" fmla="*/ 3161 w 3187"/>
              <a:gd name="T69" fmla="*/ 2007 h 3426"/>
              <a:gd name="T70" fmla="*/ 2981 w 3187"/>
              <a:gd name="T71" fmla="*/ 2210 h 3426"/>
              <a:gd name="T72" fmla="*/ 865 w 3187"/>
              <a:gd name="T73" fmla="*/ 2253 h 3426"/>
              <a:gd name="T74" fmla="*/ 712 w 3187"/>
              <a:gd name="T75" fmla="*/ 2495 h 3426"/>
              <a:gd name="T76" fmla="*/ 838 w 3187"/>
              <a:gd name="T77" fmla="*/ 2646 h 3426"/>
              <a:gd name="T78" fmla="*/ 2844 w 3187"/>
              <a:gd name="T79" fmla="*/ 2683 h 3426"/>
              <a:gd name="T80" fmla="*/ 3045 w 3187"/>
              <a:gd name="T81" fmla="*/ 2862 h 3426"/>
              <a:gd name="T82" fmla="*/ 3078 w 3187"/>
              <a:gd name="T83" fmla="*/ 3136 h 3426"/>
              <a:gd name="T84" fmla="*/ 2925 w 3187"/>
              <a:gd name="T85" fmla="*/ 3356 h 3426"/>
              <a:gd name="T86" fmla="*/ 2657 w 3187"/>
              <a:gd name="T87" fmla="*/ 3423 h 3426"/>
              <a:gd name="T88" fmla="*/ 2418 w 3187"/>
              <a:gd name="T89" fmla="*/ 3296 h 3426"/>
              <a:gd name="T90" fmla="*/ 2321 w 3187"/>
              <a:gd name="T91" fmla="*/ 3042 h 3426"/>
              <a:gd name="T92" fmla="*/ 1518 w 3187"/>
              <a:gd name="T93" fmla="*/ 2848 h 3426"/>
              <a:gd name="T94" fmla="*/ 1568 w 3187"/>
              <a:gd name="T95" fmla="*/ 3090 h 3426"/>
              <a:gd name="T96" fmla="*/ 1442 w 3187"/>
              <a:gd name="T97" fmla="*/ 3328 h 3426"/>
              <a:gd name="T98" fmla="*/ 1187 w 3187"/>
              <a:gd name="T99" fmla="*/ 3426 h 3426"/>
              <a:gd name="T100" fmla="*/ 932 w 3187"/>
              <a:gd name="T101" fmla="*/ 3329 h 3426"/>
              <a:gd name="T102" fmla="*/ 806 w 3187"/>
              <a:gd name="T103" fmla="*/ 3090 h 3426"/>
              <a:gd name="T104" fmla="*/ 858 w 3187"/>
              <a:gd name="T105" fmla="*/ 2845 h 3426"/>
              <a:gd name="T106" fmla="*/ 617 w 3187"/>
              <a:gd name="T107" fmla="*/ 2717 h 3426"/>
              <a:gd name="T108" fmla="*/ 519 w 3187"/>
              <a:gd name="T109" fmla="*/ 2459 h 3426"/>
              <a:gd name="T110" fmla="*/ 3 w 3187"/>
              <a:gd name="T111" fmla="*/ 122 h 3426"/>
              <a:gd name="T112" fmla="*/ 49 w 3187"/>
              <a:gd name="T113" fmla="*/ 12 h 3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187" h="3426">
                <a:moveTo>
                  <a:pt x="2707" y="2847"/>
                </a:moveTo>
                <a:lnTo>
                  <a:pt x="2672" y="2850"/>
                </a:lnTo>
                <a:lnTo>
                  <a:pt x="2639" y="2860"/>
                </a:lnTo>
                <a:lnTo>
                  <a:pt x="2608" y="2874"/>
                </a:lnTo>
                <a:lnTo>
                  <a:pt x="2582" y="2893"/>
                </a:lnTo>
                <a:lnTo>
                  <a:pt x="2558" y="2917"/>
                </a:lnTo>
                <a:lnTo>
                  <a:pt x="2539" y="2943"/>
                </a:lnTo>
                <a:lnTo>
                  <a:pt x="2525" y="2973"/>
                </a:lnTo>
                <a:lnTo>
                  <a:pt x="2515" y="3007"/>
                </a:lnTo>
                <a:lnTo>
                  <a:pt x="2512" y="3041"/>
                </a:lnTo>
                <a:lnTo>
                  <a:pt x="2515" y="3075"/>
                </a:lnTo>
                <a:lnTo>
                  <a:pt x="2525" y="3108"/>
                </a:lnTo>
                <a:lnTo>
                  <a:pt x="2539" y="3138"/>
                </a:lnTo>
                <a:lnTo>
                  <a:pt x="2558" y="3165"/>
                </a:lnTo>
                <a:lnTo>
                  <a:pt x="2582" y="3189"/>
                </a:lnTo>
                <a:lnTo>
                  <a:pt x="2608" y="3208"/>
                </a:lnTo>
                <a:lnTo>
                  <a:pt x="2639" y="3222"/>
                </a:lnTo>
                <a:lnTo>
                  <a:pt x="2672" y="3232"/>
                </a:lnTo>
                <a:lnTo>
                  <a:pt x="2707" y="3235"/>
                </a:lnTo>
                <a:lnTo>
                  <a:pt x="2741" y="3232"/>
                </a:lnTo>
                <a:lnTo>
                  <a:pt x="2773" y="3222"/>
                </a:lnTo>
                <a:lnTo>
                  <a:pt x="2804" y="3208"/>
                </a:lnTo>
                <a:lnTo>
                  <a:pt x="2831" y="3189"/>
                </a:lnTo>
                <a:lnTo>
                  <a:pt x="2855" y="3166"/>
                </a:lnTo>
                <a:lnTo>
                  <a:pt x="2874" y="3139"/>
                </a:lnTo>
                <a:lnTo>
                  <a:pt x="2888" y="3109"/>
                </a:lnTo>
                <a:lnTo>
                  <a:pt x="2898" y="3075"/>
                </a:lnTo>
                <a:lnTo>
                  <a:pt x="2901" y="3041"/>
                </a:lnTo>
                <a:lnTo>
                  <a:pt x="2898" y="3006"/>
                </a:lnTo>
                <a:lnTo>
                  <a:pt x="2888" y="2973"/>
                </a:lnTo>
                <a:lnTo>
                  <a:pt x="2874" y="2943"/>
                </a:lnTo>
                <a:lnTo>
                  <a:pt x="2855" y="2916"/>
                </a:lnTo>
                <a:lnTo>
                  <a:pt x="2831" y="2893"/>
                </a:lnTo>
                <a:lnTo>
                  <a:pt x="2804" y="2874"/>
                </a:lnTo>
                <a:lnTo>
                  <a:pt x="2773" y="2860"/>
                </a:lnTo>
                <a:lnTo>
                  <a:pt x="2741" y="2850"/>
                </a:lnTo>
                <a:lnTo>
                  <a:pt x="2707" y="2847"/>
                </a:lnTo>
                <a:close/>
                <a:moveTo>
                  <a:pt x="1188" y="2847"/>
                </a:moveTo>
                <a:lnTo>
                  <a:pt x="1153" y="2850"/>
                </a:lnTo>
                <a:lnTo>
                  <a:pt x="1120" y="2860"/>
                </a:lnTo>
                <a:lnTo>
                  <a:pt x="1090" y="2874"/>
                </a:lnTo>
                <a:lnTo>
                  <a:pt x="1063" y="2893"/>
                </a:lnTo>
                <a:lnTo>
                  <a:pt x="1040" y="2917"/>
                </a:lnTo>
                <a:lnTo>
                  <a:pt x="1020" y="2943"/>
                </a:lnTo>
                <a:lnTo>
                  <a:pt x="1007" y="2973"/>
                </a:lnTo>
                <a:lnTo>
                  <a:pt x="997" y="3007"/>
                </a:lnTo>
                <a:lnTo>
                  <a:pt x="994" y="3041"/>
                </a:lnTo>
                <a:lnTo>
                  <a:pt x="997" y="3075"/>
                </a:lnTo>
                <a:lnTo>
                  <a:pt x="1007" y="3108"/>
                </a:lnTo>
                <a:lnTo>
                  <a:pt x="1020" y="3138"/>
                </a:lnTo>
                <a:lnTo>
                  <a:pt x="1040" y="3165"/>
                </a:lnTo>
                <a:lnTo>
                  <a:pt x="1063" y="3189"/>
                </a:lnTo>
                <a:lnTo>
                  <a:pt x="1090" y="3208"/>
                </a:lnTo>
                <a:lnTo>
                  <a:pt x="1120" y="3222"/>
                </a:lnTo>
                <a:lnTo>
                  <a:pt x="1153" y="3232"/>
                </a:lnTo>
                <a:lnTo>
                  <a:pt x="1188" y="3235"/>
                </a:lnTo>
                <a:lnTo>
                  <a:pt x="1223" y="3232"/>
                </a:lnTo>
                <a:lnTo>
                  <a:pt x="1255" y="3222"/>
                </a:lnTo>
                <a:lnTo>
                  <a:pt x="1285" y="3208"/>
                </a:lnTo>
                <a:lnTo>
                  <a:pt x="1313" y="3189"/>
                </a:lnTo>
                <a:lnTo>
                  <a:pt x="1336" y="3166"/>
                </a:lnTo>
                <a:lnTo>
                  <a:pt x="1355" y="3139"/>
                </a:lnTo>
                <a:lnTo>
                  <a:pt x="1370" y="3109"/>
                </a:lnTo>
                <a:lnTo>
                  <a:pt x="1378" y="3075"/>
                </a:lnTo>
                <a:lnTo>
                  <a:pt x="1381" y="3041"/>
                </a:lnTo>
                <a:lnTo>
                  <a:pt x="1378" y="3006"/>
                </a:lnTo>
                <a:lnTo>
                  <a:pt x="1370" y="2973"/>
                </a:lnTo>
                <a:lnTo>
                  <a:pt x="1355" y="2943"/>
                </a:lnTo>
                <a:lnTo>
                  <a:pt x="1336" y="2916"/>
                </a:lnTo>
                <a:lnTo>
                  <a:pt x="1313" y="2893"/>
                </a:lnTo>
                <a:lnTo>
                  <a:pt x="1285" y="2874"/>
                </a:lnTo>
                <a:lnTo>
                  <a:pt x="1255" y="2860"/>
                </a:lnTo>
                <a:lnTo>
                  <a:pt x="1223" y="2850"/>
                </a:lnTo>
                <a:lnTo>
                  <a:pt x="1188" y="2847"/>
                </a:lnTo>
                <a:close/>
                <a:moveTo>
                  <a:pt x="709" y="840"/>
                </a:moveTo>
                <a:lnTo>
                  <a:pt x="709" y="1867"/>
                </a:lnTo>
                <a:lnTo>
                  <a:pt x="712" y="1903"/>
                </a:lnTo>
                <a:lnTo>
                  <a:pt x="722" y="1936"/>
                </a:lnTo>
                <a:lnTo>
                  <a:pt x="736" y="1967"/>
                </a:lnTo>
                <a:lnTo>
                  <a:pt x="756" y="1994"/>
                </a:lnTo>
                <a:lnTo>
                  <a:pt x="780" y="2018"/>
                </a:lnTo>
                <a:lnTo>
                  <a:pt x="807" y="2038"/>
                </a:lnTo>
                <a:lnTo>
                  <a:pt x="838" y="2053"/>
                </a:lnTo>
                <a:lnTo>
                  <a:pt x="872" y="2062"/>
                </a:lnTo>
                <a:lnTo>
                  <a:pt x="907" y="2065"/>
                </a:lnTo>
                <a:lnTo>
                  <a:pt x="2798" y="2065"/>
                </a:lnTo>
                <a:lnTo>
                  <a:pt x="2834" y="2062"/>
                </a:lnTo>
                <a:lnTo>
                  <a:pt x="2867" y="2053"/>
                </a:lnTo>
                <a:lnTo>
                  <a:pt x="2899" y="2038"/>
                </a:lnTo>
                <a:lnTo>
                  <a:pt x="2926" y="2018"/>
                </a:lnTo>
                <a:lnTo>
                  <a:pt x="2950" y="1994"/>
                </a:lnTo>
                <a:lnTo>
                  <a:pt x="2970" y="1967"/>
                </a:lnTo>
                <a:lnTo>
                  <a:pt x="2984" y="1936"/>
                </a:lnTo>
                <a:lnTo>
                  <a:pt x="2994" y="1902"/>
                </a:lnTo>
                <a:lnTo>
                  <a:pt x="2997" y="1866"/>
                </a:lnTo>
                <a:lnTo>
                  <a:pt x="2997" y="1154"/>
                </a:lnTo>
                <a:lnTo>
                  <a:pt x="709" y="840"/>
                </a:lnTo>
                <a:close/>
                <a:moveTo>
                  <a:pt x="89" y="0"/>
                </a:moveTo>
                <a:lnTo>
                  <a:pt x="111" y="2"/>
                </a:lnTo>
                <a:lnTo>
                  <a:pt x="132" y="9"/>
                </a:lnTo>
                <a:lnTo>
                  <a:pt x="652" y="226"/>
                </a:lnTo>
                <a:lnTo>
                  <a:pt x="656" y="229"/>
                </a:lnTo>
                <a:lnTo>
                  <a:pt x="661" y="231"/>
                </a:lnTo>
                <a:lnTo>
                  <a:pt x="662" y="232"/>
                </a:lnTo>
                <a:lnTo>
                  <a:pt x="663" y="232"/>
                </a:lnTo>
                <a:lnTo>
                  <a:pt x="664" y="233"/>
                </a:lnTo>
                <a:lnTo>
                  <a:pt x="666" y="234"/>
                </a:lnTo>
                <a:lnTo>
                  <a:pt x="668" y="236"/>
                </a:lnTo>
                <a:lnTo>
                  <a:pt x="670" y="237"/>
                </a:lnTo>
                <a:lnTo>
                  <a:pt x="672" y="239"/>
                </a:lnTo>
                <a:lnTo>
                  <a:pt x="674" y="240"/>
                </a:lnTo>
                <a:lnTo>
                  <a:pt x="676" y="241"/>
                </a:lnTo>
                <a:lnTo>
                  <a:pt x="678" y="243"/>
                </a:lnTo>
                <a:lnTo>
                  <a:pt x="680" y="245"/>
                </a:lnTo>
                <a:lnTo>
                  <a:pt x="682" y="247"/>
                </a:lnTo>
                <a:lnTo>
                  <a:pt x="689" y="254"/>
                </a:lnTo>
                <a:lnTo>
                  <a:pt x="690" y="256"/>
                </a:lnTo>
                <a:lnTo>
                  <a:pt x="691" y="258"/>
                </a:lnTo>
                <a:lnTo>
                  <a:pt x="693" y="262"/>
                </a:lnTo>
                <a:lnTo>
                  <a:pt x="694" y="263"/>
                </a:lnTo>
                <a:lnTo>
                  <a:pt x="695" y="265"/>
                </a:lnTo>
                <a:lnTo>
                  <a:pt x="698" y="267"/>
                </a:lnTo>
                <a:lnTo>
                  <a:pt x="699" y="269"/>
                </a:lnTo>
                <a:lnTo>
                  <a:pt x="699" y="270"/>
                </a:lnTo>
                <a:lnTo>
                  <a:pt x="700" y="271"/>
                </a:lnTo>
                <a:lnTo>
                  <a:pt x="700" y="272"/>
                </a:lnTo>
                <a:lnTo>
                  <a:pt x="701" y="274"/>
                </a:lnTo>
                <a:lnTo>
                  <a:pt x="702" y="275"/>
                </a:lnTo>
                <a:lnTo>
                  <a:pt x="703" y="278"/>
                </a:lnTo>
                <a:lnTo>
                  <a:pt x="703" y="279"/>
                </a:lnTo>
                <a:lnTo>
                  <a:pt x="704" y="280"/>
                </a:lnTo>
                <a:lnTo>
                  <a:pt x="704" y="281"/>
                </a:lnTo>
                <a:lnTo>
                  <a:pt x="706" y="287"/>
                </a:lnTo>
                <a:lnTo>
                  <a:pt x="706" y="288"/>
                </a:lnTo>
                <a:lnTo>
                  <a:pt x="706" y="289"/>
                </a:lnTo>
                <a:lnTo>
                  <a:pt x="706" y="290"/>
                </a:lnTo>
                <a:lnTo>
                  <a:pt x="707" y="292"/>
                </a:lnTo>
                <a:lnTo>
                  <a:pt x="707" y="294"/>
                </a:lnTo>
                <a:lnTo>
                  <a:pt x="708" y="296"/>
                </a:lnTo>
                <a:lnTo>
                  <a:pt x="708" y="299"/>
                </a:lnTo>
                <a:lnTo>
                  <a:pt x="708" y="303"/>
                </a:lnTo>
                <a:lnTo>
                  <a:pt x="709" y="304"/>
                </a:lnTo>
                <a:lnTo>
                  <a:pt x="709" y="305"/>
                </a:lnTo>
                <a:lnTo>
                  <a:pt x="710" y="308"/>
                </a:lnTo>
                <a:lnTo>
                  <a:pt x="710" y="312"/>
                </a:lnTo>
                <a:lnTo>
                  <a:pt x="710" y="315"/>
                </a:lnTo>
                <a:lnTo>
                  <a:pt x="710" y="649"/>
                </a:lnTo>
                <a:lnTo>
                  <a:pt x="3105" y="979"/>
                </a:lnTo>
                <a:lnTo>
                  <a:pt x="3108" y="979"/>
                </a:lnTo>
                <a:lnTo>
                  <a:pt x="3109" y="979"/>
                </a:lnTo>
                <a:lnTo>
                  <a:pt x="3111" y="979"/>
                </a:lnTo>
                <a:lnTo>
                  <a:pt x="3112" y="979"/>
                </a:lnTo>
                <a:lnTo>
                  <a:pt x="3114" y="980"/>
                </a:lnTo>
                <a:lnTo>
                  <a:pt x="3116" y="980"/>
                </a:lnTo>
                <a:lnTo>
                  <a:pt x="3118" y="981"/>
                </a:lnTo>
                <a:lnTo>
                  <a:pt x="3119" y="981"/>
                </a:lnTo>
                <a:lnTo>
                  <a:pt x="3121" y="981"/>
                </a:lnTo>
                <a:lnTo>
                  <a:pt x="3122" y="982"/>
                </a:lnTo>
                <a:lnTo>
                  <a:pt x="3124" y="983"/>
                </a:lnTo>
                <a:lnTo>
                  <a:pt x="3126" y="983"/>
                </a:lnTo>
                <a:lnTo>
                  <a:pt x="3130" y="985"/>
                </a:lnTo>
                <a:lnTo>
                  <a:pt x="3139" y="990"/>
                </a:lnTo>
                <a:lnTo>
                  <a:pt x="3141" y="992"/>
                </a:lnTo>
                <a:lnTo>
                  <a:pt x="3144" y="993"/>
                </a:lnTo>
                <a:lnTo>
                  <a:pt x="3145" y="994"/>
                </a:lnTo>
                <a:lnTo>
                  <a:pt x="3147" y="995"/>
                </a:lnTo>
                <a:lnTo>
                  <a:pt x="3149" y="996"/>
                </a:lnTo>
                <a:lnTo>
                  <a:pt x="3151" y="998"/>
                </a:lnTo>
                <a:lnTo>
                  <a:pt x="3152" y="999"/>
                </a:lnTo>
                <a:lnTo>
                  <a:pt x="3153" y="1000"/>
                </a:lnTo>
                <a:lnTo>
                  <a:pt x="3154" y="1001"/>
                </a:lnTo>
                <a:lnTo>
                  <a:pt x="3159" y="1004"/>
                </a:lnTo>
                <a:lnTo>
                  <a:pt x="3160" y="1005"/>
                </a:lnTo>
                <a:lnTo>
                  <a:pt x="3161" y="1005"/>
                </a:lnTo>
                <a:lnTo>
                  <a:pt x="3161" y="1007"/>
                </a:lnTo>
                <a:lnTo>
                  <a:pt x="3162" y="1008"/>
                </a:lnTo>
                <a:lnTo>
                  <a:pt x="3163" y="1009"/>
                </a:lnTo>
                <a:lnTo>
                  <a:pt x="3164" y="1010"/>
                </a:lnTo>
                <a:lnTo>
                  <a:pt x="3165" y="1011"/>
                </a:lnTo>
                <a:lnTo>
                  <a:pt x="3166" y="1012"/>
                </a:lnTo>
                <a:lnTo>
                  <a:pt x="3167" y="1013"/>
                </a:lnTo>
                <a:lnTo>
                  <a:pt x="3168" y="1016"/>
                </a:lnTo>
                <a:lnTo>
                  <a:pt x="3169" y="1017"/>
                </a:lnTo>
                <a:lnTo>
                  <a:pt x="3169" y="1018"/>
                </a:lnTo>
                <a:lnTo>
                  <a:pt x="3171" y="1020"/>
                </a:lnTo>
                <a:lnTo>
                  <a:pt x="3172" y="1022"/>
                </a:lnTo>
                <a:lnTo>
                  <a:pt x="3173" y="1023"/>
                </a:lnTo>
                <a:lnTo>
                  <a:pt x="3174" y="1025"/>
                </a:lnTo>
                <a:lnTo>
                  <a:pt x="3176" y="1029"/>
                </a:lnTo>
                <a:lnTo>
                  <a:pt x="3177" y="1031"/>
                </a:lnTo>
                <a:lnTo>
                  <a:pt x="3179" y="1033"/>
                </a:lnTo>
                <a:lnTo>
                  <a:pt x="3180" y="1035"/>
                </a:lnTo>
                <a:lnTo>
                  <a:pt x="3181" y="1037"/>
                </a:lnTo>
                <a:lnTo>
                  <a:pt x="3182" y="1040"/>
                </a:lnTo>
                <a:lnTo>
                  <a:pt x="3183" y="1042"/>
                </a:lnTo>
                <a:lnTo>
                  <a:pt x="3183" y="1044"/>
                </a:lnTo>
                <a:lnTo>
                  <a:pt x="3184" y="1046"/>
                </a:lnTo>
                <a:lnTo>
                  <a:pt x="3185" y="1049"/>
                </a:lnTo>
                <a:lnTo>
                  <a:pt x="3185" y="1051"/>
                </a:lnTo>
                <a:lnTo>
                  <a:pt x="3186" y="1053"/>
                </a:lnTo>
                <a:lnTo>
                  <a:pt x="3186" y="1055"/>
                </a:lnTo>
                <a:lnTo>
                  <a:pt x="3186" y="1057"/>
                </a:lnTo>
                <a:lnTo>
                  <a:pt x="3187" y="1058"/>
                </a:lnTo>
                <a:lnTo>
                  <a:pt x="3187" y="1060"/>
                </a:lnTo>
                <a:lnTo>
                  <a:pt x="3187" y="1062"/>
                </a:lnTo>
                <a:lnTo>
                  <a:pt x="3187" y="1065"/>
                </a:lnTo>
                <a:lnTo>
                  <a:pt x="3187" y="1867"/>
                </a:lnTo>
                <a:lnTo>
                  <a:pt x="3184" y="1915"/>
                </a:lnTo>
                <a:lnTo>
                  <a:pt x="3175" y="1962"/>
                </a:lnTo>
                <a:lnTo>
                  <a:pt x="3161" y="2007"/>
                </a:lnTo>
                <a:lnTo>
                  <a:pt x="3142" y="2050"/>
                </a:lnTo>
                <a:lnTo>
                  <a:pt x="3117" y="2088"/>
                </a:lnTo>
                <a:lnTo>
                  <a:pt x="3089" y="2125"/>
                </a:lnTo>
                <a:lnTo>
                  <a:pt x="3056" y="2157"/>
                </a:lnTo>
                <a:lnTo>
                  <a:pt x="3020" y="2185"/>
                </a:lnTo>
                <a:lnTo>
                  <a:pt x="2981" y="2210"/>
                </a:lnTo>
                <a:lnTo>
                  <a:pt x="2938" y="2229"/>
                </a:lnTo>
                <a:lnTo>
                  <a:pt x="2893" y="2244"/>
                </a:lnTo>
                <a:lnTo>
                  <a:pt x="2846" y="2252"/>
                </a:lnTo>
                <a:lnTo>
                  <a:pt x="2798" y="2255"/>
                </a:lnTo>
                <a:lnTo>
                  <a:pt x="907" y="2255"/>
                </a:lnTo>
                <a:lnTo>
                  <a:pt x="865" y="2253"/>
                </a:lnTo>
                <a:lnTo>
                  <a:pt x="823" y="2247"/>
                </a:lnTo>
                <a:lnTo>
                  <a:pt x="783" y="2235"/>
                </a:lnTo>
                <a:lnTo>
                  <a:pt x="745" y="2221"/>
                </a:lnTo>
                <a:lnTo>
                  <a:pt x="709" y="2202"/>
                </a:lnTo>
                <a:lnTo>
                  <a:pt x="709" y="2459"/>
                </a:lnTo>
                <a:lnTo>
                  <a:pt x="712" y="2495"/>
                </a:lnTo>
                <a:lnTo>
                  <a:pt x="722" y="2528"/>
                </a:lnTo>
                <a:lnTo>
                  <a:pt x="736" y="2559"/>
                </a:lnTo>
                <a:lnTo>
                  <a:pt x="756" y="2588"/>
                </a:lnTo>
                <a:lnTo>
                  <a:pt x="780" y="2612"/>
                </a:lnTo>
                <a:lnTo>
                  <a:pt x="807" y="2630"/>
                </a:lnTo>
                <a:lnTo>
                  <a:pt x="838" y="2646"/>
                </a:lnTo>
                <a:lnTo>
                  <a:pt x="872" y="2655"/>
                </a:lnTo>
                <a:lnTo>
                  <a:pt x="907" y="2658"/>
                </a:lnTo>
                <a:lnTo>
                  <a:pt x="2705" y="2658"/>
                </a:lnTo>
                <a:lnTo>
                  <a:pt x="2754" y="2661"/>
                </a:lnTo>
                <a:lnTo>
                  <a:pt x="2801" y="2670"/>
                </a:lnTo>
                <a:lnTo>
                  <a:pt x="2844" y="2683"/>
                </a:lnTo>
                <a:lnTo>
                  <a:pt x="2886" y="2703"/>
                </a:lnTo>
                <a:lnTo>
                  <a:pt x="2925" y="2727"/>
                </a:lnTo>
                <a:lnTo>
                  <a:pt x="2960" y="2755"/>
                </a:lnTo>
                <a:lnTo>
                  <a:pt x="2993" y="2787"/>
                </a:lnTo>
                <a:lnTo>
                  <a:pt x="3021" y="2823"/>
                </a:lnTo>
                <a:lnTo>
                  <a:pt x="3045" y="2862"/>
                </a:lnTo>
                <a:lnTo>
                  <a:pt x="3064" y="2903"/>
                </a:lnTo>
                <a:lnTo>
                  <a:pt x="3078" y="2947"/>
                </a:lnTo>
                <a:lnTo>
                  <a:pt x="3087" y="2994"/>
                </a:lnTo>
                <a:lnTo>
                  <a:pt x="3090" y="3042"/>
                </a:lnTo>
                <a:lnTo>
                  <a:pt x="3087" y="3090"/>
                </a:lnTo>
                <a:lnTo>
                  <a:pt x="3078" y="3136"/>
                </a:lnTo>
                <a:lnTo>
                  <a:pt x="3064" y="3180"/>
                </a:lnTo>
                <a:lnTo>
                  <a:pt x="3045" y="3221"/>
                </a:lnTo>
                <a:lnTo>
                  <a:pt x="3021" y="3261"/>
                </a:lnTo>
                <a:lnTo>
                  <a:pt x="2993" y="3296"/>
                </a:lnTo>
                <a:lnTo>
                  <a:pt x="2960" y="3328"/>
                </a:lnTo>
                <a:lnTo>
                  <a:pt x="2925" y="3356"/>
                </a:lnTo>
                <a:lnTo>
                  <a:pt x="2886" y="3380"/>
                </a:lnTo>
                <a:lnTo>
                  <a:pt x="2844" y="3400"/>
                </a:lnTo>
                <a:lnTo>
                  <a:pt x="2801" y="3413"/>
                </a:lnTo>
                <a:lnTo>
                  <a:pt x="2754" y="3423"/>
                </a:lnTo>
                <a:lnTo>
                  <a:pt x="2705" y="3426"/>
                </a:lnTo>
                <a:lnTo>
                  <a:pt x="2657" y="3423"/>
                </a:lnTo>
                <a:lnTo>
                  <a:pt x="2612" y="3413"/>
                </a:lnTo>
                <a:lnTo>
                  <a:pt x="2568" y="3400"/>
                </a:lnTo>
                <a:lnTo>
                  <a:pt x="2526" y="3380"/>
                </a:lnTo>
                <a:lnTo>
                  <a:pt x="2486" y="3357"/>
                </a:lnTo>
                <a:lnTo>
                  <a:pt x="2451" y="3329"/>
                </a:lnTo>
                <a:lnTo>
                  <a:pt x="2418" y="3296"/>
                </a:lnTo>
                <a:lnTo>
                  <a:pt x="2390" y="3261"/>
                </a:lnTo>
                <a:lnTo>
                  <a:pt x="2367" y="3222"/>
                </a:lnTo>
                <a:lnTo>
                  <a:pt x="2347" y="3181"/>
                </a:lnTo>
                <a:lnTo>
                  <a:pt x="2334" y="3136"/>
                </a:lnTo>
                <a:lnTo>
                  <a:pt x="2324" y="3090"/>
                </a:lnTo>
                <a:lnTo>
                  <a:pt x="2321" y="3042"/>
                </a:lnTo>
                <a:lnTo>
                  <a:pt x="2323" y="3000"/>
                </a:lnTo>
                <a:lnTo>
                  <a:pt x="2331" y="2960"/>
                </a:lnTo>
                <a:lnTo>
                  <a:pt x="2341" y="2920"/>
                </a:lnTo>
                <a:lnTo>
                  <a:pt x="2356" y="2884"/>
                </a:lnTo>
                <a:lnTo>
                  <a:pt x="2374" y="2848"/>
                </a:lnTo>
                <a:lnTo>
                  <a:pt x="1518" y="2848"/>
                </a:lnTo>
                <a:lnTo>
                  <a:pt x="1537" y="2883"/>
                </a:lnTo>
                <a:lnTo>
                  <a:pt x="1552" y="2920"/>
                </a:lnTo>
                <a:lnTo>
                  <a:pt x="1562" y="2960"/>
                </a:lnTo>
                <a:lnTo>
                  <a:pt x="1569" y="3000"/>
                </a:lnTo>
                <a:lnTo>
                  <a:pt x="1572" y="3042"/>
                </a:lnTo>
                <a:lnTo>
                  <a:pt x="1568" y="3090"/>
                </a:lnTo>
                <a:lnTo>
                  <a:pt x="1560" y="3136"/>
                </a:lnTo>
                <a:lnTo>
                  <a:pt x="1545" y="3180"/>
                </a:lnTo>
                <a:lnTo>
                  <a:pt x="1527" y="3221"/>
                </a:lnTo>
                <a:lnTo>
                  <a:pt x="1503" y="3261"/>
                </a:lnTo>
                <a:lnTo>
                  <a:pt x="1474" y="3296"/>
                </a:lnTo>
                <a:lnTo>
                  <a:pt x="1442" y="3328"/>
                </a:lnTo>
                <a:lnTo>
                  <a:pt x="1407" y="3356"/>
                </a:lnTo>
                <a:lnTo>
                  <a:pt x="1368" y="3380"/>
                </a:lnTo>
                <a:lnTo>
                  <a:pt x="1326" y="3400"/>
                </a:lnTo>
                <a:lnTo>
                  <a:pt x="1281" y="3413"/>
                </a:lnTo>
                <a:lnTo>
                  <a:pt x="1235" y="3423"/>
                </a:lnTo>
                <a:lnTo>
                  <a:pt x="1187" y="3426"/>
                </a:lnTo>
                <a:lnTo>
                  <a:pt x="1139" y="3423"/>
                </a:lnTo>
                <a:lnTo>
                  <a:pt x="1092" y="3413"/>
                </a:lnTo>
                <a:lnTo>
                  <a:pt x="1048" y="3400"/>
                </a:lnTo>
                <a:lnTo>
                  <a:pt x="1007" y="3380"/>
                </a:lnTo>
                <a:lnTo>
                  <a:pt x="968" y="3357"/>
                </a:lnTo>
                <a:lnTo>
                  <a:pt x="932" y="3329"/>
                </a:lnTo>
                <a:lnTo>
                  <a:pt x="900" y="3296"/>
                </a:lnTo>
                <a:lnTo>
                  <a:pt x="872" y="3261"/>
                </a:lnTo>
                <a:lnTo>
                  <a:pt x="848" y="3222"/>
                </a:lnTo>
                <a:lnTo>
                  <a:pt x="829" y="3181"/>
                </a:lnTo>
                <a:lnTo>
                  <a:pt x="814" y="3136"/>
                </a:lnTo>
                <a:lnTo>
                  <a:pt x="806" y="3090"/>
                </a:lnTo>
                <a:lnTo>
                  <a:pt x="803" y="3042"/>
                </a:lnTo>
                <a:lnTo>
                  <a:pt x="805" y="2999"/>
                </a:lnTo>
                <a:lnTo>
                  <a:pt x="812" y="2958"/>
                </a:lnTo>
                <a:lnTo>
                  <a:pt x="824" y="2918"/>
                </a:lnTo>
                <a:lnTo>
                  <a:pt x="838" y="2880"/>
                </a:lnTo>
                <a:lnTo>
                  <a:pt x="858" y="2845"/>
                </a:lnTo>
                <a:lnTo>
                  <a:pt x="811" y="2836"/>
                </a:lnTo>
                <a:lnTo>
                  <a:pt x="766" y="2821"/>
                </a:lnTo>
                <a:lnTo>
                  <a:pt x="725" y="2801"/>
                </a:lnTo>
                <a:lnTo>
                  <a:pt x="685" y="2777"/>
                </a:lnTo>
                <a:lnTo>
                  <a:pt x="649" y="2749"/>
                </a:lnTo>
                <a:lnTo>
                  <a:pt x="617" y="2717"/>
                </a:lnTo>
                <a:lnTo>
                  <a:pt x="588" y="2680"/>
                </a:lnTo>
                <a:lnTo>
                  <a:pt x="564" y="2642"/>
                </a:lnTo>
                <a:lnTo>
                  <a:pt x="545" y="2599"/>
                </a:lnTo>
                <a:lnTo>
                  <a:pt x="530" y="2555"/>
                </a:lnTo>
                <a:lnTo>
                  <a:pt x="522" y="2508"/>
                </a:lnTo>
                <a:lnTo>
                  <a:pt x="519" y="2459"/>
                </a:lnTo>
                <a:lnTo>
                  <a:pt x="519" y="378"/>
                </a:lnTo>
                <a:lnTo>
                  <a:pt x="57" y="184"/>
                </a:lnTo>
                <a:lnTo>
                  <a:pt x="39" y="172"/>
                </a:lnTo>
                <a:lnTo>
                  <a:pt x="23" y="159"/>
                </a:lnTo>
                <a:lnTo>
                  <a:pt x="10" y="141"/>
                </a:lnTo>
                <a:lnTo>
                  <a:pt x="3" y="122"/>
                </a:lnTo>
                <a:lnTo>
                  <a:pt x="0" y="101"/>
                </a:lnTo>
                <a:lnTo>
                  <a:pt x="1" y="79"/>
                </a:lnTo>
                <a:lnTo>
                  <a:pt x="7" y="59"/>
                </a:lnTo>
                <a:lnTo>
                  <a:pt x="18" y="40"/>
                </a:lnTo>
                <a:lnTo>
                  <a:pt x="32" y="24"/>
                </a:lnTo>
                <a:lnTo>
                  <a:pt x="49" y="12"/>
                </a:lnTo>
                <a:lnTo>
                  <a:pt x="69" y="4"/>
                </a:lnTo>
                <a:lnTo>
                  <a:pt x="89" y="0"/>
                </a:lnTo>
                <a:close/>
              </a:path>
            </a:pathLst>
          </a:custGeom>
          <a:solidFill>
            <a:srgbClr val="4D5F2E"/>
          </a:solid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grpSp>
        <p:nvGrpSpPr>
          <p:cNvPr id="28" name="Group 40"/>
          <p:cNvGrpSpPr/>
          <p:nvPr>
            <p:custDataLst>
              <p:tags r:id="rId19"/>
            </p:custDataLst>
          </p:nvPr>
        </p:nvGrpSpPr>
        <p:grpSpPr>
          <a:xfrm>
            <a:off x="4503847" y="4025314"/>
            <a:ext cx="450867" cy="528870"/>
            <a:chOff x="1671638" y="5013325"/>
            <a:chExt cx="458787" cy="538162"/>
          </a:xfrm>
          <a:solidFill>
            <a:srgbClr val="4D5F2E"/>
          </a:solidFill>
        </p:grpSpPr>
        <p:sp>
          <p:nvSpPr>
            <p:cNvPr id="29" name="Freeform 211"/>
            <p:cNvSpPr>
              <a:spLocks noEditPoints="1"/>
            </p:cNvSpPr>
            <p:nvPr>
              <p:custDataLst>
                <p:tags r:id="rId20"/>
              </p:custDataLst>
            </p:nvPr>
          </p:nvSpPr>
          <p:spPr bwMode="auto">
            <a:xfrm>
              <a:off x="1784350" y="5013325"/>
              <a:ext cx="233362" cy="290512"/>
            </a:xfrm>
            <a:custGeom>
              <a:avLst/>
              <a:gdLst>
                <a:gd name="T0" fmla="*/ 662 w 1465"/>
                <a:gd name="T1" fmla="*/ 193 h 1829"/>
                <a:gd name="T2" fmla="*/ 555 w 1465"/>
                <a:gd name="T3" fmla="*/ 214 h 1829"/>
                <a:gd name="T4" fmla="*/ 441 w 1465"/>
                <a:gd name="T5" fmla="*/ 263 h 1829"/>
                <a:gd name="T6" fmla="*/ 332 w 1465"/>
                <a:gd name="T7" fmla="*/ 351 h 1829"/>
                <a:gd name="T8" fmla="*/ 247 w 1465"/>
                <a:gd name="T9" fmla="*/ 489 h 1829"/>
                <a:gd name="T10" fmla="*/ 199 w 1465"/>
                <a:gd name="T11" fmla="*/ 688 h 1829"/>
                <a:gd name="T12" fmla="*/ 193 w 1465"/>
                <a:gd name="T13" fmla="*/ 755 h 1829"/>
                <a:gd name="T14" fmla="*/ 190 w 1465"/>
                <a:gd name="T15" fmla="*/ 808 h 1829"/>
                <a:gd name="T16" fmla="*/ 190 w 1465"/>
                <a:gd name="T17" fmla="*/ 943 h 1829"/>
                <a:gd name="T18" fmla="*/ 209 w 1465"/>
                <a:gd name="T19" fmla="*/ 1123 h 1829"/>
                <a:gd name="T20" fmla="*/ 264 w 1465"/>
                <a:gd name="T21" fmla="*/ 1317 h 1829"/>
                <a:gd name="T22" fmla="*/ 367 w 1465"/>
                <a:gd name="T23" fmla="*/ 1489 h 1829"/>
                <a:gd name="T24" fmla="*/ 523 w 1465"/>
                <a:gd name="T25" fmla="*/ 1601 h 1829"/>
                <a:gd name="T26" fmla="*/ 729 w 1465"/>
                <a:gd name="T27" fmla="*/ 1639 h 1829"/>
                <a:gd name="T28" fmla="*/ 895 w 1465"/>
                <a:gd name="T29" fmla="*/ 1617 h 1829"/>
                <a:gd name="T30" fmla="*/ 1063 w 1465"/>
                <a:gd name="T31" fmla="*/ 1524 h 1829"/>
                <a:gd name="T32" fmla="*/ 1181 w 1465"/>
                <a:gd name="T33" fmla="*/ 1363 h 1829"/>
                <a:gd name="T34" fmla="*/ 1246 w 1465"/>
                <a:gd name="T35" fmla="*/ 1172 h 1829"/>
                <a:gd name="T36" fmla="*/ 1272 w 1465"/>
                <a:gd name="T37" fmla="*/ 985 h 1829"/>
                <a:gd name="T38" fmla="*/ 1276 w 1465"/>
                <a:gd name="T39" fmla="*/ 836 h 1829"/>
                <a:gd name="T40" fmla="*/ 1272 w 1465"/>
                <a:gd name="T41" fmla="*/ 759 h 1829"/>
                <a:gd name="T42" fmla="*/ 1270 w 1465"/>
                <a:gd name="T43" fmla="*/ 748 h 1829"/>
                <a:gd name="T44" fmla="*/ 1234 w 1465"/>
                <a:gd name="T45" fmla="*/ 534 h 1829"/>
                <a:gd name="T46" fmla="*/ 1156 w 1465"/>
                <a:gd name="T47" fmla="*/ 383 h 1829"/>
                <a:gd name="T48" fmla="*/ 1052 w 1465"/>
                <a:gd name="T49" fmla="*/ 282 h 1829"/>
                <a:gd name="T50" fmla="*/ 934 w 1465"/>
                <a:gd name="T51" fmla="*/ 223 h 1829"/>
                <a:gd name="T52" fmla="*/ 817 w 1465"/>
                <a:gd name="T53" fmla="*/ 197 h 1829"/>
                <a:gd name="T54" fmla="*/ 728 w 1465"/>
                <a:gd name="T55" fmla="*/ 190 h 1829"/>
                <a:gd name="T56" fmla="*/ 878 w 1465"/>
                <a:gd name="T57" fmla="*/ 13 h 1829"/>
                <a:gd name="T58" fmla="*/ 1119 w 1465"/>
                <a:gd name="T59" fmla="*/ 99 h 1829"/>
                <a:gd name="T60" fmla="*/ 1225 w 1465"/>
                <a:gd name="T61" fmla="*/ 176 h 1829"/>
                <a:gd name="T62" fmla="*/ 1326 w 1465"/>
                <a:gd name="T63" fmla="*/ 292 h 1829"/>
                <a:gd name="T64" fmla="*/ 1407 w 1465"/>
                <a:gd name="T65" fmla="*/ 454 h 1829"/>
                <a:gd name="T66" fmla="*/ 1455 w 1465"/>
                <a:gd name="T67" fmla="*/ 673 h 1829"/>
                <a:gd name="T68" fmla="*/ 1463 w 1465"/>
                <a:gd name="T69" fmla="*/ 789 h 1829"/>
                <a:gd name="T70" fmla="*/ 1464 w 1465"/>
                <a:gd name="T71" fmla="*/ 933 h 1829"/>
                <a:gd name="T72" fmla="*/ 1445 w 1465"/>
                <a:gd name="T73" fmla="*/ 1134 h 1829"/>
                <a:gd name="T74" fmla="*/ 1388 w 1465"/>
                <a:gd name="T75" fmla="*/ 1356 h 1829"/>
                <a:gd name="T76" fmla="*/ 1277 w 1465"/>
                <a:gd name="T77" fmla="*/ 1568 h 1829"/>
                <a:gd name="T78" fmla="*/ 1102 w 1465"/>
                <a:gd name="T79" fmla="*/ 1731 h 1829"/>
                <a:gd name="T80" fmla="*/ 874 w 1465"/>
                <a:gd name="T81" fmla="*/ 1817 h 1829"/>
                <a:gd name="T82" fmla="*/ 653 w 1465"/>
                <a:gd name="T83" fmla="*/ 1826 h 1829"/>
                <a:gd name="T84" fmla="*/ 415 w 1465"/>
                <a:gd name="T85" fmla="*/ 1760 h 1829"/>
                <a:gd name="T86" fmla="*/ 226 w 1465"/>
                <a:gd name="T87" fmla="*/ 1615 h 1829"/>
                <a:gd name="T88" fmla="*/ 99 w 1465"/>
                <a:gd name="T89" fmla="*/ 1412 h 1829"/>
                <a:gd name="T90" fmla="*/ 31 w 1465"/>
                <a:gd name="T91" fmla="*/ 1189 h 1829"/>
                <a:gd name="T92" fmla="*/ 3 w 1465"/>
                <a:gd name="T93" fmla="*/ 980 h 1829"/>
                <a:gd name="T94" fmla="*/ 1 w 1465"/>
                <a:gd name="T95" fmla="*/ 818 h 1829"/>
                <a:gd name="T96" fmla="*/ 6 w 1465"/>
                <a:gd name="T97" fmla="*/ 737 h 1829"/>
                <a:gd name="T98" fmla="*/ 42 w 1465"/>
                <a:gd name="T99" fmla="*/ 502 h 1829"/>
                <a:gd name="T100" fmla="*/ 118 w 1465"/>
                <a:gd name="T101" fmla="*/ 325 h 1829"/>
                <a:gd name="T102" fmla="*/ 216 w 1465"/>
                <a:gd name="T103" fmla="*/ 198 h 1829"/>
                <a:gd name="T104" fmla="*/ 324 w 1465"/>
                <a:gd name="T105" fmla="*/ 112 h 1829"/>
                <a:gd name="T106" fmla="*/ 514 w 1465"/>
                <a:gd name="T107" fmla="*/ 29 h 1829"/>
                <a:gd name="T108" fmla="*/ 696 w 1465"/>
                <a:gd name="T109" fmla="*/ 0 h 18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65" h="1829">
                  <a:moveTo>
                    <a:pt x="728" y="190"/>
                  </a:moveTo>
                  <a:lnTo>
                    <a:pt x="708" y="190"/>
                  </a:lnTo>
                  <a:lnTo>
                    <a:pt x="685" y="191"/>
                  </a:lnTo>
                  <a:lnTo>
                    <a:pt x="662" y="193"/>
                  </a:lnTo>
                  <a:lnTo>
                    <a:pt x="637" y="197"/>
                  </a:lnTo>
                  <a:lnTo>
                    <a:pt x="610" y="201"/>
                  </a:lnTo>
                  <a:lnTo>
                    <a:pt x="583" y="207"/>
                  </a:lnTo>
                  <a:lnTo>
                    <a:pt x="555" y="214"/>
                  </a:lnTo>
                  <a:lnTo>
                    <a:pt x="526" y="223"/>
                  </a:lnTo>
                  <a:lnTo>
                    <a:pt x="497" y="234"/>
                  </a:lnTo>
                  <a:lnTo>
                    <a:pt x="469" y="247"/>
                  </a:lnTo>
                  <a:lnTo>
                    <a:pt x="441" y="263"/>
                  </a:lnTo>
                  <a:lnTo>
                    <a:pt x="412" y="280"/>
                  </a:lnTo>
                  <a:lnTo>
                    <a:pt x="385" y="301"/>
                  </a:lnTo>
                  <a:lnTo>
                    <a:pt x="358" y="325"/>
                  </a:lnTo>
                  <a:lnTo>
                    <a:pt x="332" y="351"/>
                  </a:lnTo>
                  <a:lnTo>
                    <a:pt x="308" y="380"/>
                  </a:lnTo>
                  <a:lnTo>
                    <a:pt x="286" y="413"/>
                  </a:lnTo>
                  <a:lnTo>
                    <a:pt x="266" y="449"/>
                  </a:lnTo>
                  <a:lnTo>
                    <a:pt x="247" y="489"/>
                  </a:lnTo>
                  <a:lnTo>
                    <a:pt x="231" y="532"/>
                  </a:lnTo>
                  <a:lnTo>
                    <a:pt x="218" y="580"/>
                  </a:lnTo>
                  <a:lnTo>
                    <a:pt x="206" y="632"/>
                  </a:lnTo>
                  <a:lnTo>
                    <a:pt x="199" y="688"/>
                  </a:lnTo>
                  <a:lnTo>
                    <a:pt x="194" y="748"/>
                  </a:lnTo>
                  <a:lnTo>
                    <a:pt x="194" y="750"/>
                  </a:lnTo>
                  <a:lnTo>
                    <a:pt x="194" y="752"/>
                  </a:lnTo>
                  <a:lnTo>
                    <a:pt x="193" y="755"/>
                  </a:lnTo>
                  <a:lnTo>
                    <a:pt x="193" y="759"/>
                  </a:lnTo>
                  <a:lnTo>
                    <a:pt x="192" y="769"/>
                  </a:lnTo>
                  <a:lnTo>
                    <a:pt x="191" y="786"/>
                  </a:lnTo>
                  <a:lnTo>
                    <a:pt x="190" y="808"/>
                  </a:lnTo>
                  <a:lnTo>
                    <a:pt x="189" y="836"/>
                  </a:lnTo>
                  <a:lnTo>
                    <a:pt x="189" y="867"/>
                  </a:lnTo>
                  <a:lnTo>
                    <a:pt x="189" y="903"/>
                  </a:lnTo>
                  <a:lnTo>
                    <a:pt x="190" y="943"/>
                  </a:lnTo>
                  <a:lnTo>
                    <a:pt x="193" y="985"/>
                  </a:lnTo>
                  <a:lnTo>
                    <a:pt x="197" y="1029"/>
                  </a:lnTo>
                  <a:lnTo>
                    <a:pt x="202" y="1076"/>
                  </a:lnTo>
                  <a:lnTo>
                    <a:pt x="209" y="1123"/>
                  </a:lnTo>
                  <a:lnTo>
                    <a:pt x="220" y="1172"/>
                  </a:lnTo>
                  <a:lnTo>
                    <a:pt x="231" y="1221"/>
                  </a:lnTo>
                  <a:lnTo>
                    <a:pt x="246" y="1269"/>
                  </a:lnTo>
                  <a:lnTo>
                    <a:pt x="264" y="1317"/>
                  </a:lnTo>
                  <a:lnTo>
                    <a:pt x="285" y="1363"/>
                  </a:lnTo>
                  <a:lnTo>
                    <a:pt x="308" y="1408"/>
                  </a:lnTo>
                  <a:lnTo>
                    <a:pt x="336" y="1450"/>
                  </a:lnTo>
                  <a:lnTo>
                    <a:pt x="367" y="1489"/>
                  </a:lnTo>
                  <a:lnTo>
                    <a:pt x="401" y="1524"/>
                  </a:lnTo>
                  <a:lnTo>
                    <a:pt x="440" y="1554"/>
                  </a:lnTo>
                  <a:lnTo>
                    <a:pt x="480" y="1580"/>
                  </a:lnTo>
                  <a:lnTo>
                    <a:pt x="523" y="1601"/>
                  </a:lnTo>
                  <a:lnTo>
                    <a:pt x="570" y="1617"/>
                  </a:lnTo>
                  <a:lnTo>
                    <a:pt x="619" y="1630"/>
                  </a:lnTo>
                  <a:lnTo>
                    <a:pt x="672" y="1637"/>
                  </a:lnTo>
                  <a:lnTo>
                    <a:pt x="729" y="1639"/>
                  </a:lnTo>
                  <a:lnTo>
                    <a:pt x="736" y="1639"/>
                  </a:lnTo>
                  <a:lnTo>
                    <a:pt x="792" y="1637"/>
                  </a:lnTo>
                  <a:lnTo>
                    <a:pt x="846" y="1630"/>
                  </a:lnTo>
                  <a:lnTo>
                    <a:pt x="895" y="1617"/>
                  </a:lnTo>
                  <a:lnTo>
                    <a:pt x="942" y="1601"/>
                  </a:lnTo>
                  <a:lnTo>
                    <a:pt x="985" y="1580"/>
                  </a:lnTo>
                  <a:lnTo>
                    <a:pt x="1025" y="1554"/>
                  </a:lnTo>
                  <a:lnTo>
                    <a:pt x="1063" y="1524"/>
                  </a:lnTo>
                  <a:lnTo>
                    <a:pt x="1098" y="1489"/>
                  </a:lnTo>
                  <a:lnTo>
                    <a:pt x="1130" y="1450"/>
                  </a:lnTo>
                  <a:lnTo>
                    <a:pt x="1156" y="1408"/>
                  </a:lnTo>
                  <a:lnTo>
                    <a:pt x="1181" y="1363"/>
                  </a:lnTo>
                  <a:lnTo>
                    <a:pt x="1202" y="1317"/>
                  </a:lnTo>
                  <a:lnTo>
                    <a:pt x="1219" y="1269"/>
                  </a:lnTo>
                  <a:lnTo>
                    <a:pt x="1234" y="1221"/>
                  </a:lnTo>
                  <a:lnTo>
                    <a:pt x="1246" y="1172"/>
                  </a:lnTo>
                  <a:lnTo>
                    <a:pt x="1256" y="1123"/>
                  </a:lnTo>
                  <a:lnTo>
                    <a:pt x="1263" y="1076"/>
                  </a:lnTo>
                  <a:lnTo>
                    <a:pt x="1269" y="1029"/>
                  </a:lnTo>
                  <a:lnTo>
                    <a:pt x="1272" y="985"/>
                  </a:lnTo>
                  <a:lnTo>
                    <a:pt x="1275" y="943"/>
                  </a:lnTo>
                  <a:lnTo>
                    <a:pt x="1276" y="903"/>
                  </a:lnTo>
                  <a:lnTo>
                    <a:pt x="1276" y="868"/>
                  </a:lnTo>
                  <a:lnTo>
                    <a:pt x="1276" y="836"/>
                  </a:lnTo>
                  <a:lnTo>
                    <a:pt x="1275" y="808"/>
                  </a:lnTo>
                  <a:lnTo>
                    <a:pt x="1274" y="787"/>
                  </a:lnTo>
                  <a:lnTo>
                    <a:pt x="1272" y="769"/>
                  </a:lnTo>
                  <a:lnTo>
                    <a:pt x="1272" y="759"/>
                  </a:lnTo>
                  <a:lnTo>
                    <a:pt x="1271" y="755"/>
                  </a:lnTo>
                  <a:lnTo>
                    <a:pt x="1271" y="752"/>
                  </a:lnTo>
                  <a:lnTo>
                    <a:pt x="1271" y="750"/>
                  </a:lnTo>
                  <a:lnTo>
                    <a:pt x="1270" y="748"/>
                  </a:lnTo>
                  <a:lnTo>
                    <a:pt x="1266" y="688"/>
                  </a:lnTo>
                  <a:lnTo>
                    <a:pt x="1259" y="634"/>
                  </a:lnTo>
                  <a:lnTo>
                    <a:pt x="1247" y="582"/>
                  </a:lnTo>
                  <a:lnTo>
                    <a:pt x="1234" y="534"/>
                  </a:lnTo>
                  <a:lnTo>
                    <a:pt x="1218" y="491"/>
                  </a:lnTo>
                  <a:lnTo>
                    <a:pt x="1200" y="452"/>
                  </a:lnTo>
                  <a:lnTo>
                    <a:pt x="1179" y="416"/>
                  </a:lnTo>
                  <a:lnTo>
                    <a:pt x="1156" y="383"/>
                  </a:lnTo>
                  <a:lnTo>
                    <a:pt x="1133" y="353"/>
                  </a:lnTo>
                  <a:lnTo>
                    <a:pt x="1107" y="327"/>
                  </a:lnTo>
                  <a:lnTo>
                    <a:pt x="1080" y="303"/>
                  </a:lnTo>
                  <a:lnTo>
                    <a:pt x="1052" y="282"/>
                  </a:lnTo>
                  <a:lnTo>
                    <a:pt x="1023" y="265"/>
                  </a:lnTo>
                  <a:lnTo>
                    <a:pt x="994" y="248"/>
                  </a:lnTo>
                  <a:lnTo>
                    <a:pt x="964" y="235"/>
                  </a:lnTo>
                  <a:lnTo>
                    <a:pt x="934" y="223"/>
                  </a:lnTo>
                  <a:lnTo>
                    <a:pt x="904" y="214"/>
                  </a:lnTo>
                  <a:lnTo>
                    <a:pt x="874" y="207"/>
                  </a:lnTo>
                  <a:lnTo>
                    <a:pt x="846" y="201"/>
                  </a:lnTo>
                  <a:lnTo>
                    <a:pt x="817" y="197"/>
                  </a:lnTo>
                  <a:lnTo>
                    <a:pt x="789" y="193"/>
                  </a:lnTo>
                  <a:lnTo>
                    <a:pt x="762" y="191"/>
                  </a:lnTo>
                  <a:lnTo>
                    <a:pt x="736" y="190"/>
                  </a:lnTo>
                  <a:lnTo>
                    <a:pt x="728" y="190"/>
                  </a:lnTo>
                  <a:close/>
                  <a:moveTo>
                    <a:pt x="729" y="0"/>
                  </a:moveTo>
                  <a:lnTo>
                    <a:pt x="740" y="0"/>
                  </a:lnTo>
                  <a:lnTo>
                    <a:pt x="810" y="4"/>
                  </a:lnTo>
                  <a:lnTo>
                    <a:pt x="878" y="13"/>
                  </a:lnTo>
                  <a:lnTo>
                    <a:pt x="942" y="27"/>
                  </a:lnTo>
                  <a:lnTo>
                    <a:pt x="1004" y="47"/>
                  </a:lnTo>
                  <a:lnTo>
                    <a:pt x="1062" y="70"/>
                  </a:lnTo>
                  <a:lnTo>
                    <a:pt x="1119" y="99"/>
                  </a:lnTo>
                  <a:lnTo>
                    <a:pt x="1145" y="115"/>
                  </a:lnTo>
                  <a:lnTo>
                    <a:pt x="1171" y="132"/>
                  </a:lnTo>
                  <a:lnTo>
                    <a:pt x="1198" y="153"/>
                  </a:lnTo>
                  <a:lnTo>
                    <a:pt x="1225" y="176"/>
                  </a:lnTo>
                  <a:lnTo>
                    <a:pt x="1250" y="201"/>
                  </a:lnTo>
                  <a:lnTo>
                    <a:pt x="1276" y="228"/>
                  </a:lnTo>
                  <a:lnTo>
                    <a:pt x="1302" y="259"/>
                  </a:lnTo>
                  <a:lnTo>
                    <a:pt x="1326" y="292"/>
                  </a:lnTo>
                  <a:lnTo>
                    <a:pt x="1349" y="327"/>
                  </a:lnTo>
                  <a:lnTo>
                    <a:pt x="1370" y="366"/>
                  </a:lnTo>
                  <a:lnTo>
                    <a:pt x="1390" y="408"/>
                  </a:lnTo>
                  <a:lnTo>
                    <a:pt x="1407" y="454"/>
                  </a:lnTo>
                  <a:lnTo>
                    <a:pt x="1423" y="503"/>
                  </a:lnTo>
                  <a:lnTo>
                    <a:pt x="1436" y="556"/>
                  </a:lnTo>
                  <a:lnTo>
                    <a:pt x="1447" y="613"/>
                  </a:lnTo>
                  <a:lnTo>
                    <a:pt x="1455" y="673"/>
                  </a:lnTo>
                  <a:lnTo>
                    <a:pt x="1460" y="737"/>
                  </a:lnTo>
                  <a:lnTo>
                    <a:pt x="1460" y="747"/>
                  </a:lnTo>
                  <a:lnTo>
                    <a:pt x="1462" y="765"/>
                  </a:lnTo>
                  <a:lnTo>
                    <a:pt x="1463" y="789"/>
                  </a:lnTo>
                  <a:lnTo>
                    <a:pt x="1464" y="818"/>
                  </a:lnTo>
                  <a:lnTo>
                    <a:pt x="1465" y="852"/>
                  </a:lnTo>
                  <a:lnTo>
                    <a:pt x="1465" y="891"/>
                  </a:lnTo>
                  <a:lnTo>
                    <a:pt x="1464" y="933"/>
                  </a:lnTo>
                  <a:lnTo>
                    <a:pt x="1462" y="980"/>
                  </a:lnTo>
                  <a:lnTo>
                    <a:pt x="1458" y="1028"/>
                  </a:lnTo>
                  <a:lnTo>
                    <a:pt x="1453" y="1080"/>
                  </a:lnTo>
                  <a:lnTo>
                    <a:pt x="1445" y="1134"/>
                  </a:lnTo>
                  <a:lnTo>
                    <a:pt x="1435" y="1189"/>
                  </a:lnTo>
                  <a:lnTo>
                    <a:pt x="1422" y="1244"/>
                  </a:lnTo>
                  <a:lnTo>
                    <a:pt x="1406" y="1300"/>
                  </a:lnTo>
                  <a:lnTo>
                    <a:pt x="1388" y="1356"/>
                  </a:lnTo>
                  <a:lnTo>
                    <a:pt x="1366" y="1412"/>
                  </a:lnTo>
                  <a:lnTo>
                    <a:pt x="1340" y="1465"/>
                  </a:lnTo>
                  <a:lnTo>
                    <a:pt x="1311" y="1517"/>
                  </a:lnTo>
                  <a:lnTo>
                    <a:pt x="1277" y="1568"/>
                  </a:lnTo>
                  <a:lnTo>
                    <a:pt x="1239" y="1615"/>
                  </a:lnTo>
                  <a:lnTo>
                    <a:pt x="1197" y="1659"/>
                  </a:lnTo>
                  <a:lnTo>
                    <a:pt x="1150" y="1698"/>
                  </a:lnTo>
                  <a:lnTo>
                    <a:pt x="1102" y="1731"/>
                  </a:lnTo>
                  <a:lnTo>
                    <a:pt x="1049" y="1760"/>
                  </a:lnTo>
                  <a:lnTo>
                    <a:pt x="994" y="1784"/>
                  </a:lnTo>
                  <a:lnTo>
                    <a:pt x="936" y="1803"/>
                  </a:lnTo>
                  <a:lnTo>
                    <a:pt x="874" y="1817"/>
                  </a:lnTo>
                  <a:lnTo>
                    <a:pt x="810" y="1826"/>
                  </a:lnTo>
                  <a:lnTo>
                    <a:pt x="743" y="1829"/>
                  </a:lnTo>
                  <a:lnTo>
                    <a:pt x="721" y="1829"/>
                  </a:lnTo>
                  <a:lnTo>
                    <a:pt x="653" y="1826"/>
                  </a:lnTo>
                  <a:lnTo>
                    <a:pt x="589" y="1817"/>
                  </a:lnTo>
                  <a:lnTo>
                    <a:pt x="528" y="1803"/>
                  </a:lnTo>
                  <a:lnTo>
                    <a:pt x="471" y="1784"/>
                  </a:lnTo>
                  <a:lnTo>
                    <a:pt x="415" y="1760"/>
                  </a:lnTo>
                  <a:lnTo>
                    <a:pt x="363" y="1731"/>
                  </a:lnTo>
                  <a:lnTo>
                    <a:pt x="315" y="1698"/>
                  </a:lnTo>
                  <a:lnTo>
                    <a:pt x="268" y="1659"/>
                  </a:lnTo>
                  <a:lnTo>
                    <a:pt x="226" y="1615"/>
                  </a:lnTo>
                  <a:lnTo>
                    <a:pt x="188" y="1568"/>
                  </a:lnTo>
                  <a:lnTo>
                    <a:pt x="155" y="1517"/>
                  </a:lnTo>
                  <a:lnTo>
                    <a:pt x="125" y="1465"/>
                  </a:lnTo>
                  <a:lnTo>
                    <a:pt x="99" y="1412"/>
                  </a:lnTo>
                  <a:lnTo>
                    <a:pt x="77" y="1356"/>
                  </a:lnTo>
                  <a:lnTo>
                    <a:pt x="58" y="1300"/>
                  </a:lnTo>
                  <a:lnTo>
                    <a:pt x="43" y="1244"/>
                  </a:lnTo>
                  <a:lnTo>
                    <a:pt x="31" y="1189"/>
                  </a:lnTo>
                  <a:lnTo>
                    <a:pt x="20" y="1134"/>
                  </a:lnTo>
                  <a:lnTo>
                    <a:pt x="13" y="1080"/>
                  </a:lnTo>
                  <a:lnTo>
                    <a:pt x="7" y="1028"/>
                  </a:lnTo>
                  <a:lnTo>
                    <a:pt x="3" y="980"/>
                  </a:lnTo>
                  <a:lnTo>
                    <a:pt x="1" y="933"/>
                  </a:lnTo>
                  <a:lnTo>
                    <a:pt x="0" y="891"/>
                  </a:lnTo>
                  <a:lnTo>
                    <a:pt x="0" y="852"/>
                  </a:lnTo>
                  <a:lnTo>
                    <a:pt x="1" y="818"/>
                  </a:lnTo>
                  <a:lnTo>
                    <a:pt x="2" y="789"/>
                  </a:lnTo>
                  <a:lnTo>
                    <a:pt x="3" y="765"/>
                  </a:lnTo>
                  <a:lnTo>
                    <a:pt x="5" y="747"/>
                  </a:lnTo>
                  <a:lnTo>
                    <a:pt x="6" y="737"/>
                  </a:lnTo>
                  <a:lnTo>
                    <a:pt x="10" y="672"/>
                  </a:lnTo>
                  <a:lnTo>
                    <a:pt x="18" y="612"/>
                  </a:lnTo>
                  <a:lnTo>
                    <a:pt x="29" y="555"/>
                  </a:lnTo>
                  <a:lnTo>
                    <a:pt x="42" y="502"/>
                  </a:lnTo>
                  <a:lnTo>
                    <a:pt x="58" y="453"/>
                  </a:lnTo>
                  <a:lnTo>
                    <a:pt x="76" y="406"/>
                  </a:lnTo>
                  <a:lnTo>
                    <a:pt x="97" y="364"/>
                  </a:lnTo>
                  <a:lnTo>
                    <a:pt x="118" y="325"/>
                  </a:lnTo>
                  <a:lnTo>
                    <a:pt x="141" y="289"/>
                  </a:lnTo>
                  <a:lnTo>
                    <a:pt x="166" y="255"/>
                  </a:lnTo>
                  <a:lnTo>
                    <a:pt x="191" y="225"/>
                  </a:lnTo>
                  <a:lnTo>
                    <a:pt x="216" y="198"/>
                  </a:lnTo>
                  <a:lnTo>
                    <a:pt x="243" y="173"/>
                  </a:lnTo>
                  <a:lnTo>
                    <a:pt x="270" y="150"/>
                  </a:lnTo>
                  <a:lnTo>
                    <a:pt x="297" y="130"/>
                  </a:lnTo>
                  <a:lnTo>
                    <a:pt x="324" y="112"/>
                  </a:lnTo>
                  <a:lnTo>
                    <a:pt x="351" y="96"/>
                  </a:lnTo>
                  <a:lnTo>
                    <a:pt x="406" y="68"/>
                  </a:lnTo>
                  <a:lnTo>
                    <a:pt x="460" y="46"/>
                  </a:lnTo>
                  <a:lnTo>
                    <a:pt x="514" y="29"/>
                  </a:lnTo>
                  <a:lnTo>
                    <a:pt x="566" y="17"/>
                  </a:lnTo>
                  <a:lnTo>
                    <a:pt x="613" y="8"/>
                  </a:lnTo>
                  <a:lnTo>
                    <a:pt x="658" y="3"/>
                  </a:lnTo>
                  <a:lnTo>
                    <a:pt x="696" y="0"/>
                  </a:lnTo>
                  <a:lnTo>
                    <a:pt x="729" y="0"/>
                  </a:lnTo>
                  <a:close/>
                </a:path>
              </a:pathLst>
            </a:custGeom>
            <a:grp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30" name="Freeform 212"/>
            <p:cNvSpPr/>
            <p:nvPr>
              <p:custDataLst>
                <p:tags r:id="rId21"/>
              </p:custDataLst>
            </p:nvPr>
          </p:nvSpPr>
          <p:spPr bwMode="auto">
            <a:xfrm>
              <a:off x="1671638" y="5302250"/>
              <a:ext cx="458787" cy="249237"/>
            </a:xfrm>
            <a:custGeom>
              <a:avLst/>
              <a:gdLst>
                <a:gd name="T0" fmla="*/ 1041 w 2887"/>
                <a:gd name="T1" fmla="*/ 40 h 1572"/>
                <a:gd name="T2" fmla="*/ 1047 w 2887"/>
                <a:gd name="T3" fmla="*/ 141 h 1572"/>
                <a:gd name="T4" fmla="*/ 994 w 2887"/>
                <a:gd name="T5" fmla="*/ 189 h 1572"/>
                <a:gd name="T6" fmla="*/ 876 w 2887"/>
                <a:gd name="T7" fmla="*/ 260 h 1572"/>
                <a:gd name="T8" fmla="*/ 681 w 2887"/>
                <a:gd name="T9" fmla="*/ 358 h 1572"/>
                <a:gd name="T10" fmla="*/ 432 w 2887"/>
                <a:gd name="T11" fmla="*/ 451 h 1572"/>
                <a:gd name="T12" fmla="*/ 269 w 2887"/>
                <a:gd name="T13" fmla="*/ 541 h 1572"/>
                <a:gd name="T14" fmla="*/ 207 w 2887"/>
                <a:gd name="T15" fmla="*/ 688 h 1572"/>
                <a:gd name="T16" fmla="*/ 190 w 2887"/>
                <a:gd name="T17" fmla="*/ 860 h 1572"/>
                <a:gd name="T18" fmla="*/ 192 w 2887"/>
                <a:gd name="T19" fmla="*/ 988 h 1572"/>
                <a:gd name="T20" fmla="*/ 251 w 2887"/>
                <a:gd name="T21" fmla="*/ 1119 h 1572"/>
                <a:gd name="T22" fmla="*/ 462 w 2887"/>
                <a:gd name="T23" fmla="*/ 1211 h 1572"/>
                <a:gd name="T24" fmla="*/ 794 w 2887"/>
                <a:gd name="T25" fmla="*/ 1311 h 1572"/>
                <a:gd name="T26" fmla="*/ 1237 w 2887"/>
                <a:gd name="T27" fmla="*/ 1376 h 1572"/>
                <a:gd name="T28" fmla="*/ 1748 w 2887"/>
                <a:gd name="T29" fmla="*/ 1368 h 1572"/>
                <a:gd name="T30" fmla="*/ 2170 w 2887"/>
                <a:gd name="T31" fmla="*/ 1293 h 1572"/>
                <a:gd name="T32" fmla="*/ 2479 w 2887"/>
                <a:gd name="T33" fmla="*/ 1191 h 1572"/>
                <a:gd name="T34" fmla="*/ 2662 w 2887"/>
                <a:gd name="T35" fmla="*/ 1107 h 1572"/>
                <a:gd name="T36" fmla="*/ 2697 w 2887"/>
                <a:gd name="T37" fmla="*/ 950 h 1572"/>
                <a:gd name="T38" fmla="*/ 2694 w 2887"/>
                <a:gd name="T39" fmla="*/ 791 h 1572"/>
                <a:gd name="T40" fmla="*/ 2663 w 2887"/>
                <a:gd name="T41" fmla="*/ 625 h 1572"/>
                <a:gd name="T42" fmla="*/ 2572 w 2887"/>
                <a:gd name="T43" fmla="*/ 498 h 1572"/>
                <a:gd name="T44" fmla="*/ 2350 w 2887"/>
                <a:gd name="T45" fmla="*/ 416 h 1572"/>
                <a:gd name="T46" fmla="*/ 2119 w 2887"/>
                <a:gd name="T47" fmla="*/ 318 h 1572"/>
                <a:gd name="T48" fmla="*/ 1953 w 2887"/>
                <a:gd name="T49" fmla="*/ 227 h 1572"/>
                <a:gd name="T50" fmla="*/ 1873 w 2887"/>
                <a:gd name="T51" fmla="*/ 176 h 1572"/>
                <a:gd name="T52" fmla="*/ 1828 w 2887"/>
                <a:gd name="T53" fmla="*/ 101 h 1572"/>
                <a:gd name="T54" fmla="*/ 1877 w 2887"/>
                <a:gd name="T55" fmla="*/ 12 h 1572"/>
                <a:gd name="T56" fmla="*/ 1977 w 2887"/>
                <a:gd name="T57" fmla="*/ 18 h 1572"/>
                <a:gd name="T58" fmla="*/ 2035 w 2887"/>
                <a:gd name="T59" fmla="*/ 55 h 1572"/>
                <a:gd name="T60" fmla="*/ 2188 w 2887"/>
                <a:gd name="T61" fmla="*/ 141 h 1572"/>
                <a:gd name="T62" fmla="*/ 2408 w 2887"/>
                <a:gd name="T63" fmla="*/ 236 h 1572"/>
                <a:gd name="T64" fmla="*/ 2568 w 2887"/>
                <a:gd name="T65" fmla="*/ 285 h 1572"/>
                <a:gd name="T66" fmla="*/ 2745 w 2887"/>
                <a:gd name="T67" fmla="*/ 399 h 1572"/>
                <a:gd name="T68" fmla="*/ 2839 w 2887"/>
                <a:gd name="T69" fmla="*/ 557 h 1572"/>
                <a:gd name="T70" fmla="*/ 2878 w 2887"/>
                <a:gd name="T71" fmla="*/ 721 h 1572"/>
                <a:gd name="T72" fmla="*/ 2886 w 2887"/>
                <a:gd name="T73" fmla="*/ 855 h 1572"/>
                <a:gd name="T74" fmla="*/ 2887 w 2887"/>
                <a:gd name="T75" fmla="*/ 907 h 1572"/>
                <a:gd name="T76" fmla="*/ 2879 w 2887"/>
                <a:gd name="T77" fmla="*/ 1064 h 1572"/>
                <a:gd name="T78" fmla="*/ 2844 w 2887"/>
                <a:gd name="T79" fmla="*/ 1209 h 1572"/>
                <a:gd name="T80" fmla="*/ 2788 w 2887"/>
                <a:gd name="T81" fmla="*/ 1253 h 1572"/>
                <a:gd name="T82" fmla="*/ 2651 w 2887"/>
                <a:gd name="T83" fmla="*/ 1324 h 1572"/>
                <a:gd name="T84" fmla="*/ 2411 w 2887"/>
                <a:gd name="T85" fmla="*/ 1419 h 1572"/>
                <a:gd name="T86" fmla="*/ 2071 w 2887"/>
                <a:gd name="T87" fmla="*/ 1510 h 1572"/>
                <a:gd name="T88" fmla="*/ 1640 w 2887"/>
                <a:gd name="T89" fmla="*/ 1567 h 1572"/>
                <a:gd name="T90" fmla="*/ 1143 w 2887"/>
                <a:gd name="T91" fmla="*/ 1558 h 1572"/>
                <a:gd name="T92" fmla="*/ 718 w 2887"/>
                <a:gd name="T93" fmla="*/ 1488 h 1572"/>
                <a:gd name="T94" fmla="*/ 392 w 2887"/>
                <a:gd name="T95" fmla="*/ 1389 h 1572"/>
                <a:gd name="T96" fmla="*/ 177 w 2887"/>
                <a:gd name="T97" fmla="*/ 1295 h 1572"/>
                <a:gd name="T98" fmla="*/ 77 w 2887"/>
                <a:gd name="T99" fmla="*/ 1239 h 1572"/>
                <a:gd name="T100" fmla="*/ 27 w 2887"/>
                <a:gd name="T101" fmla="*/ 1164 h 1572"/>
                <a:gd name="T102" fmla="*/ 3 w 2887"/>
                <a:gd name="T103" fmla="*/ 994 h 1572"/>
                <a:gd name="T104" fmla="*/ 0 w 2887"/>
                <a:gd name="T105" fmla="*/ 873 h 1572"/>
                <a:gd name="T106" fmla="*/ 4 w 2887"/>
                <a:gd name="T107" fmla="*/ 780 h 1572"/>
                <a:gd name="T108" fmla="*/ 27 w 2887"/>
                <a:gd name="T109" fmla="*/ 624 h 1572"/>
                <a:gd name="T110" fmla="*/ 95 w 2887"/>
                <a:gd name="T111" fmla="*/ 459 h 1572"/>
                <a:gd name="T112" fmla="*/ 237 w 2887"/>
                <a:gd name="T113" fmla="*/ 322 h 1572"/>
                <a:gd name="T114" fmla="*/ 379 w 2887"/>
                <a:gd name="T115" fmla="*/ 269 h 1572"/>
                <a:gd name="T116" fmla="*/ 619 w 2887"/>
                <a:gd name="T117" fmla="*/ 179 h 1572"/>
                <a:gd name="T118" fmla="*/ 800 w 2887"/>
                <a:gd name="T119" fmla="*/ 85 h 1572"/>
                <a:gd name="T120" fmla="*/ 900 w 2887"/>
                <a:gd name="T121" fmla="*/ 24 h 1572"/>
                <a:gd name="T122" fmla="*/ 970 w 2887"/>
                <a:gd name="T123" fmla="*/ 0 h 1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87" h="1572">
                  <a:moveTo>
                    <a:pt x="970" y="0"/>
                  </a:moveTo>
                  <a:lnTo>
                    <a:pt x="991" y="3"/>
                  </a:lnTo>
                  <a:lnTo>
                    <a:pt x="1010" y="11"/>
                  </a:lnTo>
                  <a:lnTo>
                    <a:pt x="1027" y="24"/>
                  </a:lnTo>
                  <a:lnTo>
                    <a:pt x="1041" y="40"/>
                  </a:lnTo>
                  <a:lnTo>
                    <a:pt x="1053" y="59"/>
                  </a:lnTo>
                  <a:lnTo>
                    <a:pt x="1058" y="80"/>
                  </a:lnTo>
                  <a:lnTo>
                    <a:pt x="1059" y="100"/>
                  </a:lnTo>
                  <a:lnTo>
                    <a:pt x="1055" y="121"/>
                  </a:lnTo>
                  <a:lnTo>
                    <a:pt x="1047" y="141"/>
                  </a:lnTo>
                  <a:lnTo>
                    <a:pt x="1035" y="158"/>
                  </a:lnTo>
                  <a:lnTo>
                    <a:pt x="1018" y="173"/>
                  </a:lnTo>
                  <a:lnTo>
                    <a:pt x="1014" y="175"/>
                  </a:lnTo>
                  <a:lnTo>
                    <a:pt x="1006" y="181"/>
                  </a:lnTo>
                  <a:lnTo>
                    <a:pt x="994" y="189"/>
                  </a:lnTo>
                  <a:lnTo>
                    <a:pt x="977" y="199"/>
                  </a:lnTo>
                  <a:lnTo>
                    <a:pt x="956" y="212"/>
                  </a:lnTo>
                  <a:lnTo>
                    <a:pt x="934" y="226"/>
                  </a:lnTo>
                  <a:lnTo>
                    <a:pt x="906" y="243"/>
                  </a:lnTo>
                  <a:lnTo>
                    <a:pt x="876" y="260"/>
                  </a:lnTo>
                  <a:lnTo>
                    <a:pt x="842" y="279"/>
                  </a:lnTo>
                  <a:lnTo>
                    <a:pt x="806" y="298"/>
                  </a:lnTo>
                  <a:lnTo>
                    <a:pt x="766" y="317"/>
                  </a:lnTo>
                  <a:lnTo>
                    <a:pt x="725" y="338"/>
                  </a:lnTo>
                  <a:lnTo>
                    <a:pt x="681" y="358"/>
                  </a:lnTo>
                  <a:lnTo>
                    <a:pt x="635" y="378"/>
                  </a:lnTo>
                  <a:lnTo>
                    <a:pt x="587" y="398"/>
                  </a:lnTo>
                  <a:lnTo>
                    <a:pt x="536" y="416"/>
                  </a:lnTo>
                  <a:lnTo>
                    <a:pt x="484" y="434"/>
                  </a:lnTo>
                  <a:lnTo>
                    <a:pt x="432" y="451"/>
                  </a:lnTo>
                  <a:lnTo>
                    <a:pt x="377" y="466"/>
                  </a:lnTo>
                  <a:lnTo>
                    <a:pt x="344" y="479"/>
                  </a:lnTo>
                  <a:lnTo>
                    <a:pt x="315" y="497"/>
                  </a:lnTo>
                  <a:lnTo>
                    <a:pt x="290" y="518"/>
                  </a:lnTo>
                  <a:lnTo>
                    <a:pt x="269" y="541"/>
                  </a:lnTo>
                  <a:lnTo>
                    <a:pt x="251" y="566"/>
                  </a:lnTo>
                  <a:lnTo>
                    <a:pt x="237" y="594"/>
                  </a:lnTo>
                  <a:lnTo>
                    <a:pt x="224" y="624"/>
                  </a:lnTo>
                  <a:lnTo>
                    <a:pt x="214" y="655"/>
                  </a:lnTo>
                  <a:lnTo>
                    <a:pt x="207" y="688"/>
                  </a:lnTo>
                  <a:lnTo>
                    <a:pt x="200" y="721"/>
                  </a:lnTo>
                  <a:lnTo>
                    <a:pt x="196" y="755"/>
                  </a:lnTo>
                  <a:lnTo>
                    <a:pt x="193" y="791"/>
                  </a:lnTo>
                  <a:lnTo>
                    <a:pt x="191" y="825"/>
                  </a:lnTo>
                  <a:lnTo>
                    <a:pt x="190" y="860"/>
                  </a:lnTo>
                  <a:lnTo>
                    <a:pt x="189" y="868"/>
                  </a:lnTo>
                  <a:lnTo>
                    <a:pt x="189" y="877"/>
                  </a:lnTo>
                  <a:lnTo>
                    <a:pt x="189" y="911"/>
                  </a:lnTo>
                  <a:lnTo>
                    <a:pt x="190" y="949"/>
                  </a:lnTo>
                  <a:lnTo>
                    <a:pt x="192" y="988"/>
                  </a:lnTo>
                  <a:lnTo>
                    <a:pt x="195" y="1027"/>
                  </a:lnTo>
                  <a:lnTo>
                    <a:pt x="198" y="1063"/>
                  </a:lnTo>
                  <a:lnTo>
                    <a:pt x="203" y="1094"/>
                  </a:lnTo>
                  <a:lnTo>
                    <a:pt x="225" y="1106"/>
                  </a:lnTo>
                  <a:lnTo>
                    <a:pt x="251" y="1119"/>
                  </a:lnTo>
                  <a:lnTo>
                    <a:pt x="283" y="1136"/>
                  </a:lnTo>
                  <a:lnTo>
                    <a:pt x="320" y="1152"/>
                  </a:lnTo>
                  <a:lnTo>
                    <a:pt x="362" y="1172"/>
                  </a:lnTo>
                  <a:lnTo>
                    <a:pt x="409" y="1191"/>
                  </a:lnTo>
                  <a:lnTo>
                    <a:pt x="462" y="1211"/>
                  </a:lnTo>
                  <a:lnTo>
                    <a:pt x="519" y="1232"/>
                  </a:lnTo>
                  <a:lnTo>
                    <a:pt x="580" y="1252"/>
                  </a:lnTo>
                  <a:lnTo>
                    <a:pt x="647" y="1273"/>
                  </a:lnTo>
                  <a:lnTo>
                    <a:pt x="719" y="1293"/>
                  </a:lnTo>
                  <a:lnTo>
                    <a:pt x="794" y="1311"/>
                  </a:lnTo>
                  <a:lnTo>
                    <a:pt x="875" y="1328"/>
                  </a:lnTo>
                  <a:lnTo>
                    <a:pt x="959" y="1343"/>
                  </a:lnTo>
                  <a:lnTo>
                    <a:pt x="1047" y="1357"/>
                  </a:lnTo>
                  <a:lnTo>
                    <a:pt x="1140" y="1368"/>
                  </a:lnTo>
                  <a:lnTo>
                    <a:pt x="1237" y="1376"/>
                  </a:lnTo>
                  <a:lnTo>
                    <a:pt x="1339" y="1382"/>
                  </a:lnTo>
                  <a:lnTo>
                    <a:pt x="1444" y="1383"/>
                  </a:lnTo>
                  <a:lnTo>
                    <a:pt x="1549" y="1382"/>
                  </a:lnTo>
                  <a:lnTo>
                    <a:pt x="1651" y="1376"/>
                  </a:lnTo>
                  <a:lnTo>
                    <a:pt x="1748" y="1368"/>
                  </a:lnTo>
                  <a:lnTo>
                    <a:pt x="1841" y="1357"/>
                  </a:lnTo>
                  <a:lnTo>
                    <a:pt x="1929" y="1343"/>
                  </a:lnTo>
                  <a:lnTo>
                    <a:pt x="2014" y="1328"/>
                  </a:lnTo>
                  <a:lnTo>
                    <a:pt x="2095" y="1311"/>
                  </a:lnTo>
                  <a:lnTo>
                    <a:pt x="2170" y="1293"/>
                  </a:lnTo>
                  <a:lnTo>
                    <a:pt x="2241" y="1273"/>
                  </a:lnTo>
                  <a:lnTo>
                    <a:pt x="2307" y="1253"/>
                  </a:lnTo>
                  <a:lnTo>
                    <a:pt x="2369" y="1233"/>
                  </a:lnTo>
                  <a:lnTo>
                    <a:pt x="2426" y="1212"/>
                  </a:lnTo>
                  <a:lnTo>
                    <a:pt x="2479" y="1191"/>
                  </a:lnTo>
                  <a:lnTo>
                    <a:pt x="2525" y="1172"/>
                  </a:lnTo>
                  <a:lnTo>
                    <a:pt x="2568" y="1153"/>
                  </a:lnTo>
                  <a:lnTo>
                    <a:pt x="2604" y="1136"/>
                  </a:lnTo>
                  <a:lnTo>
                    <a:pt x="2636" y="1120"/>
                  </a:lnTo>
                  <a:lnTo>
                    <a:pt x="2662" y="1107"/>
                  </a:lnTo>
                  <a:lnTo>
                    <a:pt x="2682" y="1094"/>
                  </a:lnTo>
                  <a:lnTo>
                    <a:pt x="2688" y="1063"/>
                  </a:lnTo>
                  <a:lnTo>
                    <a:pt x="2692" y="1027"/>
                  </a:lnTo>
                  <a:lnTo>
                    <a:pt x="2695" y="989"/>
                  </a:lnTo>
                  <a:lnTo>
                    <a:pt x="2697" y="950"/>
                  </a:lnTo>
                  <a:lnTo>
                    <a:pt x="2697" y="911"/>
                  </a:lnTo>
                  <a:lnTo>
                    <a:pt x="2698" y="877"/>
                  </a:lnTo>
                  <a:lnTo>
                    <a:pt x="2697" y="860"/>
                  </a:lnTo>
                  <a:lnTo>
                    <a:pt x="2696" y="826"/>
                  </a:lnTo>
                  <a:lnTo>
                    <a:pt x="2694" y="791"/>
                  </a:lnTo>
                  <a:lnTo>
                    <a:pt x="2691" y="756"/>
                  </a:lnTo>
                  <a:lnTo>
                    <a:pt x="2687" y="722"/>
                  </a:lnTo>
                  <a:lnTo>
                    <a:pt x="2680" y="688"/>
                  </a:lnTo>
                  <a:lnTo>
                    <a:pt x="2673" y="656"/>
                  </a:lnTo>
                  <a:lnTo>
                    <a:pt x="2663" y="625"/>
                  </a:lnTo>
                  <a:lnTo>
                    <a:pt x="2650" y="595"/>
                  </a:lnTo>
                  <a:lnTo>
                    <a:pt x="2636" y="567"/>
                  </a:lnTo>
                  <a:lnTo>
                    <a:pt x="2617" y="541"/>
                  </a:lnTo>
                  <a:lnTo>
                    <a:pt x="2597" y="519"/>
                  </a:lnTo>
                  <a:lnTo>
                    <a:pt x="2572" y="498"/>
                  </a:lnTo>
                  <a:lnTo>
                    <a:pt x="2543" y="481"/>
                  </a:lnTo>
                  <a:lnTo>
                    <a:pt x="2510" y="466"/>
                  </a:lnTo>
                  <a:lnTo>
                    <a:pt x="2455" y="452"/>
                  </a:lnTo>
                  <a:lnTo>
                    <a:pt x="2401" y="435"/>
                  </a:lnTo>
                  <a:lnTo>
                    <a:pt x="2350" y="416"/>
                  </a:lnTo>
                  <a:lnTo>
                    <a:pt x="2300" y="398"/>
                  </a:lnTo>
                  <a:lnTo>
                    <a:pt x="2252" y="379"/>
                  </a:lnTo>
                  <a:lnTo>
                    <a:pt x="2205" y="359"/>
                  </a:lnTo>
                  <a:lnTo>
                    <a:pt x="2162" y="339"/>
                  </a:lnTo>
                  <a:lnTo>
                    <a:pt x="2119" y="318"/>
                  </a:lnTo>
                  <a:lnTo>
                    <a:pt x="2080" y="299"/>
                  </a:lnTo>
                  <a:lnTo>
                    <a:pt x="2044" y="279"/>
                  </a:lnTo>
                  <a:lnTo>
                    <a:pt x="2011" y="261"/>
                  </a:lnTo>
                  <a:lnTo>
                    <a:pt x="1980" y="244"/>
                  </a:lnTo>
                  <a:lnTo>
                    <a:pt x="1953" y="227"/>
                  </a:lnTo>
                  <a:lnTo>
                    <a:pt x="1929" y="213"/>
                  </a:lnTo>
                  <a:lnTo>
                    <a:pt x="1910" y="200"/>
                  </a:lnTo>
                  <a:lnTo>
                    <a:pt x="1893" y="190"/>
                  </a:lnTo>
                  <a:lnTo>
                    <a:pt x="1881" y="182"/>
                  </a:lnTo>
                  <a:lnTo>
                    <a:pt x="1873" y="176"/>
                  </a:lnTo>
                  <a:lnTo>
                    <a:pt x="1868" y="173"/>
                  </a:lnTo>
                  <a:lnTo>
                    <a:pt x="1852" y="158"/>
                  </a:lnTo>
                  <a:lnTo>
                    <a:pt x="1840" y="142"/>
                  </a:lnTo>
                  <a:lnTo>
                    <a:pt x="1831" y="122"/>
                  </a:lnTo>
                  <a:lnTo>
                    <a:pt x="1828" y="101"/>
                  </a:lnTo>
                  <a:lnTo>
                    <a:pt x="1829" y="81"/>
                  </a:lnTo>
                  <a:lnTo>
                    <a:pt x="1834" y="60"/>
                  </a:lnTo>
                  <a:lnTo>
                    <a:pt x="1845" y="41"/>
                  </a:lnTo>
                  <a:lnTo>
                    <a:pt x="1859" y="25"/>
                  </a:lnTo>
                  <a:lnTo>
                    <a:pt x="1877" y="12"/>
                  </a:lnTo>
                  <a:lnTo>
                    <a:pt x="1896" y="4"/>
                  </a:lnTo>
                  <a:lnTo>
                    <a:pt x="1917" y="1"/>
                  </a:lnTo>
                  <a:lnTo>
                    <a:pt x="1938" y="2"/>
                  </a:lnTo>
                  <a:lnTo>
                    <a:pt x="1957" y="7"/>
                  </a:lnTo>
                  <a:lnTo>
                    <a:pt x="1977" y="18"/>
                  </a:lnTo>
                  <a:lnTo>
                    <a:pt x="1980" y="20"/>
                  </a:lnTo>
                  <a:lnTo>
                    <a:pt x="1987" y="25"/>
                  </a:lnTo>
                  <a:lnTo>
                    <a:pt x="2000" y="32"/>
                  </a:lnTo>
                  <a:lnTo>
                    <a:pt x="2015" y="42"/>
                  </a:lnTo>
                  <a:lnTo>
                    <a:pt x="2035" y="55"/>
                  </a:lnTo>
                  <a:lnTo>
                    <a:pt x="2060" y="69"/>
                  </a:lnTo>
                  <a:lnTo>
                    <a:pt x="2086" y="86"/>
                  </a:lnTo>
                  <a:lnTo>
                    <a:pt x="2117" y="102"/>
                  </a:lnTo>
                  <a:lnTo>
                    <a:pt x="2150" y="121"/>
                  </a:lnTo>
                  <a:lnTo>
                    <a:pt x="2188" y="141"/>
                  </a:lnTo>
                  <a:lnTo>
                    <a:pt x="2227" y="159"/>
                  </a:lnTo>
                  <a:lnTo>
                    <a:pt x="2269" y="179"/>
                  </a:lnTo>
                  <a:lnTo>
                    <a:pt x="2313" y="198"/>
                  </a:lnTo>
                  <a:lnTo>
                    <a:pt x="2359" y="218"/>
                  </a:lnTo>
                  <a:lnTo>
                    <a:pt x="2408" y="236"/>
                  </a:lnTo>
                  <a:lnTo>
                    <a:pt x="2457" y="253"/>
                  </a:lnTo>
                  <a:lnTo>
                    <a:pt x="2508" y="269"/>
                  </a:lnTo>
                  <a:lnTo>
                    <a:pt x="2561" y="283"/>
                  </a:lnTo>
                  <a:lnTo>
                    <a:pt x="2564" y="284"/>
                  </a:lnTo>
                  <a:lnTo>
                    <a:pt x="2568" y="285"/>
                  </a:lnTo>
                  <a:lnTo>
                    <a:pt x="2611" y="303"/>
                  </a:lnTo>
                  <a:lnTo>
                    <a:pt x="2650" y="323"/>
                  </a:lnTo>
                  <a:lnTo>
                    <a:pt x="2685" y="346"/>
                  </a:lnTo>
                  <a:lnTo>
                    <a:pt x="2718" y="371"/>
                  </a:lnTo>
                  <a:lnTo>
                    <a:pt x="2745" y="399"/>
                  </a:lnTo>
                  <a:lnTo>
                    <a:pt x="2770" y="428"/>
                  </a:lnTo>
                  <a:lnTo>
                    <a:pt x="2791" y="459"/>
                  </a:lnTo>
                  <a:lnTo>
                    <a:pt x="2810" y="491"/>
                  </a:lnTo>
                  <a:lnTo>
                    <a:pt x="2826" y="524"/>
                  </a:lnTo>
                  <a:lnTo>
                    <a:pt x="2839" y="557"/>
                  </a:lnTo>
                  <a:lnTo>
                    <a:pt x="2851" y="590"/>
                  </a:lnTo>
                  <a:lnTo>
                    <a:pt x="2860" y="624"/>
                  </a:lnTo>
                  <a:lnTo>
                    <a:pt x="2867" y="657"/>
                  </a:lnTo>
                  <a:lnTo>
                    <a:pt x="2872" y="690"/>
                  </a:lnTo>
                  <a:lnTo>
                    <a:pt x="2878" y="721"/>
                  </a:lnTo>
                  <a:lnTo>
                    <a:pt x="2881" y="751"/>
                  </a:lnTo>
                  <a:lnTo>
                    <a:pt x="2883" y="780"/>
                  </a:lnTo>
                  <a:lnTo>
                    <a:pt x="2884" y="807"/>
                  </a:lnTo>
                  <a:lnTo>
                    <a:pt x="2885" y="832"/>
                  </a:lnTo>
                  <a:lnTo>
                    <a:pt x="2886" y="855"/>
                  </a:lnTo>
                  <a:lnTo>
                    <a:pt x="2886" y="864"/>
                  </a:lnTo>
                  <a:lnTo>
                    <a:pt x="2887" y="872"/>
                  </a:lnTo>
                  <a:lnTo>
                    <a:pt x="2887" y="874"/>
                  </a:lnTo>
                  <a:lnTo>
                    <a:pt x="2887" y="888"/>
                  </a:lnTo>
                  <a:lnTo>
                    <a:pt x="2887" y="907"/>
                  </a:lnTo>
                  <a:lnTo>
                    <a:pt x="2886" y="933"/>
                  </a:lnTo>
                  <a:lnTo>
                    <a:pt x="2886" y="962"/>
                  </a:lnTo>
                  <a:lnTo>
                    <a:pt x="2884" y="994"/>
                  </a:lnTo>
                  <a:lnTo>
                    <a:pt x="2882" y="1029"/>
                  </a:lnTo>
                  <a:lnTo>
                    <a:pt x="2879" y="1064"/>
                  </a:lnTo>
                  <a:lnTo>
                    <a:pt x="2875" y="1099"/>
                  </a:lnTo>
                  <a:lnTo>
                    <a:pt x="2868" y="1133"/>
                  </a:lnTo>
                  <a:lnTo>
                    <a:pt x="2861" y="1165"/>
                  </a:lnTo>
                  <a:lnTo>
                    <a:pt x="2853" y="1191"/>
                  </a:lnTo>
                  <a:lnTo>
                    <a:pt x="2844" y="1209"/>
                  </a:lnTo>
                  <a:lnTo>
                    <a:pt x="2831" y="1225"/>
                  </a:lnTo>
                  <a:lnTo>
                    <a:pt x="2817" y="1236"/>
                  </a:lnTo>
                  <a:lnTo>
                    <a:pt x="2812" y="1239"/>
                  </a:lnTo>
                  <a:lnTo>
                    <a:pt x="2802" y="1245"/>
                  </a:lnTo>
                  <a:lnTo>
                    <a:pt x="2788" y="1253"/>
                  </a:lnTo>
                  <a:lnTo>
                    <a:pt x="2769" y="1264"/>
                  </a:lnTo>
                  <a:lnTo>
                    <a:pt x="2746" y="1276"/>
                  </a:lnTo>
                  <a:lnTo>
                    <a:pt x="2720" y="1291"/>
                  </a:lnTo>
                  <a:lnTo>
                    <a:pt x="2688" y="1306"/>
                  </a:lnTo>
                  <a:lnTo>
                    <a:pt x="2651" y="1324"/>
                  </a:lnTo>
                  <a:lnTo>
                    <a:pt x="2612" y="1341"/>
                  </a:lnTo>
                  <a:lnTo>
                    <a:pt x="2568" y="1360"/>
                  </a:lnTo>
                  <a:lnTo>
                    <a:pt x="2519" y="1380"/>
                  </a:lnTo>
                  <a:lnTo>
                    <a:pt x="2467" y="1399"/>
                  </a:lnTo>
                  <a:lnTo>
                    <a:pt x="2411" y="1419"/>
                  </a:lnTo>
                  <a:lnTo>
                    <a:pt x="2351" y="1438"/>
                  </a:lnTo>
                  <a:lnTo>
                    <a:pt x="2287" y="1458"/>
                  </a:lnTo>
                  <a:lnTo>
                    <a:pt x="2219" y="1477"/>
                  </a:lnTo>
                  <a:lnTo>
                    <a:pt x="2146" y="1494"/>
                  </a:lnTo>
                  <a:lnTo>
                    <a:pt x="2071" y="1510"/>
                  </a:lnTo>
                  <a:lnTo>
                    <a:pt x="1992" y="1525"/>
                  </a:lnTo>
                  <a:lnTo>
                    <a:pt x="1910" y="1539"/>
                  </a:lnTo>
                  <a:lnTo>
                    <a:pt x="1823" y="1550"/>
                  </a:lnTo>
                  <a:lnTo>
                    <a:pt x="1734" y="1559"/>
                  </a:lnTo>
                  <a:lnTo>
                    <a:pt x="1640" y="1567"/>
                  </a:lnTo>
                  <a:lnTo>
                    <a:pt x="1544" y="1571"/>
                  </a:lnTo>
                  <a:lnTo>
                    <a:pt x="1444" y="1572"/>
                  </a:lnTo>
                  <a:lnTo>
                    <a:pt x="1341" y="1571"/>
                  </a:lnTo>
                  <a:lnTo>
                    <a:pt x="1240" y="1566"/>
                  </a:lnTo>
                  <a:lnTo>
                    <a:pt x="1143" y="1558"/>
                  </a:lnTo>
                  <a:lnTo>
                    <a:pt x="1050" y="1548"/>
                  </a:lnTo>
                  <a:lnTo>
                    <a:pt x="962" y="1536"/>
                  </a:lnTo>
                  <a:lnTo>
                    <a:pt x="876" y="1522"/>
                  </a:lnTo>
                  <a:lnTo>
                    <a:pt x="795" y="1506"/>
                  </a:lnTo>
                  <a:lnTo>
                    <a:pt x="718" y="1488"/>
                  </a:lnTo>
                  <a:lnTo>
                    <a:pt x="645" y="1469"/>
                  </a:lnTo>
                  <a:lnTo>
                    <a:pt x="575" y="1450"/>
                  </a:lnTo>
                  <a:lnTo>
                    <a:pt x="510" y="1430"/>
                  </a:lnTo>
                  <a:lnTo>
                    <a:pt x="449" y="1409"/>
                  </a:lnTo>
                  <a:lnTo>
                    <a:pt x="392" y="1389"/>
                  </a:lnTo>
                  <a:lnTo>
                    <a:pt x="341" y="1368"/>
                  </a:lnTo>
                  <a:lnTo>
                    <a:pt x="293" y="1349"/>
                  </a:lnTo>
                  <a:lnTo>
                    <a:pt x="250" y="1330"/>
                  </a:lnTo>
                  <a:lnTo>
                    <a:pt x="211" y="1311"/>
                  </a:lnTo>
                  <a:lnTo>
                    <a:pt x="177" y="1295"/>
                  </a:lnTo>
                  <a:lnTo>
                    <a:pt x="148" y="1279"/>
                  </a:lnTo>
                  <a:lnTo>
                    <a:pt x="123" y="1266"/>
                  </a:lnTo>
                  <a:lnTo>
                    <a:pt x="103" y="1254"/>
                  </a:lnTo>
                  <a:lnTo>
                    <a:pt x="88" y="1246"/>
                  </a:lnTo>
                  <a:lnTo>
                    <a:pt x="77" y="1239"/>
                  </a:lnTo>
                  <a:lnTo>
                    <a:pt x="72" y="1236"/>
                  </a:lnTo>
                  <a:lnTo>
                    <a:pt x="57" y="1225"/>
                  </a:lnTo>
                  <a:lnTo>
                    <a:pt x="44" y="1209"/>
                  </a:lnTo>
                  <a:lnTo>
                    <a:pt x="36" y="1191"/>
                  </a:lnTo>
                  <a:lnTo>
                    <a:pt x="27" y="1164"/>
                  </a:lnTo>
                  <a:lnTo>
                    <a:pt x="20" y="1133"/>
                  </a:lnTo>
                  <a:lnTo>
                    <a:pt x="13" y="1098"/>
                  </a:lnTo>
                  <a:lnTo>
                    <a:pt x="8" y="1063"/>
                  </a:lnTo>
                  <a:lnTo>
                    <a:pt x="5" y="1028"/>
                  </a:lnTo>
                  <a:lnTo>
                    <a:pt x="3" y="994"/>
                  </a:lnTo>
                  <a:lnTo>
                    <a:pt x="1" y="961"/>
                  </a:lnTo>
                  <a:lnTo>
                    <a:pt x="0" y="932"/>
                  </a:lnTo>
                  <a:lnTo>
                    <a:pt x="0" y="907"/>
                  </a:lnTo>
                  <a:lnTo>
                    <a:pt x="0" y="887"/>
                  </a:lnTo>
                  <a:lnTo>
                    <a:pt x="0" y="873"/>
                  </a:lnTo>
                  <a:lnTo>
                    <a:pt x="0" y="871"/>
                  </a:lnTo>
                  <a:lnTo>
                    <a:pt x="1" y="854"/>
                  </a:lnTo>
                  <a:lnTo>
                    <a:pt x="1" y="832"/>
                  </a:lnTo>
                  <a:lnTo>
                    <a:pt x="2" y="807"/>
                  </a:lnTo>
                  <a:lnTo>
                    <a:pt x="4" y="780"/>
                  </a:lnTo>
                  <a:lnTo>
                    <a:pt x="6" y="751"/>
                  </a:lnTo>
                  <a:lnTo>
                    <a:pt x="9" y="721"/>
                  </a:lnTo>
                  <a:lnTo>
                    <a:pt x="13" y="689"/>
                  </a:lnTo>
                  <a:lnTo>
                    <a:pt x="20" y="657"/>
                  </a:lnTo>
                  <a:lnTo>
                    <a:pt x="27" y="624"/>
                  </a:lnTo>
                  <a:lnTo>
                    <a:pt x="36" y="590"/>
                  </a:lnTo>
                  <a:lnTo>
                    <a:pt x="48" y="557"/>
                  </a:lnTo>
                  <a:lnTo>
                    <a:pt x="61" y="523"/>
                  </a:lnTo>
                  <a:lnTo>
                    <a:pt x="76" y="491"/>
                  </a:lnTo>
                  <a:lnTo>
                    <a:pt x="95" y="459"/>
                  </a:lnTo>
                  <a:lnTo>
                    <a:pt x="117" y="428"/>
                  </a:lnTo>
                  <a:lnTo>
                    <a:pt x="142" y="399"/>
                  </a:lnTo>
                  <a:lnTo>
                    <a:pt x="169" y="371"/>
                  </a:lnTo>
                  <a:lnTo>
                    <a:pt x="200" y="345"/>
                  </a:lnTo>
                  <a:lnTo>
                    <a:pt x="237" y="322"/>
                  </a:lnTo>
                  <a:lnTo>
                    <a:pt x="276" y="302"/>
                  </a:lnTo>
                  <a:lnTo>
                    <a:pt x="319" y="285"/>
                  </a:lnTo>
                  <a:lnTo>
                    <a:pt x="322" y="284"/>
                  </a:lnTo>
                  <a:lnTo>
                    <a:pt x="326" y="283"/>
                  </a:lnTo>
                  <a:lnTo>
                    <a:pt x="379" y="269"/>
                  </a:lnTo>
                  <a:lnTo>
                    <a:pt x="430" y="252"/>
                  </a:lnTo>
                  <a:lnTo>
                    <a:pt x="479" y="236"/>
                  </a:lnTo>
                  <a:lnTo>
                    <a:pt x="528" y="217"/>
                  </a:lnTo>
                  <a:lnTo>
                    <a:pt x="574" y="197"/>
                  </a:lnTo>
                  <a:lnTo>
                    <a:pt x="619" y="179"/>
                  </a:lnTo>
                  <a:lnTo>
                    <a:pt x="660" y="159"/>
                  </a:lnTo>
                  <a:lnTo>
                    <a:pt x="699" y="140"/>
                  </a:lnTo>
                  <a:lnTo>
                    <a:pt x="736" y="120"/>
                  </a:lnTo>
                  <a:lnTo>
                    <a:pt x="769" y="102"/>
                  </a:lnTo>
                  <a:lnTo>
                    <a:pt x="800" y="85"/>
                  </a:lnTo>
                  <a:lnTo>
                    <a:pt x="827" y="69"/>
                  </a:lnTo>
                  <a:lnTo>
                    <a:pt x="851" y="55"/>
                  </a:lnTo>
                  <a:lnTo>
                    <a:pt x="872" y="42"/>
                  </a:lnTo>
                  <a:lnTo>
                    <a:pt x="887" y="32"/>
                  </a:lnTo>
                  <a:lnTo>
                    <a:pt x="900" y="24"/>
                  </a:lnTo>
                  <a:lnTo>
                    <a:pt x="907" y="19"/>
                  </a:lnTo>
                  <a:lnTo>
                    <a:pt x="910" y="17"/>
                  </a:lnTo>
                  <a:lnTo>
                    <a:pt x="929" y="6"/>
                  </a:lnTo>
                  <a:lnTo>
                    <a:pt x="949" y="1"/>
                  </a:lnTo>
                  <a:lnTo>
                    <a:pt x="970" y="0"/>
                  </a:lnTo>
                  <a:close/>
                </a:path>
              </a:pathLst>
            </a:custGeom>
            <a:grpFill/>
            <a:ln w="0">
              <a:noFill/>
              <a:prstDash val="solid"/>
              <a:round/>
            </a:ln>
          </p:spPr>
          <p:txBody>
            <a:bodyPr vert="horz" wrap="square" lIns="91440" tIns="45720" rIns="91440" bIns="45720" numCol="1" anchor="t" anchorCtr="0" compatLnSpc="1"/>
            <a:lstStyle/>
            <a:p>
              <a:endParaRPr lang="en-US">
                <a:latin typeface="Arial" panose="020B0604020202020204" pitchFamily="34" charset="0"/>
              </a:endParaRPr>
            </a:p>
          </p:txBody>
        </p:sp>
      </p:grpSp>
      <p:sp>
        <p:nvSpPr>
          <p:cNvPr id="32" name="文本框 31"/>
          <p:cNvSpPr txBox="1"/>
          <p:nvPr>
            <p:custDataLst>
              <p:tags r:id="rId22"/>
            </p:custDataLst>
          </p:nvPr>
        </p:nvSpPr>
        <p:spPr>
          <a:xfrm>
            <a:off x="922020" y="2459990"/>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Hospitals face challenges in managing ER operations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5" name="文本框 34"/>
          <p:cNvSpPr txBox="1"/>
          <p:nvPr>
            <p:custDataLst>
              <p:tags r:id="rId23"/>
            </p:custDataLst>
          </p:nvPr>
        </p:nvSpPr>
        <p:spPr>
          <a:xfrm>
            <a:off x="922020" y="5163820"/>
            <a:ext cx="2399030"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Without reporting → delays &amp; inefficiency</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38" name="文本框 37"/>
          <p:cNvSpPr txBox="1"/>
          <p:nvPr>
            <p:custDataLst>
              <p:tags r:id="rId24"/>
            </p:custDataLst>
          </p:nvPr>
        </p:nvSpPr>
        <p:spPr>
          <a:xfrm>
            <a:off x="8921750" y="2517140"/>
            <a:ext cx="2399030" cy="82994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Difficulties: tracking wait times, peak loads, patient satisfaction</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41" name="文本框 40"/>
          <p:cNvSpPr txBox="1"/>
          <p:nvPr>
            <p:custDataLst>
              <p:tags r:id="rId25"/>
            </p:custDataLst>
          </p:nvPr>
        </p:nvSpPr>
        <p:spPr>
          <a:xfrm>
            <a:off x="8921750" y="5221605"/>
            <a:ext cx="2399030" cy="583565"/>
          </a:xfrm>
          <a:prstGeom prst="rect">
            <a:avLst/>
          </a:prstGeom>
          <a:noFill/>
        </p:spPr>
        <p:txBody>
          <a:bodyPr wrap="square" rtlCol="0">
            <a:spAutoFit/>
            <a:scene3d>
              <a:camera prst="orthographicFront"/>
              <a:lightRig rig="threePt" dir="t"/>
            </a:scene3d>
            <a:sp3d contourW="12700"/>
          </a:bodyPr>
          <a:lstStyle/>
          <a:p>
            <a:pPr algn="ctr"/>
            <a:r>
              <a:rPr lang="en-US" altLang="en-US" sz="1600" dirty="0">
                <a:solidFill>
                  <a:srgbClr val="4D5F2E"/>
                </a:solidFill>
                <a:latin typeface="Arial" panose="020B0604020202020204" pitchFamily="34" charset="0"/>
                <a:ea typeface="Arial" panose="020B0604020202020204" pitchFamily="34" charset="0"/>
              </a:rPr>
              <a:t>Dashboard solves by centralizing ER insights</a:t>
            </a:r>
            <a:endParaRPr lang="en-US" altLang="en-US" sz="1600" dirty="0">
              <a:solidFill>
                <a:srgbClr val="4D5F2E"/>
              </a:solidFill>
              <a:latin typeface="Arial" panose="020B0604020202020204" pitchFamily="34" charset="0"/>
              <a:ea typeface="Arial" panose="020B0604020202020204" pitchFamily="34" charset="0"/>
            </a:endParaRPr>
          </a:p>
        </p:txBody>
      </p:sp>
      <p:sp>
        <p:nvSpPr>
          <p:cNvPr id="43" name="文本框 42"/>
          <p:cNvSpPr txBox="1"/>
          <p:nvPr/>
        </p:nvSpPr>
        <p:spPr>
          <a:xfrm>
            <a:off x="4202868" y="738622"/>
            <a:ext cx="468820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Context</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1000" fill="hold"/>
                                        <p:tgtEl>
                                          <p:spTgt spid="43"/>
                                        </p:tgtEl>
                                        <p:attrNameLst>
                                          <p:attrName>ppt_w</p:attrName>
                                        </p:attrNameLst>
                                      </p:cBhvr>
                                      <p:tavLst>
                                        <p:tav tm="0">
                                          <p:val>
                                            <p:strVal val="#ppt_w+.3"/>
                                          </p:val>
                                        </p:tav>
                                        <p:tav tm="100000">
                                          <p:val>
                                            <p:strVal val="#ppt_w"/>
                                          </p:val>
                                        </p:tav>
                                      </p:tavLst>
                                    </p:anim>
                                    <p:anim calcmode="lin" valueType="num">
                                      <p:cBhvr>
                                        <p:cTn id="8" dur="1000" fill="hold"/>
                                        <p:tgtEl>
                                          <p:spTgt spid="43"/>
                                        </p:tgtEl>
                                        <p:attrNameLst>
                                          <p:attrName>ppt_h</p:attrName>
                                        </p:attrNameLst>
                                      </p:cBhvr>
                                      <p:tavLst>
                                        <p:tav tm="0">
                                          <p:val>
                                            <p:strVal val="#ppt_h"/>
                                          </p:val>
                                        </p:tav>
                                        <p:tav tm="100000">
                                          <p:val>
                                            <p:strVal val="#ppt_h"/>
                                          </p:val>
                                        </p:tav>
                                      </p:tavLst>
                                    </p:anim>
                                    <p:animEffect transition="in" filter="fade">
                                      <p:cBhvr>
                                        <p:cTn id="9" dur="1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1" name="矩形 10"/>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2" name="矩形 11"/>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3" name="矩形 12"/>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6"/>
          <p:cNvSpPr/>
          <p:nvPr>
            <p:custDataLst>
              <p:tags r:id="rId2"/>
            </p:custDataLst>
          </p:nvPr>
        </p:nvSpPr>
        <p:spPr bwMode="auto">
          <a:xfrm>
            <a:off x="2899723" y="2401371"/>
            <a:ext cx="1641475" cy="2864644"/>
          </a:xfrm>
          <a:custGeom>
            <a:avLst/>
            <a:gdLst>
              <a:gd name="T0" fmla="*/ 150 w 165"/>
              <a:gd name="T1" fmla="*/ 51 h 288"/>
              <a:gd name="T2" fmla="*/ 125 w 165"/>
              <a:gd name="T3" fmla="*/ 23 h 288"/>
              <a:gd name="T4" fmla="*/ 107 w 165"/>
              <a:gd name="T5" fmla="*/ 11 h 288"/>
              <a:gd name="T6" fmla="*/ 84 w 165"/>
              <a:gd name="T7" fmla="*/ 0 h 288"/>
              <a:gd name="T8" fmla="*/ 61 w 165"/>
              <a:gd name="T9" fmla="*/ 10 h 288"/>
              <a:gd name="T10" fmla="*/ 43 w 165"/>
              <a:gd name="T11" fmla="*/ 22 h 288"/>
              <a:gd name="T12" fmla="*/ 28 w 165"/>
              <a:gd name="T13" fmla="*/ 35 h 288"/>
              <a:gd name="T14" fmla="*/ 17 w 165"/>
              <a:gd name="T15" fmla="*/ 48 h 288"/>
              <a:gd name="T16" fmla="*/ 4 w 165"/>
              <a:gd name="T17" fmla="*/ 75 h 288"/>
              <a:gd name="T18" fmla="*/ 0 w 165"/>
              <a:gd name="T19" fmla="*/ 100 h 288"/>
              <a:gd name="T20" fmla="*/ 11 w 165"/>
              <a:gd name="T21" fmla="*/ 147 h 288"/>
              <a:gd name="T22" fmla="*/ 33 w 165"/>
              <a:gd name="T23" fmla="*/ 189 h 288"/>
              <a:gd name="T24" fmla="*/ 54 w 165"/>
              <a:gd name="T25" fmla="*/ 227 h 288"/>
              <a:gd name="T26" fmla="*/ 58 w 165"/>
              <a:gd name="T27" fmla="*/ 235 h 288"/>
              <a:gd name="T28" fmla="*/ 62 w 165"/>
              <a:gd name="T29" fmla="*/ 243 h 288"/>
              <a:gd name="T30" fmla="*/ 69 w 165"/>
              <a:gd name="T31" fmla="*/ 258 h 288"/>
              <a:gd name="T32" fmla="*/ 76 w 165"/>
              <a:gd name="T33" fmla="*/ 280 h 288"/>
              <a:gd name="T34" fmla="*/ 78 w 165"/>
              <a:gd name="T35" fmla="*/ 288 h 288"/>
              <a:gd name="T36" fmla="*/ 81 w 165"/>
              <a:gd name="T37" fmla="*/ 280 h 288"/>
              <a:gd name="T38" fmla="*/ 89 w 165"/>
              <a:gd name="T39" fmla="*/ 259 h 288"/>
              <a:gd name="T40" fmla="*/ 92 w 165"/>
              <a:gd name="T41" fmla="*/ 251 h 288"/>
              <a:gd name="T42" fmla="*/ 96 w 165"/>
              <a:gd name="T43" fmla="*/ 244 h 288"/>
              <a:gd name="T44" fmla="*/ 105 w 165"/>
              <a:gd name="T45" fmla="*/ 228 h 288"/>
              <a:gd name="T46" fmla="*/ 128 w 165"/>
              <a:gd name="T47" fmla="*/ 191 h 288"/>
              <a:gd name="T48" fmla="*/ 164 w 165"/>
              <a:gd name="T49" fmla="*/ 104 h 288"/>
              <a:gd name="T50" fmla="*/ 150 w 165"/>
              <a:gd name="T51" fmla="*/ 5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5" h="288">
                <a:moveTo>
                  <a:pt x="150" y="51"/>
                </a:moveTo>
                <a:cubicBezTo>
                  <a:pt x="143" y="42"/>
                  <a:pt x="135" y="32"/>
                  <a:pt x="125" y="23"/>
                </a:cubicBezTo>
                <a:cubicBezTo>
                  <a:pt x="119" y="19"/>
                  <a:pt x="113" y="15"/>
                  <a:pt x="107" y="11"/>
                </a:cubicBezTo>
                <a:cubicBezTo>
                  <a:pt x="100" y="7"/>
                  <a:pt x="92" y="3"/>
                  <a:pt x="84" y="0"/>
                </a:cubicBezTo>
                <a:cubicBezTo>
                  <a:pt x="76" y="3"/>
                  <a:pt x="68" y="6"/>
                  <a:pt x="61" y="10"/>
                </a:cubicBezTo>
                <a:cubicBezTo>
                  <a:pt x="54" y="14"/>
                  <a:pt x="48" y="18"/>
                  <a:pt x="43" y="22"/>
                </a:cubicBezTo>
                <a:cubicBezTo>
                  <a:pt x="37" y="26"/>
                  <a:pt x="32" y="30"/>
                  <a:pt x="28" y="35"/>
                </a:cubicBezTo>
                <a:cubicBezTo>
                  <a:pt x="24" y="39"/>
                  <a:pt x="20" y="44"/>
                  <a:pt x="17" y="48"/>
                </a:cubicBezTo>
                <a:cubicBezTo>
                  <a:pt x="11" y="57"/>
                  <a:pt x="6" y="66"/>
                  <a:pt x="4" y="75"/>
                </a:cubicBezTo>
                <a:cubicBezTo>
                  <a:pt x="1" y="83"/>
                  <a:pt x="0" y="92"/>
                  <a:pt x="0" y="100"/>
                </a:cubicBezTo>
                <a:cubicBezTo>
                  <a:pt x="0" y="117"/>
                  <a:pt x="5" y="133"/>
                  <a:pt x="11" y="147"/>
                </a:cubicBezTo>
                <a:cubicBezTo>
                  <a:pt x="17" y="162"/>
                  <a:pt x="25" y="176"/>
                  <a:pt x="33" y="189"/>
                </a:cubicBezTo>
                <a:cubicBezTo>
                  <a:pt x="40" y="202"/>
                  <a:pt x="48" y="215"/>
                  <a:pt x="54" y="227"/>
                </a:cubicBezTo>
                <a:cubicBezTo>
                  <a:pt x="55" y="230"/>
                  <a:pt x="57" y="232"/>
                  <a:pt x="58" y="235"/>
                </a:cubicBezTo>
                <a:cubicBezTo>
                  <a:pt x="60" y="238"/>
                  <a:pt x="61" y="241"/>
                  <a:pt x="62" y="243"/>
                </a:cubicBezTo>
                <a:cubicBezTo>
                  <a:pt x="65" y="249"/>
                  <a:pt x="67" y="254"/>
                  <a:pt x="69" y="258"/>
                </a:cubicBezTo>
                <a:cubicBezTo>
                  <a:pt x="72" y="267"/>
                  <a:pt x="75" y="275"/>
                  <a:pt x="76" y="280"/>
                </a:cubicBezTo>
                <a:cubicBezTo>
                  <a:pt x="77" y="285"/>
                  <a:pt x="78" y="288"/>
                  <a:pt x="78" y="288"/>
                </a:cubicBezTo>
                <a:cubicBezTo>
                  <a:pt x="78" y="288"/>
                  <a:pt x="79" y="285"/>
                  <a:pt x="81" y="280"/>
                </a:cubicBezTo>
                <a:cubicBezTo>
                  <a:pt x="82" y="275"/>
                  <a:pt x="85" y="268"/>
                  <a:pt x="89" y="259"/>
                </a:cubicBezTo>
                <a:cubicBezTo>
                  <a:pt x="90" y="256"/>
                  <a:pt x="91" y="254"/>
                  <a:pt x="92" y="251"/>
                </a:cubicBezTo>
                <a:cubicBezTo>
                  <a:pt x="94" y="249"/>
                  <a:pt x="95" y="247"/>
                  <a:pt x="96" y="244"/>
                </a:cubicBezTo>
                <a:cubicBezTo>
                  <a:pt x="99" y="239"/>
                  <a:pt x="102" y="234"/>
                  <a:pt x="105" y="228"/>
                </a:cubicBezTo>
                <a:cubicBezTo>
                  <a:pt x="112" y="216"/>
                  <a:pt x="120" y="204"/>
                  <a:pt x="128" y="191"/>
                </a:cubicBezTo>
                <a:cubicBezTo>
                  <a:pt x="144" y="165"/>
                  <a:pt x="162" y="137"/>
                  <a:pt x="164" y="104"/>
                </a:cubicBezTo>
                <a:cubicBezTo>
                  <a:pt x="165" y="87"/>
                  <a:pt x="161" y="69"/>
                  <a:pt x="150" y="51"/>
                </a:cubicBezTo>
                <a:close/>
              </a:path>
            </a:pathLst>
          </a:custGeom>
          <a:solidFill>
            <a:srgbClr val="74891A"/>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8" name="Oval 11"/>
          <p:cNvSpPr>
            <a:spLocks noChangeArrowheads="1"/>
          </p:cNvSpPr>
          <p:nvPr>
            <p:custDataLst>
              <p:tags r:id="rId3"/>
            </p:custDataLst>
          </p:nvPr>
        </p:nvSpPr>
        <p:spPr bwMode="auto">
          <a:xfrm>
            <a:off x="3367242" y="2669659"/>
            <a:ext cx="696913" cy="696913"/>
          </a:xfrm>
          <a:prstGeom prst="ellipse">
            <a:avLst/>
          </a:prstGeom>
          <a:solidFill>
            <a:schemeClr val="bg1"/>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9" name="TextBox 121"/>
          <p:cNvSpPr txBox="1"/>
          <p:nvPr>
            <p:custDataLst>
              <p:tags r:id="rId4"/>
            </p:custDataLst>
          </p:nvPr>
        </p:nvSpPr>
        <p:spPr>
          <a:xfrm>
            <a:off x="3075932" y="3391971"/>
            <a:ext cx="1271591" cy="478155"/>
          </a:xfrm>
          <a:prstGeom prst="rect">
            <a:avLst/>
          </a:prstGeom>
          <a:noFill/>
        </p:spPr>
        <p:txBody>
          <a:bodyPr wrap="square" lIns="109710" tIns="54855" rIns="109710" bIns="54855" rtlCol="0">
            <a:spAutoFit/>
          </a:bodyPr>
          <a:lstStyle/>
          <a:p>
            <a:pPr algn="ctr"/>
            <a:r>
              <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rPr>
              <a:t>Identify peak traffic periods</a:t>
            </a:r>
            <a:endPar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14" name="组合 13"/>
          <p:cNvGrpSpPr/>
          <p:nvPr>
            <p:custDataLst>
              <p:tags r:id="rId5"/>
            </p:custDataLst>
          </p:nvPr>
        </p:nvGrpSpPr>
        <p:grpSpPr>
          <a:xfrm>
            <a:off x="3597427" y="2844309"/>
            <a:ext cx="228600" cy="310357"/>
            <a:chOff x="3597427" y="2844309"/>
            <a:chExt cx="228600" cy="310357"/>
          </a:xfrm>
          <a:solidFill>
            <a:srgbClr val="74891A"/>
          </a:solidFill>
        </p:grpSpPr>
        <p:sp>
          <p:nvSpPr>
            <p:cNvPr id="15" name="Freeform 49"/>
            <p:cNvSpPr>
              <a:spLocks noEditPoints="1"/>
            </p:cNvSpPr>
            <p:nvPr>
              <p:custDataLst>
                <p:tags r:id="rId6"/>
              </p:custDataLst>
            </p:nvPr>
          </p:nvSpPr>
          <p:spPr bwMode="auto">
            <a:xfrm>
              <a:off x="3597427" y="2844309"/>
              <a:ext cx="228600" cy="128588"/>
            </a:xfrm>
            <a:custGeom>
              <a:avLst/>
              <a:gdLst>
                <a:gd name="T0" fmla="*/ 24 w 48"/>
                <a:gd name="T1" fmla="*/ 27 h 27"/>
                <a:gd name="T2" fmla="*/ 48 w 48"/>
                <a:gd name="T3" fmla="*/ 14 h 27"/>
                <a:gd name="T4" fmla="*/ 24 w 48"/>
                <a:gd name="T5" fmla="*/ 0 h 27"/>
                <a:gd name="T6" fmla="*/ 0 w 48"/>
                <a:gd name="T7" fmla="*/ 14 h 27"/>
                <a:gd name="T8" fmla="*/ 24 w 48"/>
                <a:gd name="T9" fmla="*/ 27 h 27"/>
                <a:gd name="T10" fmla="*/ 24 w 48"/>
                <a:gd name="T11" fmla="*/ 2 h 27"/>
                <a:gd name="T12" fmla="*/ 46 w 48"/>
                <a:gd name="T13" fmla="*/ 14 h 27"/>
                <a:gd name="T14" fmla="*/ 24 w 48"/>
                <a:gd name="T15" fmla="*/ 25 h 27"/>
                <a:gd name="T16" fmla="*/ 3 w 48"/>
                <a:gd name="T17" fmla="*/ 14 h 27"/>
                <a:gd name="T18" fmla="*/ 24 w 48"/>
                <a:gd name="T19"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27">
                  <a:moveTo>
                    <a:pt x="24" y="27"/>
                  </a:moveTo>
                  <a:cubicBezTo>
                    <a:pt x="41" y="27"/>
                    <a:pt x="48" y="21"/>
                    <a:pt x="48" y="14"/>
                  </a:cubicBezTo>
                  <a:cubicBezTo>
                    <a:pt x="48" y="6"/>
                    <a:pt x="41" y="0"/>
                    <a:pt x="24" y="0"/>
                  </a:cubicBezTo>
                  <a:cubicBezTo>
                    <a:pt x="7" y="0"/>
                    <a:pt x="0" y="6"/>
                    <a:pt x="0" y="14"/>
                  </a:cubicBezTo>
                  <a:cubicBezTo>
                    <a:pt x="0" y="21"/>
                    <a:pt x="7" y="27"/>
                    <a:pt x="24" y="27"/>
                  </a:cubicBezTo>
                  <a:close/>
                  <a:moveTo>
                    <a:pt x="24" y="2"/>
                  </a:moveTo>
                  <a:cubicBezTo>
                    <a:pt x="41" y="2"/>
                    <a:pt x="46" y="8"/>
                    <a:pt x="46" y="14"/>
                  </a:cubicBezTo>
                  <a:cubicBezTo>
                    <a:pt x="46" y="19"/>
                    <a:pt x="41" y="25"/>
                    <a:pt x="24" y="25"/>
                  </a:cubicBezTo>
                  <a:cubicBezTo>
                    <a:pt x="7" y="25"/>
                    <a:pt x="3" y="19"/>
                    <a:pt x="3" y="14"/>
                  </a:cubicBezTo>
                  <a:cubicBezTo>
                    <a:pt x="3" y="8"/>
                    <a:pt x="7" y="2"/>
                    <a:pt x="24" y="2"/>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16" name="Freeform 50"/>
            <p:cNvSpPr/>
            <p:nvPr>
              <p:custDataLst>
                <p:tags r:id="rId7"/>
              </p:custDataLst>
            </p:nvPr>
          </p:nvSpPr>
          <p:spPr bwMode="auto">
            <a:xfrm>
              <a:off x="3597427" y="2949084"/>
              <a:ext cx="228600" cy="71438"/>
            </a:xfrm>
            <a:custGeom>
              <a:avLst/>
              <a:gdLst>
                <a:gd name="T0" fmla="*/ 47 w 48"/>
                <a:gd name="T1" fmla="*/ 0 h 15"/>
                <a:gd name="T2" fmla="*/ 46 w 48"/>
                <a:gd name="T3" fmla="*/ 1 h 15"/>
                <a:gd name="T4" fmla="*/ 24 w 48"/>
                <a:gd name="T5" fmla="*/ 12 h 15"/>
                <a:gd name="T6" fmla="*/ 3 w 48"/>
                <a:gd name="T7" fmla="*/ 1 h 15"/>
                <a:gd name="T8" fmla="*/ 1 w 48"/>
                <a:gd name="T9" fmla="*/ 0 h 15"/>
                <a:gd name="T10" fmla="*/ 0 w 48"/>
                <a:gd name="T11" fmla="*/ 1 h 15"/>
                <a:gd name="T12" fmla="*/ 24 w 48"/>
                <a:gd name="T13" fmla="*/ 15 h 15"/>
                <a:gd name="T14" fmla="*/ 48 w 48"/>
                <a:gd name="T15" fmla="*/ 1 h 15"/>
                <a:gd name="T16" fmla="*/ 47 w 48"/>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5">
                  <a:moveTo>
                    <a:pt x="47" y="0"/>
                  </a:moveTo>
                  <a:cubicBezTo>
                    <a:pt x="47" y="0"/>
                    <a:pt x="46" y="0"/>
                    <a:pt x="46" y="1"/>
                  </a:cubicBezTo>
                  <a:cubicBezTo>
                    <a:pt x="46" y="6"/>
                    <a:pt x="41" y="12"/>
                    <a:pt x="24" y="12"/>
                  </a:cubicBezTo>
                  <a:cubicBezTo>
                    <a:pt x="7" y="12"/>
                    <a:pt x="3" y="6"/>
                    <a:pt x="3" y="1"/>
                  </a:cubicBezTo>
                  <a:cubicBezTo>
                    <a:pt x="3" y="0"/>
                    <a:pt x="2" y="0"/>
                    <a:pt x="1" y="0"/>
                  </a:cubicBezTo>
                  <a:cubicBezTo>
                    <a:pt x="1" y="0"/>
                    <a:pt x="0" y="0"/>
                    <a:pt x="0" y="1"/>
                  </a:cubicBezTo>
                  <a:cubicBezTo>
                    <a:pt x="0" y="9"/>
                    <a:pt x="7" y="15"/>
                    <a:pt x="24" y="15"/>
                  </a:cubicBezTo>
                  <a:cubicBezTo>
                    <a:pt x="41" y="15"/>
                    <a:pt x="48" y="9"/>
                    <a:pt x="48" y="1"/>
                  </a:cubicBezTo>
                  <a:cubicBezTo>
                    <a:pt x="48" y="0"/>
                    <a:pt x="48" y="0"/>
                    <a:pt x="47" y="0"/>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17" name="Freeform 51"/>
            <p:cNvSpPr/>
            <p:nvPr>
              <p:custDataLst>
                <p:tags r:id="rId8"/>
              </p:custDataLst>
            </p:nvPr>
          </p:nvSpPr>
          <p:spPr bwMode="auto">
            <a:xfrm>
              <a:off x="3597427" y="2991947"/>
              <a:ext cx="228600" cy="71438"/>
            </a:xfrm>
            <a:custGeom>
              <a:avLst/>
              <a:gdLst>
                <a:gd name="T0" fmla="*/ 47 w 48"/>
                <a:gd name="T1" fmla="*/ 0 h 15"/>
                <a:gd name="T2" fmla="*/ 46 w 48"/>
                <a:gd name="T3" fmla="*/ 2 h 15"/>
                <a:gd name="T4" fmla="*/ 24 w 48"/>
                <a:gd name="T5" fmla="*/ 13 h 15"/>
                <a:gd name="T6" fmla="*/ 3 w 48"/>
                <a:gd name="T7" fmla="*/ 2 h 15"/>
                <a:gd name="T8" fmla="*/ 1 w 48"/>
                <a:gd name="T9" fmla="*/ 0 h 15"/>
                <a:gd name="T10" fmla="*/ 0 w 48"/>
                <a:gd name="T11" fmla="*/ 2 h 15"/>
                <a:gd name="T12" fmla="*/ 24 w 48"/>
                <a:gd name="T13" fmla="*/ 15 h 15"/>
                <a:gd name="T14" fmla="*/ 48 w 48"/>
                <a:gd name="T15" fmla="*/ 2 h 15"/>
                <a:gd name="T16" fmla="*/ 47 w 48"/>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5">
                  <a:moveTo>
                    <a:pt x="47" y="0"/>
                  </a:moveTo>
                  <a:cubicBezTo>
                    <a:pt x="47" y="0"/>
                    <a:pt x="46" y="1"/>
                    <a:pt x="46" y="2"/>
                  </a:cubicBezTo>
                  <a:cubicBezTo>
                    <a:pt x="46" y="7"/>
                    <a:pt x="41" y="13"/>
                    <a:pt x="24" y="13"/>
                  </a:cubicBezTo>
                  <a:cubicBezTo>
                    <a:pt x="7" y="13"/>
                    <a:pt x="3" y="7"/>
                    <a:pt x="3" y="2"/>
                  </a:cubicBezTo>
                  <a:cubicBezTo>
                    <a:pt x="3" y="1"/>
                    <a:pt x="2" y="0"/>
                    <a:pt x="1" y="0"/>
                  </a:cubicBezTo>
                  <a:cubicBezTo>
                    <a:pt x="1" y="0"/>
                    <a:pt x="0" y="1"/>
                    <a:pt x="0" y="2"/>
                  </a:cubicBezTo>
                  <a:cubicBezTo>
                    <a:pt x="0" y="9"/>
                    <a:pt x="7" y="15"/>
                    <a:pt x="24" y="15"/>
                  </a:cubicBezTo>
                  <a:cubicBezTo>
                    <a:pt x="41" y="15"/>
                    <a:pt x="48" y="9"/>
                    <a:pt x="48" y="2"/>
                  </a:cubicBezTo>
                  <a:cubicBezTo>
                    <a:pt x="48" y="1"/>
                    <a:pt x="48" y="0"/>
                    <a:pt x="47" y="0"/>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18" name="Freeform 52"/>
            <p:cNvSpPr/>
            <p:nvPr>
              <p:custDataLst>
                <p:tags r:id="rId9"/>
              </p:custDataLst>
            </p:nvPr>
          </p:nvSpPr>
          <p:spPr bwMode="auto">
            <a:xfrm>
              <a:off x="3597427" y="3039572"/>
              <a:ext cx="228600" cy="71438"/>
            </a:xfrm>
            <a:custGeom>
              <a:avLst/>
              <a:gdLst>
                <a:gd name="T0" fmla="*/ 47 w 48"/>
                <a:gd name="T1" fmla="*/ 0 h 15"/>
                <a:gd name="T2" fmla="*/ 46 w 48"/>
                <a:gd name="T3" fmla="*/ 1 h 15"/>
                <a:gd name="T4" fmla="*/ 24 w 48"/>
                <a:gd name="T5" fmla="*/ 12 h 15"/>
                <a:gd name="T6" fmla="*/ 3 w 48"/>
                <a:gd name="T7" fmla="*/ 1 h 15"/>
                <a:gd name="T8" fmla="*/ 1 w 48"/>
                <a:gd name="T9" fmla="*/ 0 h 15"/>
                <a:gd name="T10" fmla="*/ 0 w 48"/>
                <a:gd name="T11" fmla="*/ 1 h 15"/>
                <a:gd name="T12" fmla="*/ 24 w 48"/>
                <a:gd name="T13" fmla="*/ 15 h 15"/>
                <a:gd name="T14" fmla="*/ 48 w 48"/>
                <a:gd name="T15" fmla="*/ 1 h 15"/>
                <a:gd name="T16" fmla="*/ 47 w 48"/>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5">
                  <a:moveTo>
                    <a:pt x="47" y="0"/>
                  </a:moveTo>
                  <a:cubicBezTo>
                    <a:pt x="47" y="0"/>
                    <a:pt x="46" y="0"/>
                    <a:pt x="46" y="1"/>
                  </a:cubicBezTo>
                  <a:cubicBezTo>
                    <a:pt x="46" y="6"/>
                    <a:pt x="41" y="12"/>
                    <a:pt x="24" y="12"/>
                  </a:cubicBezTo>
                  <a:cubicBezTo>
                    <a:pt x="7" y="12"/>
                    <a:pt x="3" y="6"/>
                    <a:pt x="3" y="1"/>
                  </a:cubicBezTo>
                  <a:cubicBezTo>
                    <a:pt x="3" y="0"/>
                    <a:pt x="2" y="0"/>
                    <a:pt x="1" y="0"/>
                  </a:cubicBezTo>
                  <a:cubicBezTo>
                    <a:pt x="1" y="0"/>
                    <a:pt x="0" y="0"/>
                    <a:pt x="0" y="1"/>
                  </a:cubicBezTo>
                  <a:cubicBezTo>
                    <a:pt x="0" y="9"/>
                    <a:pt x="7" y="15"/>
                    <a:pt x="24" y="15"/>
                  </a:cubicBezTo>
                  <a:cubicBezTo>
                    <a:pt x="41" y="15"/>
                    <a:pt x="48" y="9"/>
                    <a:pt x="48" y="1"/>
                  </a:cubicBezTo>
                  <a:cubicBezTo>
                    <a:pt x="48" y="0"/>
                    <a:pt x="48" y="0"/>
                    <a:pt x="47" y="0"/>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19" name="Freeform 53"/>
            <p:cNvSpPr/>
            <p:nvPr>
              <p:custDataLst>
                <p:tags r:id="rId10"/>
              </p:custDataLst>
            </p:nvPr>
          </p:nvSpPr>
          <p:spPr bwMode="auto">
            <a:xfrm>
              <a:off x="3597427" y="3082434"/>
              <a:ext cx="228600" cy="72232"/>
            </a:xfrm>
            <a:custGeom>
              <a:avLst/>
              <a:gdLst>
                <a:gd name="T0" fmla="*/ 47 w 48"/>
                <a:gd name="T1" fmla="*/ 0 h 15"/>
                <a:gd name="T2" fmla="*/ 46 w 48"/>
                <a:gd name="T3" fmla="*/ 2 h 15"/>
                <a:gd name="T4" fmla="*/ 24 w 48"/>
                <a:gd name="T5" fmla="*/ 13 h 15"/>
                <a:gd name="T6" fmla="*/ 3 w 48"/>
                <a:gd name="T7" fmla="*/ 2 h 15"/>
                <a:gd name="T8" fmla="*/ 1 w 48"/>
                <a:gd name="T9" fmla="*/ 0 h 15"/>
                <a:gd name="T10" fmla="*/ 0 w 48"/>
                <a:gd name="T11" fmla="*/ 2 h 15"/>
                <a:gd name="T12" fmla="*/ 24 w 48"/>
                <a:gd name="T13" fmla="*/ 15 h 15"/>
                <a:gd name="T14" fmla="*/ 48 w 48"/>
                <a:gd name="T15" fmla="*/ 2 h 15"/>
                <a:gd name="T16" fmla="*/ 47 w 48"/>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15">
                  <a:moveTo>
                    <a:pt x="47" y="0"/>
                  </a:moveTo>
                  <a:cubicBezTo>
                    <a:pt x="47" y="0"/>
                    <a:pt x="46" y="1"/>
                    <a:pt x="46" y="2"/>
                  </a:cubicBezTo>
                  <a:cubicBezTo>
                    <a:pt x="46" y="7"/>
                    <a:pt x="41" y="13"/>
                    <a:pt x="24" y="13"/>
                  </a:cubicBezTo>
                  <a:cubicBezTo>
                    <a:pt x="7" y="13"/>
                    <a:pt x="3" y="7"/>
                    <a:pt x="3" y="2"/>
                  </a:cubicBezTo>
                  <a:cubicBezTo>
                    <a:pt x="3" y="1"/>
                    <a:pt x="2" y="0"/>
                    <a:pt x="1" y="0"/>
                  </a:cubicBezTo>
                  <a:cubicBezTo>
                    <a:pt x="1" y="0"/>
                    <a:pt x="0" y="1"/>
                    <a:pt x="0" y="2"/>
                  </a:cubicBezTo>
                  <a:cubicBezTo>
                    <a:pt x="0" y="9"/>
                    <a:pt x="7" y="15"/>
                    <a:pt x="24" y="15"/>
                  </a:cubicBezTo>
                  <a:cubicBezTo>
                    <a:pt x="41" y="15"/>
                    <a:pt x="48" y="9"/>
                    <a:pt x="48" y="2"/>
                  </a:cubicBezTo>
                  <a:cubicBezTo>
                    <a:pt x="48" y="1"/>
                    <a:pt x="48" y="0"/>
                    <a:pt x="47" y="0"/>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grpSp>
      <p:sp>
        <p:nvSpPr>
          <p:cNvPr id="20" name="Freeform 8"/>
          <p:cNvSpPr/>
          <p:nvPr>
            <p:custDataLst>
              <p:tags r:id="rId11"/>
            </p:custDataLst>
          </p:nvPr>
        </p:nvSpPr>
        <p:spPr bwMode="auto">
          <a:xfrm>
            <a:off x="4044310" y="3674546"/>
            <a:ext cx="1651000" cy="2874963"/>
          </a:xfrm>
          <a:custGeom>
            <a:avLst/>
            <a:gdLst>
              <a:gd name="T0" fmla="*/ 16 w 166"/>
              <a:gd name="T1" fmla="*/ 238 h 289"/>
              <a:gd name="T2" fmla="*/ 41 w 166"/>
              <a:gd name="T3" fmla="*/ 265 h 289"/>
              <a:gd name="T4" fmla="*/ 59 w 166"/>
              <a:gd name="T5" fmla="*/ 277 h 289"/>
              <a:gd name="T6" fmla="*/ 81 w 166"/>
              <a:gd name="T7" fmla="*/ 289 h 289"/>
              <a:gd name="T8" fmla="*/ 104 w 166"/>
              <a:gd name="T9" fmla="*/ 278 h 289"/>
              <a:gd name="T10" fmla="*/ 123 w 166"/>
              <a:gd name="T11" fmla="*/ 266 h 289"/>
              <a:gd name="T12" fmla="*/ 137 w 166"/>
              <a:gd name="T13" fmla="*/ 254 h 289"/>
              <a:gd name="T14" fmla="*/ 149 w 166"/>
              <a:gd name="T15" fmla="*/ 240 h 289"/>
              <a:gd name="T16" fmla="*/ 162 w 166"/>
              <a:gd name="T17" fmla="*/ 214 h 289"/>
              <a:gd name="T18" fmla="*/ 165 w 166"/>
              <a:gd name="T19" fmla="*/ 188 h 289"/>
              <a:gd name="T20" fmla="*/ 154 w 166"/>
              <a:gd name="T21" fmla="*/ 141 h 289"/>
              <a:gd name="T22" fmla="*/ 133 w 166"/>
              <a:gd name="T23" fmla="*/ 99 h 289"/>
              <a:gd name="T24" fmla="*/ 112 w 166"/>
              <a:gd name="T25" fmla="*/ 62 h 289"/>
              <a:gd name="T26" fmla="*/ 107 w 166"/>
              <a:gd name="T27" fmla="*/ 53 h 289"/>
              <a:gd name="T28" fmla="*/ 103 w 166"/>
              <a:gd name="T29" fmla="*/ 45 h 289"/>
              <a:gd name="T30" fmla="*/ 97 w 166"/>
              <a:gd name="T31" fmla="*/ 30 h 289"/>
              <a:gd name="T32" fmla="*/ 89 w 166"/>
              <a:gd name="T33" fmla="*/ 8 h 289"/>
              <a:gd name="T34" fmla="*/ 87 w 166"/>
              <a:gd name="T35" fmla="*/ 0 h 289"/>
              <a:gd name="T36" fmla="*/ 85 w 166"/>
              <a:gd name="T37" fmla="*/ 8 h 289"/>
              <a:gd name="T38" fmla="*/ 76 w 166"/>
              <a:gd name="T39" fmla="*/ 30 h 289"/>
              <a:gd name="T40" fmla="*/ 73 w 166"/>
              <a:gd name="T41" fmla="*/ 37 h 289"/>
              <a:gd name="T42" fmla="*/ 69 w 166"/>
              <a:gd name="T43" fmla="*/ 44 h 289"/>
              <a:gd name="T44" fmla="*/ 60 w 166"/>
              <a:gd name="T45" fmla="*/ 60 h 289"/>
              <a:gd name="T46" fmla="*/ 38 w 166"/>
              <a:gd name="T47" fmla="*/ 97 h 289"/>
              <a:gd name="T48" fmla="*/ 1 w 166"/>
              <a:gd name="T49" fmla="*/ 184 h 289"/>
              <a:gd name="T50" fmla="*/ 16 w 166"/>
              <a:gd name="T51" fmla="*/ 23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6" h="289">
                <a:moveTo>
                  <a:pt x="16" y="238"/>
                </a:moveTo>
                <a:cubicBezTo>
                  <a:pt x="22" y="246"/>
                  <a:pt x="30" y="256"/>
                  <a:pt x="41" y="265"/>
                </a:cubicBezTo>
                <a:cubicBezTo>
                  <a:pt x="46" y="269"/>
                  <a:pt x="52" y="273"/>
                  <a:pt x="59" y="277"/>
                </a:cubicBezTo>
                <a:cubicBezTo>
                  <a:pt x="66" y="281"/>
                  <a:pt x="73" y="285"/>
                  <a:pt x="81" y="289"/>
                </a:cubicBezTo>
                <a:cubicBezTo>
                  <a:pt x="90" y="285"/>
                  <a:pt x="97" y="282"/>
                  <a:pt x="104" y="278"/>
                </a:cubicBezTo>
                <a:cubicBezTo>
                  <a:pt x="111" y="275"/>
                  <a:pt x="117" y="270"/>
                  <a:pt x="123" y="266"/>
                </a:cubicBezTo>
                <a:cubicBezTo>
                  <a:pt x="128" y="262"/>
                  <a:pt x="133" y="258"/>
                  <a:pt x="137" y="254"/>
                </a:cubicBezTo>
                <a:cubicBezTo>
                  <a:pt x="142" y="249"/>
                  <a:pt x="145" y="245"/>
                  <a:pt x="149" y="240"/>
                </a:cubicBezTo>
                <a:cubicBezTo>
                  <a:pt x="155" y="231"/>
                  <a:pt x="159" y="223"/>
                  <a:pt x="162" y="214"/>
                </a:cubicBezTo>
                <a:cubicBezTo>
                  <a:pt x="164" y="205"/>
                  <a:pt x="166" y="196"/>
                  <a:pt x="165" y="188"/>
                </a:cubicBezTo>
                <a:cubicBezTo>
                  <a:pt x="165" y="171"/>
                  <a:pt x="161" y="156"/>
                  <a:pt x="154" y="141"/>
                </a:cubicBezTo>
                <a:cubicBezTo>
                  <a:pt x="148" y="126"/>
                  <a:pt x="140" y="112"/>
                  <a:pt x="133" y="99"/>
                </a:cubicBezTo>
                <a:cubicBezTo>
                  <a:pt x="125" y="86"/>
                  <a:pt x="118" y="73"/>
                  <a:pt x="112" y="62"/>
                </a:cubicBezTo>
                <a:cubicBezTo>
                  <a:pt x="110" y="59"/>
                  <a:pt x="109" y="56"/>
                  <a:pt x="107" y="53"/>
                </a:cubicBezTo>
                <a:cubicBezTo>
                  <a:pt x="106" y="50"/>
                  <a:pt x="105" y="48"/>
                  <a:pt x="103" y="45"/>
                </a:cubicBezTo>
                <a:cubicBezTo>
                  <a:pt x="101" y="39"/>
                  <a:pt x="99" y="34"/>
                  <a:pt x="97" y="30"/>
                </a:cubicBezTo>
                <a:cubicBezTo>
                  <a:pt x="93" y="21"/>
                  <a:pt x="91" y="13"/>
                  <a:pt x="89" y="8"/>
                </a:cubicBezTo>
                <a:cubicBezTo>
                  <a:pt x="88" y="3"/>
                  <a:pt x="87" y="0"/>
                  <a:pt x="87" y="0"/>
                </a:cubicBezTo>
                <a:cubicBezTo>
                  <a:pt x="87" y="0"/>
                  <a:pt x="86" y="3"/>
                  <a:pt x="85" y="8"/>
                </a:cubicBezTo>
                <a:cubicBezTo>
                  <a:pt x="83" y="13"/>
                  <a:pt x="80" y="20"/>
                  <a:pt x="76" y="30"/>
                </a:cubicBezTo>
                <a:cubicBezTo>
                  <a:pt x="75" y="32"/>
                  <a:pt x="74" y="34"/>
                  <a:pt x="73" y="37"/>
                </a:cubicBezTo>
                <a:cubicBezTo>
                  <a:pt x="72" y="39"/>
                  <a:pt x="71" y="42"/>
                  <a:pt x="69" y="44"/>
                </a:cubicBezTo>
                <a:cubicBezTo>
                  <a:pt x="67" y="49"/>
                  <a:pt x="64" y="55"/>
                  <a:pt x="60" y="60"/>
                </a:cubicBezTo>
                <a:cubicBezTo>
                  <a:pt x="54" y="72"/>
                  <a:pt x="46" y="84"/>
                  <a:pt x="38" y="97"/>
                </a:cubicBezTo>
                <a:cubicBezTo>
                  <a:pt x="22" y="123"/>
                  <a:pt x="3" y="152"/>
                  <a:pt x="1" y="184"/>
                </a:cubicBezTo>
                <a:cubicBezTo>
                  <a:pt x="0" y="201"/>
                  <a:pt x="4" y="219"/>
                  <a:pt x="16" y="238"/>
                </a:cubicBezTo>
                <a:close/>
              </a:path>
            </a:pathLst>
          </a:custGeom>
          <a:solidFill>
            <a:srgbClr val="4D5F2E"/>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21" name="Oval 12"/>
          <p:cNvSpPr>
            <a:spLocks noChangeArrowheads="1"/>
          </p:cNvSpPr>
          <p:nvPr>
            <p:custDataLst>
              <p:tags r:id="rId12"/>
            </p:custDataLst>
          </p:nvPr>
        </p:nvSpPr>
        <p:spPr bwMode="auto">
          <a:xfrm>
            <a:off x="4521354" y="5535096"/>
            <a:ext cx="696913" cy="696119"/>
          </a:xfrm>
          <a:prstGeom prst="ellipse">
            <a:avLst/>
          </a:prstGeom>
          <a:solidFill>
            <a:srgbClr val="FFFFFF"/>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22" name="TextBox 214"/>
          <p:cNvSpPr txBox="1"/>
          <p:nvPr>
            <p:custDataLst>
              <p:tags r:id="rId13"/>
            </p:custDataLst>
          </p:nvPr>
        </p:nvSpPr>
        <p:spPr>
          <a:xfrm>
            <a:off x="4248615" y="4649271"/>
            <a:ext cx="1271591" cy="478155"/>
          </a:xfrm>
          <a:prstGeom prst="rect">
            <a:avLst/>
          </a:prstGeom>
          <a:noFill/>
        </p:spPr>
        <p:txBody>
          <a:bodyPr wrap="square" lIns="109710" tIns="54855" rIns="109710" bIns="54855" rtlCol="0">
            <a:spAutoFit/>
          </a:bodyPr>
          <a:lstStyle/>
          <a:p>
            <a:pPr algn="ctr"/>
            <a:r>
              <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rPr>
              <a:t>Monitor patient wait times</a:t>
            </a:r>
            <a:endPar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23" name="组合 22"/>
          <p:cNvGrpSpPr/>
          <p:nvPr>
            <p:custDataLst>
              <p:tags r:id="rId14"/>
            </p:custDataLst>
          </p:nvPr>
        </p:nvGrpSpPr>
        <p:grpSpPr>
          <a:xfrm>
            <a:off x="4772491" y="5716468"/>
            <a:ext cx="223838" cy="333375"/>
            <a:chOff x="4772491" y="5716468"/>
            <a:chExt cx="223838" cy="333375"/>
          </a:xfrm>
          <a:solidFill>
            <a:srgbClr val="4D5F2E"/>
          </a:solidFill>
        </p:grpSpPr>
        <p:sp>
          <p:nvSpPr>
            <p:cNvPr id="24" name="Freeform 193"/>
            <p:cNvSpPr>
              <a:spLocks noEditPoints="1"/>
            </p:cNvSpPr>
            <p:nvPr>
              <p:custDataLst>
                <p:tags r:id="rId15"/>
              </p:custDataLst>
            </p:nvPr>
          </p:nvSpPr>
          <p:spPr bwMode="auto">
            <a:xfrm>
              <a:off x="4772491" y="5716468"/>
              <a:ext cx="223838" cy="333375"/>
            </a:xfrm>
            <a:custGeom>
              <a:avLst/>
              <a:gdLst>
                <a:gd name="T0" fmla="*/ 35 w 47"/>
                <a:gd name="T1" fmla="*/ 0 h 70"/>
                <a:gd name="T2" fmla="*/ 12 w 47"/>
                <a:gd name="T3" fmla="*/ 0 h 70"/>
                <a:gd name="T4" fmla="*/ 0 w 47"/>
                <a:gd name="T5" fmla="*/ 12 h 70"/>
                <a:gd name="T6" fmla="*/ 0 w 47"/>
                <a:gd name="T7" fmla="*/ 58 h 70"/>
                <a:gd name="T8" fmla="*/ 12 w 47"/>
                <a:gd name="T9" fmla="*/ 70 h 70"/>
                <a:gd name="T10" fmla="*/ 35 w 47"/>
                <a:gd name="T11" fmla="*/ 70 h 70"/>
                <a:gd name="T12" fmla="*/ 47 w 47"/>
                <a:gd name="T13" fmla="*/ 58 h 70"/>
                <a:gd name="T14" fmla="*/ 47 w 47"/>
                <a:gd name="T15" fmla="*/ 12 h 70"/>
                <a:gd name="T16" fmla="*/ 35 w 47"/>
                <a:gd name="T17" fmla="*/ 0 h 70"/>
                <a:gd name="T18" fmla="*/ 12 w 47"/>
                <a:gd name="T19" fmla="*/ 3 h 70"/>
                <a:gd name="T20" fmla="*/ 35 w 47"/>
                <a:gd name="T21" fmla="*/ 3 h 70"/>
                <a:gd name="T22" fmla="*/ 43 w 47"/>
                <a:gd name="T23" fmla="*/ 12 h 70"/>
                <a:gd name="T24" fmla="*/ 43 w 47"/>
                <a:gd name="T25" fmla="*/ 48 h 70"/>
                <a:gd name="T26" fmla="*/ 3 w 47"/>
                <a:gd name="T27" fmla="*/ 48 h 70"/>
                <a:gd name="T28" fmla="*/ 3 w 47"/>
                <a:gd name="T29" fmla="*/ 12 h 70"/>
                <a:gd name="T30" fmla="*/ 12 w 47"/>
                <a:gd name="T31" fmla="*/ 3 h 70"/>
                <a:gd name="T32" fmla="*/ 35 w 47"/>
                <a:gd name="T33" fmla="*/ 66 h 70"/>
                <a:gd name="T34" fmla="*/ 12 w 47"/>
                <a:gd name="T35" fmla="*/ 66 h 70"/>
                <a:gd name="T36" fmla="*/ 3 w 47"/>
                <a:gd name="T37" fmla="*/ 58 h 70"/>
                <a:gd name="T38" fmla="*/ 3 w 47"/>
                <a:gd name="T39" fmla="*/ 52 h 70"/>
                <a:gd name="T40" fmla="*/ 43 w 47"/>
                <a:gd name="T41" fmla="*/ 52 h 70"/>
                <a:gd name="T42" fmla="*/ 43 w 47"/>
                <a:gd name="T43" fmla="*/ 58 h 70"/>
                <a:gd name="T44" fmla="*/ 35 w 47"/>
                <a:gd name="T45" fmla="*/ 6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70">
                  <a:moveTo>
                    <a:pt x="35" y="0"/>
                  </a:moveTo>
                  <a:cubicBezTo>
                    <a:pt x="12" y="0"/>
                    <a:pt x="12" y="0"/>
                    <a:pt x="12" y="0"/>
                  </a:cubicBezTo>
                  <a:cubicBezTo>
                    <a:pt x="5" y="0"/>
                    <a:pt x="0" y="5"/>
                    <a:pt x="0" y="12"/>
                  </a:cubicBezTo>
                  <a:cubicBezTo>
                    <a:pt x="0" y="58"/>
                    <a:pt x="0" y="58"/>
                    <a:pt x="0" y="58"/>
                  </a:cubicBezTo>
                  <a:cubicBezTo>
                    <a:pt x="0" y="64"/>
                    <a:pt x="5" y="70"/>
                    <a:pt x="12" y="70"/>
                  </a:cubicBezTo>
                  <a:cubicBezTo>
                    <a:pt x="35" y="70"/>
                    <a:pt x="35" y="70"/>
                    <a:pt x="35" y="70"/>
                  </a:cubicBezTo>
                  <a:cubicBezTo>
                    <a:pt x="42" y="70"/>
                    <a:pt x="47" y="64"/>
                    <a:pt x="47" y="58"/>
                  </a:cubicBezTo>
                  <a:cubicBezTo>
                    <a:pt x="47" y="12"/>
                    <a:pt x="47" y="12"/>
                    <a:pt x="47" y="12"/>
                  </a:cubicBezTo>
                  <a:cubicBezTo>
                    <a:pt x="47" y="5"/>
                    <a:pt x="42" y="0"/>
                    <a:pt x="35" y="0"/>
                  </a:cubicBezTo>
                  <a:close/>
                  <a:moveTo>
                    <a:pt x="12" y="3"/>
                  </a:moveTo>
                  <a:cubicBezTo>
                    <a:pt x="35" y="3"/>
                    <a:pt x="35" y="3"/>
                    <a:pt x="35" y="3"/>
                  </a:cubicBezTo>
                  <a:cubicBezTo>
                    <a:pt x="40" y="3"/>
                    <a:pt x="43" y="7"/>
                    <a:pt x="43" y="12"/>
                  </a:cubicBezTo>
                  <a:cubicBezTo>
                    <a:pt x="43" y="48"/>
                    <a:pt x="43" y="48"/>
                    <a:pt x="43" y="48"/>
                  </a:cubicBezTo>
                  <a:cubicBezTo>
                    <a:pt x="3" y="48"/>
                    <a:pt x="3" y="48"/>
                    <a:pt x="3" y="48"/>
                  </a:cubicBezTo>
                  <a:cubicBezTo>
                    <a:pt x="3" y="12"/>
                    <a:pt x="3" y="12"/>
                    <a:pt x="3" y="12"/>
                  </a:cubicBezTo>
                  <a:cubicBezTo>
                    <a:pt x="3" y="7"/>
                    <a:pt x="7" y="3"/>
                    <a:pt x="12" y="3"/>
                  </a:cubicBezTo>
                  <a:close/>
                  <a:moveTo>
                    <a:pt x="35" y="66"/>
                  </a:moveTo>
                  <a:cubicBezTo>
                    <a:pt x="12" y="66"/>
                    <a:pt x="12" y="66"/>
                    <a:pt x="12" y="66"/>
                  </a:cubicBezTo>
                  <a:cubicBezTo>
                    <a:pt x="7" y="66"/>
                    <a:pt x="3" y="62"/>
                    <a:pt x="3" y="58"/>
                  </a:cubicBezTo>
                  <a:cubicBezTo>
                    <a:pt x="3" y="52"/>
                    <a:pt x="3" y="52"/>
                    <a:pt x="3" y="52"/>
                  </a:cubicBezTo>
                  <a:cubicBezTo>
                    <a:pt x="43" y="52"/>
                    <a:pt x="43" y="52"/>
                    <a:pt x="43" y="52"/>
                  </a:cubicBezTo>
                  <a:cubicBezTo>
                    <a:pt x="43" y="58"/>
                    <a:pt x="43" y="58"/>
                    <a:pt x="43" y="58"/>
                  </a:cubicBezTo>
                  <a:cubicBezTo>
                    <a:pt x="43" y="62"/>
                    <a:pt x="40" y="66"/>
                    <a:pt x="35" y="66"/>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25" name="Oval 194"/>
            <p:cNvSpPr>
              <a:spLocks noChangeArrowheads="1"/>
            </p:cNvSpPr>
            <p:nvPr>
              <p:custDataLst>
                <p:tags r:id="rId16"/>
              </p:custDataLst>
            </p:nvPr>
          </p:nvSpPr>
          <p:spPr bwMode="auto">
            <a:xfrm>
              <a:off x="4867741" y="5978406"/>
              <a:ext cx="33338" cy="33338"/>
            </a:xfrm>
            <a:prstGeom prst="ellipse">
              <a:avLst/>
            </a:pr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grpSp>
      <p:sp>
        <p:nvSpPr>
          <p:cNvPr id="26" name="Freeform 7"/>
          <p:cNvSpPr/>
          <p:nvPr>
            <p:custDataLst>
              <p:tags r:id="rId17"/>
            </p:custDataLst>
          </p:nvPr>
        </p:nvSpPr>
        <p:spPr bwMode="auto">
          <a:xfrm>
            <a:off x="5267479" y="2410896"/>
            <a:ext cx="1651794" cy="2865438"/>
          </a:xfrm>
          <a:custGeom>
            <a:avLst/>
            <a:gdLst>
              <a:gd name="T0" fmla="*/ 150 w 166"/>
              <a:gd name="T1" fmla="*/ 51 h 288"/>
              <a:gd name="T2" fmla="*/ 125 w 166"/>
              <a:gd name="T3" fmla="*/ 24 h 288"/>
              <a:gd name="T4" fmla="*/ 107 w 166"/>
              <a:gd name="T5" fmla="*/ 11 h 288"/>
              <a:gd name="T6" fmla="*/ 85 w 166"/>
              <a:gd name="T7" fmla="*/ 0 h 288"/>
              <a:gd name="T8" fmla="*/ 62 w 166"/>
              <a:gd name="T9" fmla="*/ 10 h 288"/>
              <a:gd name="T10" fmla="*/ 43 w 166"/>
              <a:gd name="T11" fmla="*/ 22 h 288"/>
              <a:gd name="T12" fmla="*/ 29 w 166"/>
              <a:gd name="T13" fmla="*/ 35 h 288"/>
              <a:gd name="T14" fmla="*/ 17 w 166"/>
              <a:gd name="T15" fmla="*/ 48 h 288"/>
              <a:gd name="T16" fmla="*/ 4 w 166"/>
              <a:gd name="T17" fmla="*/ 75 h 288"/>
              <a:gd name="T18" fmla="*/ 0 w 166"/>
              <a:gd name="T19" fmla="*/ 101 h 288"/>
              <a:gd name="T20" fmla="*/ 11 w 166"/>
              <a:gd name="T21" fmla="*/ 147 h 288"/>
              <a:gd name="T22" fmla="*/ 33 w 166"/>
              <a:gd name="T23" fmla="*/ 189 h 288"/>
              <a:gd name="T24" fmla="*/ 54 w 166"/>
              <a:gd name="T25" fmla="*/ 227 h 288"/>
              <a:gd name="T26" fmla="*/ 59 w 166"/>
              <a:gd name="T27" fmla="*/ 235 h 288"/>
              <a:gd name="T28" fmla="*/ 63 w 166"/>
              <a:gd name="T29" fmla="*/ 244 h 288"/>
              <a:gd name="T30" fmla="*/ 69 w 166"/>
              <a:gd name="T31" fmla="*/ 258 h 288"/>
              <a:gd name="T32" fmla="*/ 77 w 166"/>
              <a:gd name="T33" fmla="*/ 280 h 288"/>
              <a:gd name="T34" fmla="*/ 79 w 166"/>
              <a:gd name="T35" fmla="*/ 288 h 288"/>
              <a:gd name="T36" fmla="*/ 81 w 166"/>
              <a:gd name="T37" fmla="*/ 280 h 288"/>
              <a:gd name="T38" fmla="*/ 90 w 166"/>
              <a:gd name="T39" fmla="*/ 259 h 288"/>
              <a:gd name="T40" fmla="*/ 93 w 166"/>
              <a:gd name="T41" fmla="*/ 252 h 288"/>
              <a:gd name="T42" fmla="*/ 97 w 166"/>
              <a:gd name="T43" fmla="*/ 244 h 288"/>
              <a:gd name="T44" fmla="*/ 106 w 166"/>
              <a:gd name="T45" fmla="*/ 228 h 288"/>
              <a:gd name="T46" fmla="*/ 128 w 166"/>
              <a:gd name="T47" fmla="*/ 191 h 288"/>
              <a:gd name="T48" fmla="*/ 165 w 166"/>
              <a:gd name="T49" fmla="*/ 104 h 288"/>
              <a:gd name="T50" fmla="*/ 150 w 166"/>
              <a:gd name="T51" fmla="*/ 5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6" h="288">
                <a:moveTo>
                  <a:pt x="150" y="51"/>
                </a:moveTo>
                <a:cubicBezTo>
                  <a:pt x="144" y="42"/>
                  <a:pt x="136" y="33"/>
                  <a:pt x="125" y="24"/>
                </a:cubicBezTo>
                <a:cubicBezTo>
                  <a:pt x="120" y="19"/>
                  <a:pt x="114" y="15"/>
                  <a:pt x="107" y="11"/>
                </a:cubicBezTo>
                <a:cubicBezTo>
                  <a:pt x="100" y="7"/>
                  <a:pt x="93" y="3"/>
                  <a:pt x="85" y="0"/>
                </a:cubicBezTo>
                <a:cubicBezTo>
                  <a:pt x="76" y="3"/>
                  <a:pt x="69" y="7"/>
                  <a:pt x="62" y="10"/>
                </a:cubicBezTo>
                <a:cubicBezTo>
                  <a:pt x="55" y="14"/>
                  <a:pt x="49" y="18"/>
                  <a:pt x="43" y="22"/>
                </a:cubicBezTo>
                <a:cubicBezTo>
                  <a:pt x="38" y="26"/>
                  <a:pt x="33" y="30"/>
                  <a:pt x="29" y="35"/>
                </a:cubicBezTo>
                <a:cubicBezTo>
                  <a:pt x="24" y="39"/>
                  <a:pt x="21" y="44"/>
                  <a:pt x="17" y="48"/>
                </a:cubicBezTo>
                <a:cubicBezTo>
                  <a:pt x="11" y="57"/>
                  <a:pt x="7" y="66"/>
                  <a:pt x="4" y="75"/>
                </a:cubicBezTo>
                <a:cubicBezTo>
                  <a:pt x="1" y="84"/>
                  <a:pt x="0" y="92"/>
                  <a:pt x="0" y="101"/>
                </a:cubicBezTo>
                <a:cubicBezTo>
                  <a:pt x="1" y="117"/>
                  <a:pt x="5" y="133"/>
                  <a:pt x="11" y="147"/>
                </a:cubicBezTo>
                <a:cubicBezTo>
                  <a:pt x="18" y="162"/>
                  <a:pt x="26" y="176"/>
                  <a:pt x="33" y="189"/>
                </a:cubicBezTo>
                <a:cubicBezTo>
                  <a:pt x="41" y="202"/>
                  <a:pt x="48" y="215"/>
                  <a:pt x="54" y="227"/>
                </a:cubicBezTo>
                <a:cubicBezTo>
                  <a:pt x="56" y="230"/>
                  <a:pt x="57" y="233"/>
                  <a:pt x="59" y="235"/>
                </a:cubicBezTo>
                <a:cubicBezTo>
                  <a:pt x="60" y="238"/>
                  <a:pt x="61" y="241"/>
                  <a:pt x="63" y="244"/>
                </a:cubicBezTo>
                <a:cubicBezTo>
                  <a:pt x="65" y="249"/>
                  <a:pt x="67" y="254"/>
                  <a:pt x="69" y="258"/>
                </a:cubicBezTo>
                <a:cubicBezTo>
                  <a:pt x="73" y="267"/>
                  <a:pt x="75" y="275"/>
                  <a:pt x="77" y="280"/>
                </a:cubicBezTo>
                <a:cubicBezTo>
                  <a:pt x="78" y="285"/>
                  <a:pt x="79" y="288"/>
                  <a:pt x="79" y="288"/>
                </a:cubicBezTo>
                <a:cubicBezTo>
                  <a:pt x="79" y="288"/>
                  <a:pt x="80" y="285"/>
                  <a:pt x="81" y="280"/>
                </a:cubicBezTo>
                <a:cubicBezTo>
                  <a:pt x="83" y="275"/>
                  <a:pt x="86" y="268"/>
                  <a:pt x="90" y="259"/>
                </a:cubicBezTo>
                <a:cubicBezTo>
                  <a:pt x="91" y="257"/>
                  <a:pt x="92" y="254"/>
                  <a:pt x="93" y="252"/>
                </a:cubicBezTo>
                <a:cubicBezTo>
                  <a:pt x="94" y="249"/>
                  <a:pt x="95" y="247"/>
                  <a:pt x="97" y="244"/>
                </a:cubicBezTo>
                <a:cubicBezTo>
                  <a:pt x="99" y="239"/>
                  <a:pt x="102" y="234"/>
                  <a:pt x="106" y="228"/>
                </a:cubicBezTo>
                <a:cubicBezTo>
                  <a:pt x="112" y="216"/>
                  <a:pt x="120" y="204"/>
                  <a:pt x="128" y="191"/>
                </a:cubicBezTo>
                <a:cubicBezTo>
                  <a:pt x="144" y="165"/>
                  <a:pt x="163" y="137"/>
                  <a:pt x="165" y="104"/>
                </a:cubicBezTo>
                <a:cubicBezTo>
                  <a:pt x="166" y="88"/>
                  <a:pt x="162" y="69"/>
                  <a:pt x="150" y="51"/>
                </a:cubicBezTo>
                <a:close/>
              </a:path>
            </a:pathLst>
          </a:custGeom>
          <a:solidFill>
            <a:srgbClr val="74891A"/>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27" name="Oval 13"/>
          <p:cNvSpPr>
            <a:spLocks noChangeArrowheads="1"/>
          </p:cNvSpPr>
          <p:nvPr>
            <p:custDataLst>
              <p:tags r:id="rId18"/>
            </p:custDataLst>
          </p:nvPr>
        </p:nvSpPr>
        <p:spPr bwMode="auto">
          <a:xfrm>
            <a:off x="5745317" y="2709346"/>
            <a:ext cx="696913" cy="696913"/>
          </a:xfrm>
          <a:prstGeom prst="ellipse">
            <a:avLst/>
          </a:prstGeom>
          <a:solidFill>
            <a:schemeClr val="bg1"/>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28" name="TextBox 219"/>
          <p:cNvSpPr txBox="1"/>
          <p:nvPr>
            <p:custDataLst>
              <p:tags r:id="rId19"/>
            </p:custDataLst>
          </p:nvPr>
        </p:nvSpPr>
        <p:spPr>
          <a:xfrm>
            <a:off x="5446548" y="3443077"/>
            <a:ext cx="1271591" cy="662940"/>
          </a:xfrm>
          <a:prstGeom prst="rect">
            <a:avLst/>
          </a:prstGeom>
          <a:noFill/>
        </p:spPr>
        <p:txBody>
          <a:bodyPr wrap="square" lIns="109710" tIns="54855" rIns="109710" bIns="54855" rtlCol="0">
            <a:spAutoFit/>
          </a:bodyPr>
          <a:lstStyle/>
          <a:p>
            <a:pPr algn="ctr"/>
            <a:r>
              <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rPr>
              <a:t>Analyze demographics &amp; satisfaction</a:t>
            </a:r>
            <a:endPar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9" name="Freeform 102"/>
          <p:cNvSpPr>
            <a:spLocks noEditPoints="1"/>
          </p:cNvSpPr>
          <p:nvPr>
            <p:custDataLst>
              <p:tags r:id="rId20"/>
            </p:custDataLst>
          </p:nvPr>
        </p:nvSpPr>
        <p:spPr bwMode="auto">
          <a:xfrm>
            <a:off x="5922799" y="2896671"/>
            <a:ext cx="319088" cy="295275"/>
          </a:xfrm>
          <a:custGeom>
            <a:avLst/>
            <a:gdLst>
              <a:gd name="T0" fmla="*/ 59 w 67"/>
              <a:gd name="T1" fmla="*/ 44 h 62"/>
              <a:gd name="T2" fmla="*/ 59 w 67"/>
              <a:gd name="T3" fmla="*/ 35 h 62"/>
              <a:gd name="T4" fmla="*/ 58 w 67"/>
              <a:gd name="T5" fmla="*/ 33 h 62"/>
              <a:gd name="T6" fmla="*/ 53 w 67"/>
              <a:gd name="T7" fmla="*/ 33 h 62"/>
              <a:gd name="T8" fmla="*/ 50 w 67"/>
              <a:gd name="T9" fmla="*/ 33 h 62"/>
              <a:gd name="T10" fmla="*/ 35 w 67"/>
              <a:gd name="T11" fmla="*/ 33 h 62"/>
              <a:gd name="T12" fmla="*/ 35 w 67"/>
              <a:gd name="T13" fmla="*/ 19 h 62"/>
              <a:gd name="T14" fmla="*/ 43 w 67"/>
              <a:gd name="T15" fmla="*/ 10 h 62"/>
              <a:gd name="T16" fmla="*/ 34 w 67"/>
              <a:gd name="T17" fmla="*/ 0 h 62"/>
              <a:gd name="T18" fmla="*/ 24 w 67"/>
              <a:gd name="T19" fmla="*/ 10 h 62"/>
              <a:gd name="T20" fmla="*/ 32 w 67"/>
              <a:gd name="T21" fmla="*/ 19 h 62"/>
              <a:gd name="T22" fmla="*/ 32 w 67"/>
              <a:gd name="T23" fmla="*/ 33 h 62"/>
              <a:gd name="T24" fmla="*/ 10 w 67"/>
              <a:gd name="T25" fmla="*/ 33 h 62"/>
              <a:gd name="T26" fmla="*/ 8 w 67"/>
              <a:gd name="T27" fmla="*/ 35 h 62"/>
              <a:gd name="T28" fmla="*/ 8 w 67"/>
              <a:gd name="T29" fmla="*/ 44 h 62"/>
              <a:gd name="T30" fmla="*/ 0 w 67"/>
              <a:gd name="T31" fmla="*/ 53 h 62"/>
              <a:gd name="T32" fmla="*/ 10 w 67"/>
              <a:gd name="T33" fmla="*/ 62 h 62"/>
              <a:gd name="T34" fmla="*/ 19 w 67"/>
              <a:gd name="T35" fmla="*/ 53 h 62"/>
              <a:gd name="T36" fmla="*/ 11 w 67"/>
              <a:gd name="T37" fmla="*/ 44 h 62"/>
              <a:gd name="T38" fmla="*/ 11 w 67"/>
              <a:gd name="T39" fmla="*/ 36 h 62"/>
              <a:gd name="T40" fmla="*/ 32 w 67"/>
              <a:gd name="T41" fmla="*/ 36 h 62"/>
              <a:gd name="T42" fmla="*/ 32 w 67"/>
              <a:gd name="T43" fmla="*/ 44 h 62"/>
              <a:gd name="T44" fmla="*/ 24 w 67"/>
              <a:gd name="T45" fmla="*/ 53 h 62"/>
              <a:gd name="T46" fmla="*/ 34 w 67"/>
              <a:gd name="T47" fmla="*/ 62 h 62"/>
              <a:gd name="T48" fmla="*/ 43 w 67"/>
              <a:gd name="T49" fmla="*/ 53 h 62"/>
              <a:gd name="T50" fmla="*/ 35 w 67"/>
              <a:gd name="T51" fmla="*/ 44 h 62"/>
              <a:gd name="T52" fmla="*/ 35 w 67"/>
              <a:gd name="T53" fmla="*/ 36 h 62"/>
              <a:gd name="T54" fmla="*/ 50 w 67"/>
              <a:gd name="T55" fmla="*/ 36 h 62"/>
              <a:gd name="T56" fmla="*/ 53 w 67"/>
              <a:gd name="T57" fmla="*/ 36 h 62"/>
              <a:gd name="T58" fmla="*/ 56 w 67"/>
              <a:gd name="T59" fmla="*/ 36 h 62"/>
              <a:gd name="T60" fmla="*/ 56 w 67"/>
              <a:gd name="T61" fmla="*/ 44 h 62"/>
              <a:gd name="T62" fmla="*/ 48 w 67"/>
              <a:gd name="T63" fmla="*/ 53 h 62"/>
              <a:gd name="T64" fmla="*/ 58 w 67"/>
              <a:gd name="T65" fmla="*/ 62 h 62"/>
              <a:gd name="T66" fmla="*/ 67 w 67"/>
              <a:gd name="T67" fmla="*/ 53 h 62"/>
              <a:gd name="T68" fmla="*/ 59 w 67"/>
              <a:gd name="T69" fmla="*/ 44 h 62"/>
              <a:gd name="T70" fmla="*/ 28 w 67"/>
              <a:gd name="T71" fmla="*/ 10 h 62"/>
              <a:gd name="T72" fmla="*/ 34 w 67"/>
              <a:gd name="T73" fmla="*/ 4 h 62"/>
              <a:gd name="T74" fmla="*/ 39 w 67"/>
              <a:gd name="T75" fmla="*/ 10 h 62"/>
              <a:gd name="T76" fmla="*/ 34 w 67"/>
              <a:gd name="T77" fmla="*/ 15 h 62"/>
              <a:gd name="T78" fmla="*/ 28 w 67"/>
              <a:gd name="T79" fmla="*/ 10 h 62"/>
              <a:gd name="T80" fmla="*/ 15 w 67"/>
              <a:gd name="T81" fmla="*/ 53 h 62"/>
              <a:gd name="T82" fmla="*/ 10 w 67"/>
              <a:gd name="T83" fmla="*/ 58 h 62"/>
              <a:gd name="T84" fmla="*/ 4 w 67"/>
              <a:gd name="T85" fmla="*/ 53 h 62"/>
              <a:gd name="T86" fmla="*/ 10 w 67"/>
              <a:gd name="T87" fmla="*/ 47 h 62"/>
              <a:gd name="T88" fmla="*/ 15 w 67"/>
              <a:gd name="T89" fmla="*/ 53 h 62"/>
              <a:gd name="T90" fmla="*/ 39 w 67"/>
              <a:gd name="T91" fmla="*/ 53 h 62"/>
              <a:gd name="T92" fmla="*/ 34 w 67"/>
              <a:gd name="T93" fmla="*/ 58 h 62"/>
              <a:gd name="T94" fmla="*/ 28 w 67"/>
              <a:gd name="T95" fmla="*/ 53 h 62"/>
              <a:gd name="T96" fmla="*/ 34 w 67"/>
              <a:gd name="T97" fmla="*/ 47 h 62"/>
              <a:gd name="T98" fmla="*/ 39 w 67"/>
              <a:gd name="T99" fmla="*/ 53 h 62"/>
              <a:gd name="T100" fmla="*/ 58 w 67"/>
              <a:gd name="T101" fmla="*/ 58 h 62"/>
              <a:gd name="T102" fmla="*/ 52 w 67"/>
              <a:gd name="T103" fmla="*/ 53 h 62"/>
              <a:gd name="T104" fmla="*/ 58 w 67"/>
              <a:gd name="T105" fmla="*/ 47 h 62"/>
              <a:gd name="T106" fmla="*/ 63 w 67"/>
              <a:gd name="T107" fmla="*/ 53 h 62"/>
              <a:gd name="T108" fmla="*/ 58 w 67"/>
              <a:gd name="T109" fmla="*/ 58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 h="62">
                <a:moveTo>
                  <a:pt x="59" y="44"/>
                </a:moveTo>
                <a:cubicBezTo>
                  <a:pt x="59" y="35"/>
                  <a:pt x="59" y="35"/>
                  <a:pt x="59" y="35"/>
                </a:cubicBezTo>
                <a:cubicBezTo>
                  <a:pt x="59" y="34"/>
                  <a:pt x="59" y="33"/>
                  <a:pt x="58" y="33"/>
                </a:cubicBezTo>
                <a:cubicBezTo>
                  <a:pt x="53" y="33"/>
                  <a:pt x="53" y="33"/>
                  <a:pt x="53" y="33"/>
                </a:cubicBezTo>
                <a:cubicBezTo>
                  <a:pt x="50" y="33"/>
                  <a:pt x="50" y="33"/>
                  <a:pt x="50" y="33"/>
                </a:cubicBezTo>
                <a:cubicBezTo>
                  <a:pt x="35" y="33"/>
                  <a:pt x="35" y="33"/>
                  <a:pt x="35" y="33"/>
                </a:cubicBezTo>
                <a:cubicBezTo>
                  <a:pt x="35" y="19"/>
                  <a:pt x="35" y="19"/>
                  <a:pt x="35" y="19"/>
                </a:cubicBezTo>
                <a:cubicBezTo>
                  <a:pt x="40" y="18"/>
                  <a:pt x="43" y="14"/>
                  <a:pt x="43" y="10"/>
                </a:cubicBezTo>
                <a:cubicBezTo>
                  <a:pt x="43" y="4"/>
                  <a:pt x="39" y="0"/>
                  <a:pt x="34" y="0"/>
                </a:cubicBezTo>
                <a:cubicBezTo>
                  <a:pt x="29" y="0"/>
                  <a:pt x="24" y="4"/>
                  <a:pt x="24" y="10"/>
                </a:cubicBezTo>
                <a:cubicBezTo>
                  <a:pt x="24" y="14"/>
                  <a:pt x="28" y="18"/>
                  <a:pt x="32" y="19"/>
                </a:cubicBezTo>
                <a:cubicBezTo>
                  <a:pt x="32" y="33"/>
                  <a:pt x="32" y="33"/>
                  <a:pt x="32" y="33"/>
                </a:cubicBezTo>
                <a:cubicBezTo>
                  <a:pt x="10" y="33"/>
                  <a:pt x="10" y="33"/>
                  <a:pt x="10" y="33"/>
                </a:cubicBezTo>
                <a:cubicBezTo>
                  <a:pt x="9" y="33"/>
                  <a:pt x="8" y="34"/>
                  <a:pt x="8" y="35"/>
                </a:cubicBezTo>
                <a:cubicBezTo>
                  <a:pt x="8" y="44"/>
                  <a:pt x="8" y="44"/>
                  <a:pt x="8" y="44"/>
                </a:cubicBezTo>
                <a:cubicBezTo>
                  <a:pt x="4" y="44"/>
                  <a:pt x="0" y="48"/>
                  <a:pt x="0" y="53"/>
                </a:cubicBezTo>
                <a:cubicBezTo>
                  <a:pt x="0" y="58"/>
                  <a:pt x="4" y="62"/>
                  <a:pt x="10" y="62"/>
                </a:cubicBezTo>
                <a:cubicBezTo>
                  <a:pt x="15" y="62"/>
                  <a:pt x="19" y="58"/>
                  <a:pt x="19" y="53"/>
                </a:cubicBezTo>
                <a:cubicBezTo>
                  <a:pt x="19" y="48"/>
                  <a:pt x="16" y="44"/>
                  <a:pt x="11" y="44"/>
                </a:cubicBezTo>
                <a:cubicBezTo>
                  <a:pt x="11" y="36"/>
                  <a:pt x="11" y="36"/>
                  <a:pt x="11" y="36"/>
                </a:cubicBezTo>
                <a:cubicBezTo>
                  <a:pt x="32" y="36"/>
                  <a:pt x="32" y="36"/>
                  <a:pt x="32" y="36"/>
                </a:cubicBezTo>
                <a:cubicBezTo>
                  <a:pt x="32" y="44"/>
                  <a:pt x="32" y="44"/>
                  <a:pt x="32" y="44"/>
                </a:cubicBezTo>
                <a:cubicBezTo>
                  <a:pt x="28" y="44"/>
                  <a:pt x="24" y="48"/>
                  <a:pt x="24" y="53"/>
                </a:cubicBezTo>
                <a:cubicBezTo>
                  <a:pt x="24" y="58"/>
                  <a:pt x="29" y="62"/>
                  <a:pt x="34" y="62"/>
                </a:cubicBezTo>
                <a:cubicBezTo>
                  <a:pt x="39" y="62"/>
                  <a:pt x="43" y="58"/>
                  <a:pt x="43" y="53"/>
                </a:cubicBezTo>
                <a:cubicBezTo>
                  <a:pt x="43" y="48"/>
                  <a:pt x="40" y="44"/>
                  <a:pt x="35" y="44"/>
                </a:cubicBezTo>
                <a:cubicBezTo>
                  <a:pt x="35" y="36"/>
                  <a:pt x="35" y="36"/>
                  <a:pt x="35" y="36"/>
                </a:cubicBezTo>
                <a:cubicBezTo>
                  <a:pt x="50" y="36"/>
                  <a:pt x="50" y="36"/>
                  <a:pt x="50" y="36"/>
                </a:cubicBezTo>
                <a:cubicBezTo>
                  <a:pt x="53" y="36"/>
                  <a:pt x="53" y="36"/>
                  <a:pt x="53" y="36"/>
                </a:cubicBezTo>
                <a:cubicBezTo>
                  <a:pt x="56" y="36"/>
                  <a:pt x="56" y="36"/>
                  <a:pt x="56" y="36"/>
                </a:cubicBezTo>
                <a:cubicBezTo>
                  <a:pt x="56" y="44"/>
                  <a:pt x="56" y="44"/>
                  <a:pt x="56" y="44"/>
                </a:cubicBezTo>
                <a:cubicBezTo>
                  <a:pt x="52" y="44"/>
                  <a:pt x="48" y="48"/>
                  <a:pt x="48" y="53"/>
                </a:cubicBezTo>
                <a:cubicBezTo>
                  <a:pt x="48" y="58"/>
                  <a:pt x="53" y="62"/>
                  <a:pt x="58" y="62"/>
                </a:cubicBezTo>
                <a:cubicBezTo>
                  <a:pt x="63" y="62"/>
                  <a:pt x="67" y="58"/>
                  <a:pt x="67" y="53"/>
                </a:cubicBezTo>
                <a:cubicBezTo>
                  <a:pt x="67" y="48"/>
                  <a:pt x="64" y="44"/>
                  <a:pt x="59" y="44"/>
                </a:cubicBezTo>
                <a:close/>
                <a:moveTo>
                  <a:pt x="28" y="10"/>
                </a:moveTo>
                <a:cubicBezTo>
                  <a:pt x="28" y="6"/>
                  <a:pt x="31" y="4"/>
                  <a:pt x="34" y="4"/>
                </a:cubicBezTo>
                <a:cubicBezTo>
                  <a:pt x="37" y="4"/>
                  <a:pt x="39" y="6"/>
                  <a:pt x="39" y="10"/>
                </a:cubicBezTo>
                <a:cubicBezTo>
                  <a:pt x="39" y="13"/>
                  <a:pt x="37" y="15"/>
                  <a:pt x="34" y="15"/>
                </a:cubicBezTo>
                <a:cubicBezTo>
                  <a:pt x="31" y="15"/>
                  <a:pt x="28" y="13"/>
                  <a:pt x="28" y="10"/>
                </a:cubicBezTo>
                <a:close/>
                <a:moveTo>
                  <a:pt x="15" y="53"/>
                </a:moveTo>
                <a:cubicBezTo>
                  <a:pt x="15" y="56"/>
                  <a:pt x="13" y="58"/>
                  <a:pt x="10" y="58"/>
                </a:cubicBezTo>
                <a:cubicBezTo>
                  <a:pt x="6" y="58"/>
                  <a:pt x="4" y="56"/>
                  <a:pt x="4" y="53"/>
                </a:cubicBezTo>
                <a:cubicBezTo>
                  <a:pt x="4" y="50"/>
                  <a:pt x="6" y="47"/>
                  <a:pt x="10" y="47"/>
                </a:cubicBezTo>
                <a:cubicBezTo>
                  <a:pt x="13" y="47"/>
                  <a:pt x="15" y="50"/>
                  <a:pt x="15" y="53"/>
                </a:cubicBezTo>
                <a:close/>
                <a:moveTo>
                  <a:pt x="39" y="53"/>
                </a:moveTo>
                <a:cubicBezTo>
                  <a:pt x="39" y="56"/>
                  <a:pt x="37" y="58"/>
                  <a:pt x="34" y="58"/>
                </a:cubicBezTo>
                <a:cubicBezTo>
                  <a:pt x="31" y="58"/>
                  <a:pt x="28" y="56"/>
                  <a:pt x="28" y="53"/>
                </a:cubicBezTo>
                <a:cubicBezTo>
                  <a:pt x="28" y="50"/>
                  <a:pt x="31" y="47"/>
                  <a:pt x="34" y="47"/>
                </a:cubicBezTo>
                <a:cubicBezTo>
                  <a:pt x="37" y="47"/>
                  <a:pt x="39" y="50"/>
                  <a:pt x="39" y="53"/>
                </a:cubicBezTo>
                <a:close/>
                <a:moveTo>
                  <a:pt x="58" y="58"/>
                </a:moveTo>
                <a:cubicBezTo>
                  <a:pt x="55" y="58"/>
                  <a:pt x="52" y="56"/>
                  <a:pt x="52" y="53"/>
                </a:cubicBezTo>
                <a:cubicBezTo>
                  <a:pt x="52" y="50"/>
                  <a:pt x="55" y="47"/>
                  <a:pt x="58" y="47"/>
                </a:cubicBezTo>
                <a:cubicBezTo>
                  <a:pt x="61" y="47"/>
                  <a:pt x="63" y="50"/>
                  <a:pt x="63" y="53"/>
                </a:cubicBezTo>
                <a:cubicBezTo>
                  <a:pt x="63" y="56"/>
                  <a:pt x="61" y="58"/>
                  <a:pt x="58" y="58"/>
                </a:cubicBezTo>
                <a:close/>
              </a:path>
            </a:pathLst>
          </a:custGeom>
          <a:solidFill>
            <a:srgbClr val="74891A"/>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0" name="Freeform 10"/>
          <p:cNvSpPr/>
          <p:nvPr>
            <p:custDataLst>
              <p:tags r:id="rId21"/>
            </p:custDataLst>
          </p:nvPr>
        </p:nvSpPr>
        <p:spPr bwMode="auto">
          <a:xfrm>
            <a:off x="6312848" y="3704708"/>
            <a:ext cx="1651794" cy="2874963"/>
          </a:xfrm>
          <a:custGeom>
            <a:avLst/>
            <a:gdLst>
              <a:gd name="T0" fmla="*/ 16 w 166"/>
              <a:gd name="T1" fmla="*/ 238 h 289"/>
              <a:gd name="T2" fmla="*/ 41 w 166"/>
              <a:gd name="T3" fmla="*/ 265 h 289"/>
              <a:gd name="T4" fmla="*/ 59 w 166"/>
              <a:gd name="T5" fmla="*/ 277 h 289"/>
              <a:gd name="T6" fmla="*/ 81 w 166"/>
              <a:gd name="T7" fmla="*/ 289 h 289"/>
              <a:gd name="T8" fmla="*/ 104 w 166"/>
              <a:gd name="T9" fmla="*/ 278 h 289"/>
              <a:gd name="T10" fmla="*/ 123 w 166"/>
              <a:gd name="T11" fmla="*/ 266 h 289"/>
              <a:gd name="T12" fmla="*/ 137 w 166"/>
              <a:gd name="T13" fmla="*/ 254 h 289"/>
              <a:gd name="T14" fmla="*/ 149 w 166"/>
              <a:gd name="T15" fmla="*/ 240 h 289"/>
              <a:gd name="T16" fmla="*/ 162 w 166"/>
              <a:gd name="T17" fmla="*/ 214 h 289"/>
              <a:gd name="T18" fmla="*/ 166 w 166"/>
              <a:gd name="T19" fmla="*/ 188 h 289"/>
              <a:gd name="T20" fmla="*/ 155 w 166"/>
              <a:gd name="T21" fmla="*/ 141 h 289"/>
              <a:gd name="T22" fmla="*/ 133 w 166"/>
              <a:gd name="T23" fmla="*/ 99 h 289"/>
              <a:gd name="T24" fmla="*/ 112 w 166"/>
              <a:gd name="T25" fmla="*/ 62 h 289"/>
              <a:gd name="T26" fmla="*/ 107 w 166"/>
              <a:gd name="T27" fmla="*/ 53 h 289"/>
              <a:gd name="T28" fmla="*/ 103 w 166"/>
              <a:gd name="T29" fmla="*/ 45 h 289"/>
              <a:gd name="T30" fmla="*/ 97 w 166"/>
              <a:gd name="T31" fmla="*/ 30 h 289"/>
              <a:gd name="T32" fmla="*/ 89 w 166"/>
              <a:gd name="T33" fmla="*/ 8 h 289"/>
              <a:gd name="T34" fmla="*/ 87 w 166"/>
              <a:gd name="T35" fmla="*/ 0 h 289"/>
              <a:gd name="T36" fmla="*/ 85 w 166"/>
              <a:gd name="T37" fmla="*/ 8 h 289"/>
              <a:gd name="T38" fmla="*/ 76 w 166"/>
              <a:gd name="T39" fmla="*/ 30 h 289"/>
              <a:gd name="T40" fmla="*/ 73 w 166"/>
              <a:gd name="T41" fmla="*/ 37 h 289"/>
              <a:gd name="T42" fmla="*/ 69 w 166"/>
              <a:gd name="T43" fmla="*/ 44 h 289"/>
              <a:gd name="T44" fmla="*/ 60 w 166"/>
              <a:gd name="T45" fmla="*/ 61 h 289"/>
              <a:gd name="T46" fmla="*/ 38 w 166"/>
              <a:gd name="T47" fmla="*/ 97 h 289"/>
              <a:gd name="T48" fmla="*/ 1 w 166"/>
              <a:gd name="T49" fmla="*/ 185 h 289"/>
              <a:gd name="T50" fmla="*/ 16 w 166"/>
              <a:gd name="T51" fmla="*/ 23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6" h="289">
                <a:moveTo>
                  <a:pt x="16" y="238"/>
                </a:moveTo>
                <a:cubicBezTo>
                  <a:pt x="22" y="247"/>
                  <a:pt x="30" y="256"/>
                  <a:pt x="41" y="265"/>
                </a:cubicBezTo>
                <a:cubicBezTo>
                  <a:pt x="46" y="269"/>
                  <a:pt x="52" y="273"/>
                  <a:pt x="59" y="277"/>
                </a:cubicBezTo>
                <a:cubicBezTo>
                  <a:pt x="66" y="281"/>
                  <a:pt x="73" y="285"/>
                  <a:pt x="81" y="289"/>
                </a:cubicBezTo>
                <a:cubicBezTo>
                  <a:pt x="90" y="285"/>
                  <a:pt x="97" y="282"/>
                  <a:pt x="104" y="278"/>
                </a:cubicBezTo>
                <a:cubicBezTo>
                  <a:pt x="111" y="275"/>
                  <a:pt x="117" y="270"/>
                  <a:pt x="123" y="266"/>
                </a:cubicBezTo>
                <a:cubicBezTo>
                  <a:pt x="128" y="262"/>
                  <a:pt x="133" y="258"/>
                  <a:pt x="137" y="254"/>
                </a:cubicBezTo>
                <a:cubicBezTo>
                  <a:pt x="142" y="249"/>
                  <a:pt x="145" y="245"/>
                  <a:pt x="149" y="240"/>
                </a:cubicBezTo>
                <a:cubicBezTo>
                  <a:pt x="155" y="231"/>
                  <a:pt x="159" y="223"/>
                  <a:pt x="162" y="214"/>
                </a:cubicBezTo>
                <a:cubicBezTo>
                  <a:pt x="165" y="205"/>
                  <a:pt x="166" y="196"/>
                  <a:pt x="166" y="188"/>
                </a:cubicBezTo>
                <a:cubicBezTo>
                  <a:pt x="165" y="171"/>
                  <a:pt x="161" y="156"/>
                  <a:pt x="155" y="141"/>
                </a:cubicBezTo>
                <a:cubicBezTo>
                  <a:pt x="148" y="126"/>
                  <a:pt x="140" y="112"/>
                  <a:pt x="133" y="99"/>
                </a:cubicBezTo>
                <a:cubicBezTo>
                  <a:pt x="125" y="86"/>
                  <a:pt x="118" y="73"/>
                  <a:pt x="112" y="62"/>
                </a:cubicBezTo>
                <a:cubicBezTo>
                  <a:pt x="110" y="59"/>
                  <a:pt x="109" y="56"/>
                  <a:pt x="107" y="53"/>
                </a:cubicBezTo>
                <a:cubicBezTo>
                  <a:pt x="106" y="50"/>
                  <a:pt x="105" y="48"/>
                  <a:pt x="103" y="45"/>
                </a:cubicBezTo>
                <a:cubicBezTo>
                  <a:pt x="101" y="40"/>
                  <a:pt x="99" y="35"/>
                  <a:pt x="97" y="30"/>
                </a:cubicBezTo>
                <a:cubicBezTo>
                  <a:pt x="93" y="21"/>
                  <a:pt x="91" y="13"/>
                  <a:pt x="89" y="8"/>
                </a:cubicBezTo>
                <a:cubicBezTo>
                  <a:pt x="88" y="3"/>
                  <a:pt x="87" y="0"/>
                  <a:pt x="87" y="0"/>
                </a:cubicBezTo>
                <a:cubicBezTo>
                  <a:pt x="87" y="0"/>
                  <a:pt x="86" y="3"/>
                  <a:pt x="85" y="8"/>
                </a:cubicBezTo>
                <a:cubicBezTo>
                  <a:pt x="83" y="13"/>
                  <a:pt x="80" y="20"/>
                  <a:pt x="76" y="30"/>
                </a:cubicBezTo>
                <a:cubicBezTo>
                  <a:pt x="75" y="32"/>
                  <a:pt x="74" y="34"/>
                  <a:pt x="73" y="37"/>
                </a:cubicBezTo>
                <a:cubicBezTo>
                  <a:pt x="72" y="39"/>
                  <a:pt x="71" y="42"/>
                  <a:pt x="69" y="44"/>
                </a:cubicBezTo>
                <a:cubicBezTo>
                  <a:pt x="67" y="49"/>
                  <a:pt x="64" y="55"/>
                  <a:pt x="60" y="61"/>
                </a:cubicBezTo>
                <a:cubicBezTo>
                  <a:pt x="54" y="72"/>
                  <a:pt x="46" y="84"/>
                  <a:pt x="38" y="97"/>
                </a:cubicBezTo>
                <a:cubicBezTo>
                  <a:pt x="22" y="123"/>
                  <a:pt x="3" y="152"/>
                  <a:pt x="1" y="185"/>
                </a:cubicBezTo>
                <a:cubicBezTo>
                  <a:pt x="0" y="201"/>
                  <a:pt x="4" y="219"/>
                  <a:pt x="16" y="238"/>
                </a:cubicBezTo>
                <a:close/>
              </a:path>
            </a:pathLst>
          </a:custGeom>
          <a:solidFill>
            <a:srgbClr val="4D5F2E"/>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1" name="Oval 14"/>
          <p:cNvSpPr>
            <a:spLocks noChangeArrowheads="1"/>
          </p:cNvSpPr>
          <p:nvPr>
            <p:custDataLst>
              <p:tags r:id="rId22"/>
            </p:custDataLst>
          </p:nvPr>
        </p:nvSpPr>
        <p:spPr bwMode="auto">
          <a:xfrm>
            <a:off x="6820055" y="5574783"/>
            <a:ext cx="696119" cy="686594"/>
          </a:xfrm>
          <a:prstGeom prst="ellipse">
            <a:avLst/>
          </a:prstGeom>
          <a:solidFill>
            <a:srgbClr val="FFFFFF"/>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2" name="TextBox 230"/>
          <p:cNvSpPr txBox="1"/>
          <p:nvPr>
            <p:custDataLst>
              <p:tags r:id="rId23"/>
            </p:custDataLst>
          </p:nvPr>
        </p:nvSpPr>
        <p:spPr>
          <a:xfrm>
            <a:off x="6519223" y="4700376"/>
            <a:ext cx="1271591" cy="662940"/>
          </a:xfrm>
          <a:prstGeom prst="rect">
            <a:avLst/>
          </a:prstGeom>
          <a:noFill/>
        </p:spPr>
        <p:txBody>
          <a:bodyPr wrap="square" lIns="109710" tIns="54855" rIns="109710" bIns="54855" rtlCol="0">
            <a:spAutoFit/>
          </a:bodyPr>
          <a:lstStyle/>
          <a:p>
            <a:pPr algn="ctr"/>
            <a:r>
              <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rPr>
              <a:t>Evaluate referrals by department</a:t>
            </a:r>
            <a:endPar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3" name="组合 2"/>
          <p:cNvGrpSpPr/>
          <p:nvPr>
            <p:custDataLst>
              <p:tags r:id="rId24"/>
            </p:custDataLst>
          </p:nvPr>
        </p:nvGrpSpPr>
        <p:grpSpPr>
          <a:xfrm>
            <a:off x="7006189" y="5779968"/>
            <a:ext cx="323851" cy="276225"/>
            <a:chOff x="7006189" y="5779968"/>
            <a:chExt cx="323851" cy="276225"/>
          </a:xfrm>
          <a:solidFill>
            <a:srgbClr val="4D5F2E"/>
          </a:solidFill>
        </p:grpSpPr>
        <p:grpSp>
          <p:nvGrpSpPr>
            <p:cNvPr id="33" name="组合 32"/>
            <p:cNvGrpSpPr/>
            <p:nvPr/>
          </p:nvGrpSpPr>
          <p:grpSpPr>
            <a:xfrm>
              <a:off x="7006189" y="5818068"/>
              <a:ext cx="323851" cy="238125"/>
              <a:chOff x="7006189" y="5818068"/>
              <a:chExt cx="323851" cy="238125"/>
            </a:xfrm>
            <a:grpFill/>
          </p:grpSpPr>
          <p:sp>
            <p:nvSpPr>
              <p:cNvPr id="34" name="Freeform 95"/>
              <p:cNvSpPr>
                <a:spLocks noEditPoints="1"/>
              </p:cNvSpPr>
              <p:nvPr>
                <p:custDataLst>
                  <p:tags r:id="rId25"/>
                </p:custDataLst>
              </p:nvPr>
            </p:nvSpPr>
            <p:spPr bwMode="auto">
              <a:xfrm>
                <a:off x="7006189" y="5818068"/>
                <a:ext cx="228600" cy="238125"/>
              </a:xfrm>
              <a:custGeom>
                <a:avLst/>
                <a:gdLst>
                  <a:gd name="T0" fmla="*/ 30 w 48"/>
                  <a:gd name="T1" fmla="*/ 24 h 50"/>
                  <a:gd name="T2" fmla="*/ 27 w 48"/>
                  <a:gd name="T3" fmla="*/ 2 h 50"/>
                  <a:gd name="T4" fmla="*/ 25 w 48"/>
                  <a:gd name="T5" fmla="*/ 0 h 50"/>
                  <a:gd name="T6" fmla="*/ 9 w 48"/>
                  <a:gd name="T7" fmla="*/ 10 h 50"/>
                  <a:gd name="T8" fmla="*/ 13 w 48"/>
                  <a:gd name="T9" fmla="*/ 44 h 50"/>
                  <a:gd name="T10" fmla="*/ 32 w 48"/>
                  <a:gd name="T11" fmla="*/ 49 h 50"/>
                  <a:gd name="T12" fmla="*/ 48 w 48"/>
                  <a:gd name="T13" fmla="*/ 39 h 50"/>
                  <a:gd name="T14" fmla="*/ 48 w 48"/>
                  <a:gd name="T15" fmla="*/ 37 h 50"/>
                  <a:gd name="T16" fmla="*/ 30 w 48"/>
                  <a:gd name="T17" fmla="*/ 24 h 50"/>
                  <a:gd name="T18" fmla="*/ 31 w 48"/>
                  <a:gd name="T19" fmla="*/ 46 h 50"/>
                  <a:gd name="T20" fmla="*/ 15 w 48"/>
                  <a:gd name="T21" fmla="*/ 42 h 50"/>
                  <a:gd name="T22" fmla="*/ 11 w 48"/>
                  <a:gd name="T23" fmla="*/ 12 h 50"/>
                  <a:gd name="T24" fmla="*/ 24 w 48"/>
                  <a:gd name="T25" fmla="*/ 4 h 50"/>
                  <a:gd name="T26" fmla="*/ 27 w 48"/>
                  <a:gd name="T27" fmla="*/ 25 h 50"/>
                  <a:gd name="T28" fmla="*/ 27 w 48"/>
                  <a:gd name="T29" fmla="*/ 26 h 50"/>
                  <a:gd name="T30" fmla="*/ 44 w 48"/>
                  <a:gd name="T31" fmla="*/ 39 h 50"/>
                  <a:gd name="T32" fmla="*/ 31 w 48"/>
                  <a:gd name="T33" fmla="*/ 4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8" h="50">
                    <a:moveTo>
                      <a:pt x="30" y="24"/>
                    </a:moveTo>
                    <a:cubicBezTo>
                      <a:pt x="27" y="2"/>
                      <a:pt x="27" y="2"/>
                      <a:pt x="27" y="2"/>
                    </a:cubicBezTo>
                    <a:cubicBezTo>
                      <a:pt x="26" y="1"/>
                      <a:pt x="26" y="0"/>
                      <a:pt x="25" y="0"/>
                    </a:cubicBezTo>
                    <a:cubicBezTo>
                      <a:pt x="18" y="1"/>
                      <a:pt x="13" y="5"/>
                      <a:pt x="9" y="10"/>
                    </a:cubicBezTo>
                    <a:cubicBezTo>
                      <a:pt x="0" y="21"/>
                      <a:pt x="3" y="36"/>
                      <a:pt x="13" y="44"/>
                    </a:cubicBezTo>
                    <a:cubicBezTo>
                      <a:pt x="19" y="48"/>
                      <a:pt x="25" y="50"/>
                      <a:pt x="32" y="49"/>
                    </a:cubicBezTo>
                    <a:cubicBezTo>
                      <a:pt x="38" y="48"/>
                      <a:pt x="44" y="45"/>
                      <a:pt x="48" y="39"/>
                    </a:cubicBezTo>
                    <a:cubicBezTo>
                      <a:pt x="48" y="39"/>
                      <a:pt x="48" y="38"/>
                      <a:pt x="48" y="37"/>
                    </a:cubicBezTo>
                    <a:lnTo>
                      <a:pt x="30" y="24"/>
                    </a:lnTo>
                    <a:close/>
                    <a:moveTo>
                      <a:pt x="31" y="46"/>
                    </a:moveTo>
                    <a:cubicBezTo>
                      <a:pt x="26" y="47"/>
                      <a:pt x="20" y="45"/>
                      <a:pt x="15" y="42"/>
                    </a:cubicBezTo>
                    <a:cubicBezTo>
                      <a:pt x="6" y="35"/>
                      <a:pt x="4" y="21"/>
                      <a:pt x="11" y="12"/>
                    </a:cubicBezTo>
                    <a:cubicBezTo>
                      <a:pt x="14" y="8"/>
                      <a:pt x="19" y="5"/>
                      <a:pt x="24" y="4"/>
                    </a:cubicBezTo>
                    <a:cubicBezTo>
                      <a:pt x="27" y="25"/>
                      <a:pt x="27" y="25"/>
                      <a:pt x="27" y="25"/>
                    </a:cubicBezTo>
                    <a:cubicBezTo>
                      <a:pt x="27" y="25"/>
                      <a:pt x="27" y="26"/>
                      <a:pt x="27" y="26"/>
                    </a:cubicBezTo>
                    <a:cubicBezTo>
                      <a:pt x="44" y="39"/>
                      <a:pt x="44" y="39"/>
                      <a:pt x="44" y="39"/>
                    </a:cubicBezTo>
                    <a:cubicBezTo>
                      <a:pt x="41" y="43"/>
                      <a:pt x="36" y="45"/>
                      <a:pt x="31" y="46"/>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5" name="Freeform 96"/>
              <p:cNvSpPr>
                <a:spLocks noEditPoints="1"/>
              </p:cNvSpPr>
              <p:nvPr>
                <p:custDataLst>
                  <p:tags r:id="rId26"/>
                </p:custDataLst>
              </p:nvPr>
            </p:nvSpPr>
            <p:spPr bwMode="auto">
              <a:xfrm>
                <a:off x="7191927" y="5832356"/>
                <a:ext cx="138113" cy="166688"/>
              </a:xfrm>
              <a:custGeom>
                <a:avLst/>
                <a:gdLst>
                  <a:gd name="T0" fmla="*/ 16 w 29"/>
                  <a:gd name="T1" fmla="*/ 0 h 35"/>
                  <a:gd name="T2" fmla="*/ 15 w 29"/>
                  <a:gd name="T3" fmla="*/ 0 h 35"/>
                  <a:gd name="T4" fmla="*/ 14 w 29"/>
                  <a:gd name="T5" fmla="*/ 1 h 35"/>
                  <a:gd name="T6" fmla="*/ 0 w 29"/>
                  <a:gd name="T7" fmla="*/ 19 h 35"/>
                  <a:gd name="T8" fmla="*/ 0 w 29"/>
                  <a:gd name="T9" fmla="*/ 21 h 35"/>
                  <a:gd name="T10" fmla="*/ 19 w 29"/>
                  <a:gd name="T11" fmla="*/ 35 h 35"/>
                  <a:gd name="T12" fmla="*/ 20 w 29"/>
                  <a:gd name="T13" fmla="*/ 35 h 35"/>
                  <a:gd name="T14" fmla="*/ 21 w 29"/>
                  <a:gd name="T15" fmla="*/ 35 h 35"/>
                  <a:gd name="T16" fmla="*/ 16 w 29"/>
                  <a:gd name="T17" fmla="*/ 0 h 35"/>
                  <a:gd name="T18" fmla="*/ 19 w 29"/>
                  <a:gd name="T19" fmla="*/ 32 h 35"/>
                  <a:gd name="T20" fmla="*/ 4 w 29"/>
                  <a:gd name="T21" fmla="*/ 20 h 35"/>
                  <a:gd name="T22" fmla="*/ 16 w 29"/>
                  <a:gd name="T23" fmla="*/ 4 h 35"/>
                  <a:gd name="T24" fmla="*/ 19 w 29"/>
                  <a:gd name="T25"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35">
                    <a:moveTo>
                      <a:pt x="16" y="0"/>
                    </a:moveTo>
                    <a:cubicBezTo>
                      <a:pt x="16" y="0"/>
                      <a:pt x="15" y="0"/>
                      <a:pt x="15" y="0"/>
                    </a:cubicBezTo>
                    <a:cubicBezTo>
                      <a:pt x="15" y="0"/>
                      <a:pt x="14" y="0"/>
                      <a:pt x="14" y="1"/>
                    </a:cubicBezTo>
                    <a:cubicBezTo>
                      <a:pt x="0" y="19"/>
                      <a:pt x="0" y="19"/>
                      <a:pt x="0" y="19"/>
                    </a:cubicBezTo>
                    <a:cubicBezTo>
                      <a:pt x="0" y="20"/>
                      <a:pt x="0" y="21"/>
                      <a:pt x="0" y="21"/>
                    </a:cubicBezTo>
                    <a:cubicBezTo>
                      <a:pt x="19" y="35"/>
                      <a:pt x="19" y="35"/>
                      <a:pt x="19" y="35"/>
                    </a:cubicBezTo>
                    <a:cubicBezTo>
                      <a:pt x="19" y="35"/>
                      <a:pt x="20" y="35"/>
                      <a:pt x="20" y="35"/>
                    </a:cubicBezTo>
                    <a:cubicBezTo>
                      <a:pt x="20" y="35"/>
                      <a:pt x="21" y="35"/>
                      <a:pt x="21" y="35"/>
                    </a:cubicBezTo>
                    <a:cubicBezTo>
                      <a:pt x="29" y="24"/>
                      <a:pt x="27" y="8"/>
                      <a:pt x="16" y="0"/>
                    </a:cubicBezTo>
                    <a:close/>
                    <a:moveTo>
                      <a:pt x="19" y="32"/>
                    </a:moveTo>
                    <a:cubicBezTo>
                      <a:pt x="4" y="20"/>
                      <a:pt x="4" y="20"/>
                      <a:pt x="4" y="20"/>
                    </a:cubicBezTo>
                    <a:cubicBezTo>
                      <a:pt x="16" y="4"/>
                      <a:pt x="16" y="4"/>
                      <a:pt x="16" y="4"/>
                    </a:cubicBezTo>
                    <a:cubicBezTo>
                      <a:pt x="24" y="11"/>
                      <a:pt x="25" y="23"/>
                      <a:pt x="19" y="32"/>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grpSp>
        <p:sp>
          <p:nvSpPr>
            <p:cNvPr id="36" name="Freeform 97"/>
            <p:cNvSpPr>
              <a:spLocks noEditPoints="1"/>
            </p:cNvSpPr>
            <p:nvPr>
              <p:custDataLst>
                <p:tags r:id="rId27"/>
              </p:custDataLst>
            </p:nvPr>
          </p:nvSpPr>
          <p:spPr bwMode="auto">
            <a:xfrm>
              <a:off x="7144302" y="5779968"/>
              <a:ext cx="95250" cy="128588"/>
            </a:xfrm>
            <a:custGeom>
              <a:avLst/>
              <a:gdLst>
                <a:gd name="T0" fmla="*/ 4 w 20"/>
                <a:gd name="T1" fmla="*/ 27 h 27"/>
                <a:gd name="T2" fmla="*/ 5 w 20"/>
                <a:gd name="T3" fmla="*/ 27 h 27"/>
                <a:gd name="T4" fmla="*/ 6 w 20"/>
                <a:gd name="T5" fmla="*/ 27 h 27"/>
                <a:gd name="T6" fmla="*/ 20 w 20"/>
                <a:gd name="T7" fmla="*/ 8 h 27"/>
                <a:gd name="T8" fmla="*/ 20 w 20"/>
                <a:gd name="T9" fmla="*/ 7 h 27"/>
                <a:gd name="T10" fmla="*/ 19 w 20"/>
                <a:gd name="T11" fmla="*/ 6 h 27"/>
                <a:gd name="T12" fmla="*/ 1 w 20"/>
                <a:gd name="T13" fmla="*/ 1 h 27"/>
                <a:gd name="T14" fmla="*/ 0 w 20"/>
                <a:gd name="T15" fmla="*/ 3 h 27"/>
                <a:gd name="T16" fmla="*/ 3 w 20"/>
                <a:gd name="T17" fmla="*/ 26 h 27"/>
                <a:gd name="T18" fmla="*/ 4 w 20"/>
                <a:gd name="T19" fmla="*/ 27 h 27"/>
                <a:gd name="T20" fmla="*/ 16 w 20"/>
                <a:gd name="T21" fmla="*/ 8 h 27"/>
                <a:gd name="T22" fmla="*/ 5 w 20"/>
                <a:gd name="T23" fmla="*/ 22 h 27"/>
                <a:gd name="T24" fmla="*/ 3 w 20"/>
                <a:gd name="T25" fmla="*/ 4 h 27"/>
                <a:gd name="T26" fmla="*/ 16 w 20"/>
                <a:gd name="T27" fmla="*/ 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27">
                  <a:moveTo>
                    <a:pt x="4" y="27"/>
                  </a:moveTo>
                  <a:cubicBezTo>
                    <a:pt x="4" y="27"/>
                    <a:pt x="4" y="27"/>
                    <a:pt x="5" y="27"/>
                  </a:cubicBezTo>
                  <a:cubicBezTo>
                    <a:pt x="5" y="27"/>
                    <a:pt x="5" y="27"/>
                    <a:pt x="6" y="27"/>
                  </a:cubicBezTo>
                  <a:cubicBezTo>
                    <a:pt x="20" y="8"/>
                    <a:pt x="20" y="8"/>
                    <a:pt x="20" y="8"/>
                  </a:cubicBezTo>
                  <a:cubicBezTo>
                    <a:pt x="20" y="8"/>
                    <a:pt x="20" y="7"/>
                    <a:pt x="20" y="7"/>
                  </a:cubicBezTo>
                  <a:cubicBezTo>
                    <a:pt x="20" y="7"/>
                    <a:pt x="20" y="6"/>
                    <a:pt x="19" y="6"/>
                  </a:cubicBezTo>
                  <a:cubicBezTo>
                    <a:pt x="14" y="2"/>
                    <a:pt x="7" y="0"/>
                    <a:pt x="1" y="1"/>
                  </a:cubicBezTo>
                  <a:cubicBezTo>
                    <a:pt x="0" y="2"/>
                    <a:pt x="0" y="2"/>
                    <a:pt x="0" y="3"/>
                  </a:cubicBezTo>
                  <a:cubicBezTo>
                    <a:pt x="3" y="26"/>
                    <a:pt x="3" y="26"/>
                    <a:pt x="3" y="26"/>
                  </a:cubicBezTo>
                  <a:cubicBezTo>
                    <a:pt x="3" y="27"/>
                    <a:pt x="3" y="27"/>
                    <a:pt x="4" y="27"/>
                  </a:cubicBezTo>
                  <a:close/>
                  <a:moveTo>
                    <a:pt x="16" y="8"/>
                  </a:moveTo>
                  <a:cubicBezTo>
                    <a:pt x="5" y="22"/>
                    <a:pt x="5" y="22"/>
                    <a:pt x="5" y="22"/>
                  </a:cubicBezTo>
                  <a:cubicBezTo>
                    <a:pt x="3" y="4"/>
                    <a:pt x="3" y="4"/>
                    <a:pt x="3" y="4"/>
                  </a:cubicBezTo>
                  <a:cubicBezTo>
                    <a:pt x="8" y="4"/>
                    <a:pt x="12" y="5"/>
                    <a:pt x="16" y="8"/>
                  </a:cubicBezTo>
                  <a:close/>
                </a:path>
              </a:pathLst>
            </a:custGeom>
            <a:grp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grpSp>
      <p:sp>
        <p:nvSpPr>
          <p:cNvPr id="37" name="Freeform 9"/>
          <p:cNvSpPr/>
          <p:nvPr>
            <p:custDataLst>
              <p:tags r:id="rId28"/>
            </p:custDataLst>
          </p:nvPr>
        </p:nvSpPr>
        <p:spPr bwMode="auto">
          <a:xfrm>
            <a:off x="7536810" y="2441058"/>
            <a:ext cx="1651000" cy="2865438"/>
          </a:xfrm>
          <a:custGeom>
            <a:avLst/>
            <a:gdLst>
              <a:gd name="T0" fmla="*/ 150 w 166"/>
              <a:gd name="T1" fmla="*/ 51 h 288"/>
              <a:gd name="T2" fmla="*/ 125 w 166"/>
              <a:gd name="T3" fmla="*/ 24 h 288"/>
              <a:gd name="T4" fmla="*/ 107 w 166"/>
              <a:gd name="T5" fmla="*/ 11 h 288"/>
              <a:gd name="T6" fmla="*/ 85 w 166"/>
              <a:gd name="T7" fmla="*/ 0 h 288"/>
              <a:gd name="T8" fmla="*/ 62 w 166"/>
              <a:gd name="T9" fmla="*/ 10 h 288"/>
              <a:gd name="T10" fmla="*/ 43 w 166"/>
              <a:gd name="T11" fmla="*/ 22 h 288"/>
              <a:gd name="T12" fmla="*/ 29 w 166"/>
              <a:gd name="T13" fmla="*/ 35 h 288"/>
              <a:gd name="T14" fmla="*/ 17 w 166"/>
              <a:gd name="T15" fmla="*/ 48 h 288"/>
              <a:gd name="T16" fmla="*/ 4 w 166"/>
              <a:gd name="T17" fmla="*/ 75 h 288"/>
              <a:gd name="T18" fmla="*/ 1 w 166"/>
              <a:gd name="T19" fmla="*/ 101 h 288"/>
              <a:gd name="T20" fmla="*/ 12 w 166"/>
              <a:gd name="T21" fmla="*/ 148 h 288"/>
              <a:gd name="T22" fmla="*/ 33 w 166"/>
              <a:gd name="T23" fmla="*/ 189 h 288"/>
              <a:gd name="T24" fmla="*/ 54 w 166"/>
              <a:gd name="T25" fmla="*/ 227 h 288"/>
              <a:gd name="T26" fmla="*/ 59 w 166"/>
              <a:gd name="T27" fmla="*/ 235 h 288"/>
              <a:gd name="T28" fmla="*/ 63 w 166"/>
              <a:gd name="T29" fmla="*/ 244 h 288"/>
              <a:gd name="T30" fmla="*/ 69 w 166"/>
              <a:gd name="T31" fmla="*/ 259 h 288"/>
              <a:gd name="T32" fmla="*/ 77 w 166"/>
              <a:gd name="T33" fmla="*/ 280 h 288"/>
              <a:gd name="T34" fmla="*/ 79 w 166"/>
              <a:gd name="T35" fmla="*/ 288 h 288"/>
              <a:gd name="T36" fmla="*/ 81 w 166"/>
              <a:gd name="T37" fmla="*/ 280 h 288"/>
              <a:gd name="T38" fmla="*/ 90 w 166"/>
              <a:gd name="T39" fmla="*/ 259 h 288"/>
              <a:gd name="T40" fmla="*/ 93 w 166"/>
              <a:gd name="T41" fmla="*/ 252 h 288"/>
              <a:gd name="T42" fmla="*/ 97 w 166"/>
              <a:gd name="T43" fmla="*/ 244 h 288"/>
              <a:gd name="T44" fmla="*/ 106 w 166"/>
              <a:gd name="T45" fmla="*/ 228 h 288"/>
              <a:gd name="T46" fmla="*/ 128 w 166"/>
              <a:gd name="T47" fmla="*/ 191 h 288"/>
              <a:gd name="T48" fmla="*/ 165 w 166"/>
              <a:gd name="T49" fmla="*/ 104 h 288"/>
              <a:gd name="T50" fmla="*/ 150 w 166"/>
              <a:gd name="T51" fmla="*/ 51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6" h="288">
                <a:moveTo>
                  <a:pt x="150" y="51"/>
                </a:moveTo>
                <a:cubicBezTo>
                  <a:pt x="144" y="42"/>
                  <a:pt x="136" y="33"/>
                  <a:pt x="125" y="24"/>
                </a:cubicBezTo>
                <a:cubicBezTo>
                  <a:pt x="120" y="20"/>
                  <a:pt x="114" y="15"/>
                  <a:pt x="107" y="11"/>
                </a:cubicBezTo>
                <a:cubicBezTo>
                  <a:pt x="100" y="7"/>
                  <a:pt x="93" y="3"/>
                  <a:pt x="85" y="0"/>
                </a:cubicBezTo>
                <a:cubicBezTo>
                  <a:pt x="76" y="3"/>
                  <a:pt x="69" y="7"/>
                  <a:pt x="62" y="10"/>
                </a:cubicBezTo>
                <a:cubicBezTo>
                  <a:pt x="55" y="14"/>
                  <a:pt x="49" y="18"/>
                  <a:pt x="43" y="22"/>
                </a:cubicBezTo>
                <a:cubicBezTo>
                  <a:pt x="38" y="26"/>
                  <a:pt x="33" y="31"/>
                  <a:pt x="29" y="35"/>
                </a:cubicBezTo>
                <a:cubicBezTo>
                  <a:pt x="24" y="39"/>
                  <a:pt x="21" y="44"/>
                  <a:pt x="17" y="48"/>
                </a:cubicBezTo>
                <a:cubicBezTo>
                  <a:pt x="11" y="57"/>
                  <a:pt x="7" y="66"/>
                  <a:pt x="4" y="75"/>
                </a:cubicBezTo>
                <a:cubicBezTo>
                  <a:pt x="2" y="84"/>
                  <a:pt x="0" y="92"/>
                  <a:pt x="1" y="101"/>
                </a:cubicBezTo>
                <a:cubicBezTo>
                  <a:pt x="1" y="117"/>
                  <a:pt x="5" y="133"/>
                  <a:pt x="12" y="148"/>
                </a:cubicBezTo>
                <a:cubicBezTo>
                  <a:pt x="18" y="162"/>
                  <a:pt x="26" y="176"/>
                  <a:pt x="33" y="189"/>
                </a:cubicBezTo>
                <a:cubicBezTo>
                  <a:pt x="41" y="202"/>
                  <a:pt x="48" y="215"/>
                  <a:pt x="54" y="227"/>
                </a:cubicBezTo>
                <a:cubicBezTo>
                  <a:pt x="56" y="230"/>
                  <a:pt x="57" y="233"/>
                  <a:pt x="59" y="235"/>
                </a:cubicBezTo>
                <a:cubicBezTo>
                  <a:pt x="60" y="238"/>
                  <a:pt x="61" y="241"/>
                  <a:pt x="63" y="244"/>
                </a:cubicBezTo>
                <a:cubicBezTo>
                  <a:pt x="65" y="249"/>
                  <a:pt x="67" y="254"/>
                  <a:pt x="69" y="259"/>
                </a:cubicBezTo>
                <a:cubicBezTo>
                  <a:pt x="73" y="267"/>
                  <a:pt x="75" y="275"/>
                  <a:pt x="77" y="280"/>
                </a:cubicBezTo>
                <a:cubicBezTo>
                  <a:pt x="78" y="286"/>
                  <a:pt x="79" y="288"/>
                  <a:pt x="79" y="288"/>
                </a:cubicBezTo>
                <a:cubicBezTo>
                  <a:pt x="79" y="288"/>
                  <a:pt x="80" y="285"/>
                  <a:pt x="81" y="280"/>
                </a:cubicBezTo>
                <a:cubicBezTo>
                  <a:pt x="83" y="275"/>
                  <a:pt x="86" y="268"/>
                  <a:pt x="90" y="259"/>
                </a:cubicBezTo>
                <a:cubicBezTo>
                  <a:pt x="91" y="257"/>
                  <a:pt x="92" y="254"/>
                  <a:pt x="93" y="252"/>
                </a:cubicBezTo>
                <a:cubicBezTo>
                  <a:pt x="94" y="249"/>
                  <a:pt x="95" y="247"/>
                  <a:pt x="97" y="244"/>
                </a:cubicBezTo>
                <a:cubicBezTo>
                  <a:pt x="99" y="239"/>
                  <a:pt x="102" y="234"/>
                  <a:pt x="106" y="228"/>
                </a:cubicBezTo>
                <a:cubicBezTo>
                  <a:pt x="112" y="216"/>
                  <a:pt x="120" y="204"/>
                  <a:pt x="128" y="191"/>
                </a:cubicBezTo>
                <a:cubicBezTo>
                  <a:pt x="144" y="165"/>
                  <a:pt x="163" y="137"/>
                  <a:pt x="165" y="104"/>
                </a:cubicBezTo>
                <a:cubicBezTo>
                  <a:pt x="166" y="88"/>
                  <a:pt x="162" y="69"/>
                  <a:pt x="150" y="51"/>
                </a:cubicBezTo>
                <a:close/>
              </a:path>
            </a:pathLst>
          </a:custGeom>
          <a:solidFill>
            <a:srgbClr val="74891A"/>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8" name="Oval 15"/>
          <p:cNvSpPr>
            <a:spLocks noChangeArrowheads="1"/>
          </p:cNvSpPr>
          <p:nvPr>
            <p:custDataLst>
              <p:tags r:id="rId29"/>
            </p:custDataLst>
          </p:nvPr>
        </p:nvSpPr>
        <p:spPr bwMode="auto">
          <a:xfrm>
            <a:off x="8013854" y="2709346"/>
            <a:ext cx="696913" cy="696913"/>
          </a:xfrm>
          <a:prstGeom prst="ellipse">
            <a:avLst/>
          </a:prstGeom>
          <a:solidFill>
            <a:schemeClr val="bg1"/>
          </a:solidFill>
          <a:ln>
            <a:noFill/>
          </a:ln>
        </p:spPr>
        <p:txBody>
          <a:bodyPr vert="horz" wrap="square" lIns="45720" tIns="22860" rIns="45720" bIns="22860" numCol="1" anchor="t" anchorCtr="0" compatLnSpc="1"/>
          <a:lstStyle/>
          <a:p>
            <a:endParaRPr lang="th-TH" sz="900">
              <a:latin typeface="Arial" panose="020B0604020202020204" pitchFamily="34" charset="0"/>
              <a:cs typeface="Arial" panose="020B0604020202020204" pitchFamily="34" charset="0"/>
            </a:endParaRPr>
          </a:p>
        </p:txBody>
      </p:sp>
      <p:sp>
        <p:nvSpPr>
          <p:cNvPr id="39" name="TextBox 235"/>
          <p:cNvSpPr txBox="1"/>
          <p:nvPr>
            <p:custDataLst>
              <p:tags r:id="rId30"/>
            </p:custDataLst>
          </p:nvPr>
        </p:nvSpPr>
        <p:spPr>
          <a:xfrm>
            <a:off x="7726515" y="3443076"/>
            <a:ext cx="1271591" cy="478155"/>
          </a:xfrm>
          <a:prstGeom prst="rect">
            <a:avLst/>
          </a:prstGeom>
          <a:noFill/>
        </p:spPr>
        <p:txBody>
          <a:bodyPr wrap="square" lIns="109710" tIns="54855" rIns="109710" bIns="54855" rtlCol="0">
            <a:spAutoFit/>
          </a:bodyPr>
          <a:lstStyle/>
          <a:p>
            <a:pPr algn="ctr"/>
            <a:r>
              <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rPr>
              <a:t>Improve overall ER operations</a:t>
            </a:r>
            <a:endParaRPr lang="en-US" altLang="en-US" sz="12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40" name="Freeform 134"/>
          <p:cNvSpPr>
            <a:spLocks noEditPoints="1"/>
          </p:cNvSpPr>
          <p:nvPr>
            <p:custDataLst>
              <p:tags r:id="rId31"/>
            </p:custDataLst>
          </p:nvPr>
        </p:nvSpPr>
        <p:spPr bwMode="auto">
          <a:xfrm>
            <a:off x="8195622" y="2887146"/>
            <a:ext cx="304800" cy="304800"/>
          </a:xfrm>
          <a:custGeom>
            <a:avLst/>
            <a:gdLst>
              <a:gd name="T0" fmla="*/ 64 w 64"/>
              <a:gd name="T1" fmla="*/ 32 h 64"/>
              <a:gd name="T2" fmla="*/ 5 w 64"/>
              <a:gd name="T3" fmla="*/ 15 h 64"/>
              <a:gd name="T4" fmla="*/ 0 w 64"/>
              <a:gd name="T5" fmla="*/ 32 h 64"/>
              <a:gd name="T6" fmla="*/ 0 w 64"/>
              <a:gd name="T7" fmla="*/ 32 h 64"/>
              <a:gd name="T8" fmla="*/ 5 w 64"/>
              <a:gd name="T9" fmla="*/ 49 h 64"/>
              <a:gd name="T10" fmla="*/ 32 w 64"/>
              <a:gd name="T11" fmla="*/ 64 h 64"/>
              <a:gd name="T12" fmla="*/ 64 w 64"/>
              <a:gd name="T13" fmla="*/ 32 h 64"/>
              <a:gd name="T14" fmla="*/ 48 w 64"/>
              <a:gd name="T15" fmla="*/ 46 h 64"/>
              <a:gd name="T16" fmla="*/ 60 w 64"/>
              <a:gd name="T17" fmla="*/ 33 h 64"/>
              <a:gd name="T18" fmla="*/ 3 w 64"/>
              <a:gd name="T19" fmla="*/ 33 h 64"/>
              <a:gd name="T20" fmla="*/ 16 w 64"/>
              <a:gd name="T21" fmla="*/ 46 h 64"/>
              <a:gd name="T22" fmla="*/ 3 w 64"/>
              <a:gd name="T23" fmla="*/ 33 h 64"/>
              <a:gd name="T24" fmla="*/ 16 w 64"/>
              <a:gd name="T25" fmla="*/ 17 h 64"/>
              <a:gd name="T26" fmla="*/ 3 w 64"/>
              <a:gd name="T27" fmla="*/ 30 h 64"/>
              <a:gd name="T28" fmla="*/ 34 w 64"/>
              <a:gd name="T29" fmla="*/ 14 h 64"/>
              <a:gd name="T30" fmla="*/ 34 w 64"/>
              <a:gd name="T31" fmla="*/ 4 h 64"/>
              <a:gd name="T32" fmla="*/ 43 w 64"/>
              <a:gd name="T33" fmla="*/ 14 h 64"/>
              <a:gd name="T34" fmla="*/ 44 w 64"/>
              <a:gd name="T35" fmla="*/ 17 h 64"/>
              <a:gd name="T36" fmla="*/ 34 w 64"/>
              <a:gd name="T37" fmla="*/ 30 h 64"/>
              <a:gd name="T38" fmla="*/ 44 w 64"/>
              <a:gd name="T39" fmla="*/ 17 h 64"/>
              <a:gd name="T40" fmla="*/ 29 w 64"/>
              <a:gd name="T41" fmla="*/ 4 h 64"/>
              <a:gd name="T42" fmla="*/ 30 w 64"/>
              <a:gd name="T43" fmla="*/ 3 h 64"/>
              <a:gd name="T44" fmla="*/ 21 w 64"/>
              <a:gd name="T45" fmla="*/ 14 h 64"/>
              <a:gd name="T46" fmla="*/ 30 w 64"/>
              <a:gd name="T47" fmla="*/ 17 h 64"/>
              <a:gd name="T48" fmla="*/ 17 w 64"/>
              <a:gd name="T49" fmla="*/ 30 h 64"/>
              <a:gd name="T50" fmla="*/ 30 w 64"/>
              <a:gd name="T51" fmla="*/ 17 h 64"/>
              <a:gd name="T52" fmla="*/ 30 w 64"/>
              <a:gd name="T53" fmla="*/ 33 h 64"/>
              <a:gd name="T54" fmla="*/ 20 w 64"/>
              <a:gd name="T55" fmla="*/ 46 h 64"/>
              <a:gd name="T56" fmla="*/ 30 w 64"/>
              <a:gd name="T57" fmla="*/ 50 h 64"/>
              <a:gd name="T58" fmla="*/ 28 w 64"/>
              <a:gd name="T59" fmla="*/ 60 h 64"/>
              <a:gd name="T60" fmla="*/ 30 w 64"/>
              <a:gd name="T61" fmla="*/ 50 h 64"/>
              <a:gd name="T62" fmla="*/ 34 w 64"/>
              <a:gd name="T63" fmla="*/ 60 h 64"/>
              <a:gd name="T64" fmla="*/ 34 w 64"/>
              <a:gd name="T65" fmla="*/ 50 h 64"/>
              <a:gd name="T66" fmla="*/ 36 w 64"/>
              <a:gd name="T67" fmla="*/ 60 h 64"/>
              <a:gd name="T68" fmla="*/ 34 w 64"/>
              <a:gd name="T69" fmla="*/ 33 h 64"/>
              <a:gd name="T70" fmla="*/ 44 w 64"/>
              <a:gd name="T71" fmla="*/ 46 h 64"/>
              <a:gd name="T72" fmla="*/ 50 w 64"/>
              <a:gd name="T73" fmla="*/ 30 h 64"/>
              <a:gd name="T74" fmla="*/ 57 w 64"/>
              <a:gd name="T75" fmla="*/ 17 h 64"/>
              <a:gd name="T76" fmla="*/ 50 w 64"/>
              <a:gd name="T77" fmla="*/ 30 h 64"/>
              <a:gd name="T78" fmla="*/ 47 w 64"/>
              <a:gd name="T79" fmla="*/ 14 h 64"/>
              <a:gd name="T80" fmla="*/ 54 w 64"/>
              <a:gd name="T81" fmla="*/ 14 h 64"/>
              <a:gd name="T82" fmla="*/ 17 w 64"/>
              <a:gd name="T83" fmla="*/ 14 h 64"/>
              <a:gd name="T84" fmla="*/ 23 w 64"/>
              <a:gd name="T85" fmla="*/ 5 h 64"/>
              <a:gd name="T86" fmla="*/ 17 w 64"/>
              <a:gd name="T87" fmla="*/ 50 h 64"/>
              <a:gd name="T88" fmla="*/ 10 w 64"/>
              <a:gd name="T89" fmla="*/ 50 h 64"/>
              <a:gd name="T90" fmla="*/ 47 w 64"/>
              <a:gd name="T91" fmla="*/ 50 h 64"/>
              <a:gd name="T92" fmla="*/ 41 w 64"/>
              <a:gd name="T93" fmla="*/ 59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4" h="64">
                <a:moveTo>
                  <a:pt x="64" y="32"/>
                </a:moveTo>
                <a:cubicBezTo>
                  <a:pt x="64" y="32"/>
                  <a:pt x="64" y="32"/>
                  <a:pt x="64" y="32"/>
                </a:cubicBezTo>
                <a:cubicBezTo>
                  <a:pt x="64" y="14"/>
                  <a:pt x="50" y="0"/>
                  <a:pt x="32" y="0"/>
                </a:cubicBezTo>
                <a:cubicBezTo>
                  <a:pt x="21" y="0"/>
                  <a:pt x="11" y="6"/>
                  <a:pt x="5" y="15"/>
                </a:cubicBezTo>
                <a:cubicBezTo>
                  <a:pt x="5" y="15"/>
                  <a:pt x="5" y="15"/>
                  <a:pt x="5" y="15"/>
                </a:cubicBezTo>
                <a:cubicBezTo>
                  <a:pt x="2" y="20"/>
                  <a:pt x="0" y="26"/>
                  <a:pt x="0" y="32"/>
                </a:cubicBezTo>
                <a:cubicBezTo>
                  <a:pt x="0" y="32"/>
                  <a:pt x="0" y="32"/>
                  <a:pt x="0" y="32"/>
                </a:cubicBezTo>
                <a:cubicBezTo>
                  <a:pt x="0" y="32"/>
                  <a:pt x="0" y="32"/>
                  <a:pt x="0" y="32"/>
                </a:cubicBezTo>
                <a:cubicBezTo>
                  <a:pt x="0" y="32"/>
                  <a:pt x="0" y="32"/>
                  <a:pt x="0" y="32"/>
                </a:cubicBezTo>
                <a:cubicBezTo>
                  <a:pt x="0" y="38"/>
                  <a:pt x="2" y="44"/>
                  <a:pt x="5" y="49"/>
                </a:cubicBezTo>
                <a:cubicBezTo>
                  <a:pt x="5" y="49"/>
                  <a:pt x="5" y="49"/>
                  <a:pt x="5" y="49"/>
                </a:cubicBezTo>
                <a:cubicBezTo>
                  <a:pt x="11" y="58"/>
                  <a:pt x="21" y="64"/>
                  <a:pt x="32" y="64"/>
                </a:cubicBezTo>
                <a:cubicBezTo>
                  <a:pt x="50" y="64"/>
                  <a:pt x="64" y="49"/>
                  <a:pt x="64" y="32"/>
                </a:cubicBezTo>
                <a:cubicBezTo>
                  <a:pt x="64" y="32"/>
                  <a:pt x="64" y="32"/>
                  <a:pt x="64" y="32"/>
                </a:cubicBezTo>
                <a:close/>
                <a:moveTo>
                  <a:pt x="57" y="46"/>
                </a:moveTo>
                <a:cubicBezTo>
                  <a:pt x="48" y="46"/>
                  <a:pt x="48" y="46"/>
                  <a:pt x="48" y="46"/>
                </a:cubicBezTo>
                <a:cubicBezTo>
                  <a:pt x="49" y="42"/>
                  <a:pt x="50" y="38"/>
                  <a:pt x="50" y="33"/>
                </a:cubicBezTo>
                <a:cubicBezTo>
                  <a:pt x="60" y="33"/>
                  <a:pt x="60" y="33"/>
                  <a:pt x="60" y="33"/>
                </a:cubicBezTo>
                <a:cubicBezTo>
                  <a:pt x="60" y="38"/>
                  <a:pt x="59" y="43"/>
                  <a:pt x="57" y="46"/>
                </a:cubicBezTo>
                <a:close/>
                <a:moveTo>
                  <a:pt x="3" y="33"/>
                </a:moveTo>
                <a:cubicBezTo>
                  <a:pt x="14" y="33"/>
                  <a:pt x="14" y="33"/>
                  <a:pt x="14" y="33"/>
                </a:cubicBezTo>
                <a:cubicBezTo>
                  <a:pt x="14" y="38"/>
                  <a:pt x="15" y="42"/>
                  <a:pt x="16" y="46"/>
                </a:cubicBezTo>
                <a:cubicBezTo>
                  <a:pt x="7" y="46"/>
                  <a:pt x="7" y="46"/>
                  <a:pt x="7" y="46"/>
                </a:cubicBezTo>
                <a:cubicBezTo>
                  <a:pt x="5" y="43"/>
                  <a:pt x="4" y="38"/>
                  <a:pt x="3" y="33"/>
                </a:cubicBezTo>
                <a:close/>
                <a:moveTo>
                  <a:pt x="7" y="17"/>
                </a:moveTo>
                <a:cubicBezTo>
                  <a:pt x="16" y="17"/>
                  <a:pt x="16" y="17"/>
                  <a:pt x="16" y="17"/>
                </a:cubicBezTo>
                <a:cubicBezTo>
                  <a:pt x="15" y="21"/>
                  <a:pt x="14" y="26"/>
                  <a:pt x="14" y="30"/>
                </a:cubicBezTo>
                <a:cubicBezTo>
                  <a:pt x="3" y="30"/>
                  <a:pt x="3" y="30"/>
                  <a:pt x="3" y="30"/>
                </a:cubicBezTo>
                <a:cubicBezTo>
                  <a:pt x="4" y="26"/>
                  <a:pt x="5" y="21"/>
                  <a:pt x="7" y="17"/>
                </a:cubicBezTo>
                <a:close/>
                <a:moveTo>
                  <a:pt x="34" y="14"/>
                </a:moveTo>
                <a:cubicBezTo>
                  <a:pt x="34" y="3"/>
                  <a:pt x="34" y="3"/>
                  <a:pt x="34" y="3"/>
                </a:cubicBezTo>
                <a:cubicBezTo>
                  <a:pt x="34" y="3"/>
                  <a:pt x="34" y="3"/>
                  <a:pt x="34" y="4"/>
                </a:cubicBezTo>
                <a:cubicBezTo>
                  <a:pt x="34" y="4"/>
                  <a:pt x="34" y="4"/>
                  <a:pt x="34" y="4"/>
                </a:cubicBezTo>
                <a:cubicBezTo>
                  <a:pt x="38" y="6"/>
                  <a:pt x="41" y="9"/>
                  <a:pt x="43" y="14"/>
                </a:cubicBezTo>
                <a:lnTo>
                  <a:pt x="34" y="14"/>
                </a:lnTo>
                <a:close/>
                <a:moveTo>
                  <a:pt x="44" y="17"/>
                </a:moveTo>
                <a:cubicBezTo>
                  <a:pt x="46" y="21"/>
                  <a:pt x="46" y="26"/>
                  <a:pt x="46" y="30"/>
                </a:cubicBezTo>
                <a:cubicBezTo>
                  <a:pt x="34" y="30"/>
                  <a:pt x="34" y="30"/>
                  <a:pt x="34" y="30"/>
                </a:cubicBezTo>
                <a:cubicBezTo>
                  <a:pt x="34" y="17"/>
                  <a:pt x="34" y="17"/>
                  <a:pt x="34" y="17"/>
                </a:cubicBezTo>
                <a:lnTo>
                  <a:pt x="44" y="17"/>
                </a:lnTo>
                <a:close/>
                <a:moveTo>
                  <a:pt x="29" y="4"/>
                </a:moveTo>
                <a:cubicBezTo>
                  <a:pt x="29" y="4"/>
                  <a:pt x="29" y="4"/>
                  <a:pt x="29" y="4"/>
                </a:cubicBezTo>
                <a:cubicBezTo>
                  <a:pt x="29" y="4"/>
                  <a:pt x="29" y="4"/>
                  <a:pt x="29" y="4"/>
                </a:cubicBezTo>
                <a:cubicBezTo>
                  <a:pt x="30" y="4"/>
                  <a:pt x="30" y="4"/>
                  <a:pt x="30" y="3"/>
                </a:cubicBezTo>
                <a:cubicBezTo>
                  <a:pt x="30" y="14"/>
                  <a:pt x="30" y="14"/>
                  <a:pt x="30" y="14"/>
                </a:cubicBezTo>
                <a:cubicBezTo>
                  <a:pt x="21" y="14"/>
                  <a:pt x="21" y="14"/>
                  <a:pt x="21" y="14"/>
                </a:cubicBezTo>
                <a:cubicBezTo>
                  <a:pt x="23" y="9"/>
                  <a:pt x="26" y="6"/>
                  <a:pt x="29" y="4"/>
                </a:cubicBezTo>
                <a:close/>
                <a:moveTo>
                  <a:pt x="30" y="17"/>
                </a:moveTo>
                <a:cubicBezTo>
                  <a:pt x="30" y="30"/>
                  <a:pt x="30" y="30"/>
                  <a:pt x="30" y="30"/>
                </a:cubicBezTo>
                <a:cubicBezTo>
                  <a:pt x="17" y="30"/>
                  <a:pt x="17" y="30"/>
                  <a:pt x="17" y="30"/>
                </a:cubicBezTo>
                <a:cubicBezTo>
                  <a:pt x="18" y="26"/>
                  <a:pt x="18" y="21"/>
                  <a:pt x="20" y="17"/>
                </a:cubicBezTo>
                <a:lnTo>
                  <a:pt x="30" y="17"/>
                </a:lnTo>
                <a:close/>
                <a:moveTo>
                  <a:pt x="17" y="33"/>
                </a:moveTo>
                <a:cubicBezTo>
                  <a:pt x="30" y="33"/>
                  <a:pt x="30" y="33"/>
                  <a:pt x="30" y="33"/>
                </a:cubicBezTo>
                <a:cubicBezTo>
                  <a:pt x="30" y="46"/>
                  <a:pt x="30" y="46"/>
                  <a:pt x="30" y="46"/>
                </a:cubicBezTo>
                <a:cubicBezTo>
                  <a:pt x="20" y="46"/>
                  <a:pt x="20" y="46"/>
                  <a:pt x="20" y="46"/>
                </a:cubicBezTo>
                <a:cubicBezTo>
                  <a:pt x="18" y="43"/>
                  <a:pt x="18" y="38"/>
                  <a:pt x="17" y="33"/>
                </a:cubicBezTo>
                <a:close/>
                <a:moveTo>
                  <a:pt x="30" y="50"/>
                </a:moveTo>
                <a:cubicBezTo>
                  <a:pt x="30" y="60"/>
                  <a:pt x="30" y="60"/>
                  <a:pt x="30" y="60"/>
                </a:cubicBezTo>
                <a:cubicBezTo>
                  <a:pt x="30" y="60"/>
                  <a:pt x="29" y="60"/>
                  <a:pt x="28" y="60"/>
                </a:cubicBezTo>
                <a:cubicBezTo>
                  <a:pt x="25" y="58"/>
                  <a:pt x="23" y="54"/>
                  <a:pt x="21" y="50"/>
                </a:cubicBezTo>
                <a:lnTo>
                  <a:pt x="30" y="50"/>
                </a:lnTo>
                <a:close/>
                <a:moveTo>
                  <a:pt x="36" y="60"/>
                </a:moveTo>
                <a:cubicBezTo>
                  <a:pt x="35" y="60"/>
                  <a:pt x="34" y="60"/>
                  <a:pt x="34" y="60"/>
                </a:cubicBezTo>
                <a:cubicBezTo>
                  <a:pt x="34" y="60"/>
                  <a:pt x="34" y="60"/>
                  <a:pt x="34" y="60"/>
                </a:cubicBezTo>
                <a:cubicBezTo>
                  <a:pt x="34" y="50"/>
                  <a:pt x="34" y="50"/>
                  <a:pt x="34" y="50"/>
                </a:cubicBezTo>
                <a:cubicBezTo>
                  <a:pt x="43" y="50"/>
                  <a:pt x="43" y="50"/>
                  <a:pt x="43" y="50"/>
                </a:cubicBezTo>
                <a:cubicBezTo>
                  <a:pt x="41" y="54"/>
                  <a:pt x="39" y="58"/>
                  <a:pt x="36" y="60"/>
                </a:cubicBezTo>
                <a:close/>
                <a:moveTo>
                  <a:pt x="34" y="46"/>
                </a:moveTo>
                <a:cubicBezTo>
                  <a:pt x="34" y="33"/>
                  <a:pt x="34" y="33"/>
                  <a:pt x="34" y="33"/>
                </a:cubicBezTo>
                <a:cubicBezTo>
                  <a:pt x="46" y="33"/>
                  <a:pt x="46" y="33"/>
                  <a:pt x="46" y="33"/>
                </a:cubicBezTo>
                <a:cubicBezTo>
                  <a:pt x="46" y="38"/>
                  <a:pt x="46" y="43"/>
                  <a:pt x="44" y="46"/>
                </a:cubicBezTo>
                <a:lnTo>
                  <a:pt x="34" y="46"/>
                </a:lnTo>
                <a:close/>
                <a:moveTo>
                  <a:pt x="50" y="30"/>
                </a:moveTo>
                <a:cubicBezTo>
                  <a:pt x="50" y="26"/>
                  <a:pt x="49" y="21"/>
                  <a:pt x="48" y="17"/>
                </a:cubicBezTo>
                <a:cubicBezTo>
                  <a:pt x="57" y="17"/>
                  <a:pt x="57" y="17"/>
                  <a:pt x="57" y="17"/>
                </a:cubicBezTo>
                <a:cubicBezTo>
                  <a:pt x="59" y="21"/>
                  <a:pt x="60" y="26"/>
                  <a:pt x="60" y="30"/>
                </a:cubicBezTo>
                <a:lnTo>
                  <a:pt x="50" y="30"/>
                </a:lnTo>
                <a:close/>
                <a:moveTo>
                  <a:pt x="54" y="14"/>
                </a:moveTo>
                <a:cubicBezTo>
                  <a:pt x="47" y="14"/>
                  <a:pt x="47" y="14"/>
                  <a:pt x="47" y="14"/>
                </a:cubicBezTo>
                <a:cubicBezTo>
                  <a:pt x="45" y="10"/>
                  <a:pt x="43" y="7"/>
                  <a:pt x="41" y="5"/>
                </a:cubicBezTo>
                <a:cubicBezTo>
                  <a:pt x="46" y="6"/>
                  <a:pt x="51" y="10"/>
                  <a:pt x="54" y="14"/>
                </a:cubicBezTo>
                <a:close/>
                <a:moveTo>
                  <a:pt x="23" y="5"/>
                </a:moveTo>
                <a:cubicBezTo>
                  <a:pt x="21" y="7"/>
                  <a:pt x="19" y="10"/>
                  <a:pt x="17" y="14"/>
                </a:cubicBezTo>
                <a:cubicBezTo>
                  <a:pt x="10" y="14"/>
                  <a:pt x="10" y="14"/>
                  <a:pt x="10" y="14"/>
                </a:cubicBezTo>
                <a:cubicBezTo>
                  <a:pt x="13" y="10"/>
                  <a:pt x="18" y="6"/>
                  <a:pt x="23" y="5"/>
                </a:cubicBezTo>
                <a:close/>
                <a:moveTo>
                  <a:pt x="10" y="50"/>
                </a:moveTo>
                <a:cubicBezTo>
                  <a:pt x="17" y="50"/>
                  <a:pt x="17" y="50"/>
                  <a:pt x="17" y="50"/>
                </a:cubicBezTo>
                <a:cubicBezTo>
                  <a:pt x="19" y="53"/>
                  <a:pt x="21" y="56"/>
                  <a:pt x="23" y="59"/>
                </a:cubicBezTo>
                <a:cubicBezTo>
                  <a:pt x="18" y="57"/>
                  <a:pt x="13" y="54"/>
                  <a:pt x="10" y="50"/>
                </a:cubicBezTo>
                <a:close/>
                <a:moveTo>
                  <a:pt x="41" y="59"/>
                </a:moveTo>
                <a:cubicBezTo>
                  <a:pt x="43" y="56"/>
                  <a:pt x="45" y="53"/>
                  <a:pt x="47" y="50"/>
                </a:cubicBezTo>
                <a:cubicBezTo>
                  <a:pt x="54" y="50"/>
                  <a:pt x="54" y="50"/>
                  <a:pt x="54" y="50"/>
                </a:cubicBezTo>
                <a:cubicBezTo>
                  <a:pt x="51" y="54"/>
                  <a:pt x="46" y="57"/>
                  <a:pt x="41" y="59"/>
                </a:cubicBezTo>
                <a:close/>
              </a:path>
            </a:pathLst>
          </a:custGeom>
          <a:solidFill>
            <a:srgbClr val="74891A"/>
          </a:solidFill>
          <a:ln>
            <a:noFill/>
          </a:ln>
        </p:spPr>
        <p:txBody>
          <a:bodyPr vert="horz" wrap="square" lIns="45720" tIns="22860" rIns="45720" bIns="22860" numCol="1" anchor="t" anchorCtr="0" compatLnSpc="1"/>
          <a:lstStyle/>
          <a:p>
            <a:endParaRPr lang="th-TH" sz="900" dirty="0">
              <a:latin typeface="Arial" panose="020B0604020202020204" pitchFamily="34" charset="0"/>
              <a:cs typeface="Arial" panose="020B0604020202020204" pitchFamily="34" charset="0"/>
            </a:endParaRPr>
          </a:p>
        </p:txBody>
      </p:sp>
      <p:sp>
        <p:nvSpPr>
          <p:cNvPr id="41" name="文本框 40"/>
          <p:cNvSpPr txBox="1"/>
          <p:nvPr/>
        </p:nvSpPr>
        <p:spPr>
          <a:xfrm>
            <a:off x="3287198" y="738622"/>
            <a:ext cx="5503545"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Objectives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4" name="Text Box 3"/>
          <p:cNvSpPr txBox="1"/>
          <p:nvPr/>
        </p:nvSpPr>
        <p:spPr>
          <a:xfrm>
            <a:off x="3190240" y="1844040"/>
            <a:ext cx="5600700" cy="645160"/>
          </a:xfrm>
          <a:prstGeom prst="rect">
            <a:avLst/>
          </a:prstGeom>
          <a:noFill/>
        </p:spPr>
        <p:txBody>
          <a:bodyPr wrap="square" rtlCol="0">
            <a:spAutoFit/>
          </a:bodyPr>
          <a:p>
            <a:r>
              <a:rPr lang="en-US" altLang="en-US">
                <a:solidFill>
                  <a:srgbClr val="4D5F2E"/>
                </a:solidFill>
                <a:latin typeface="Calibri" panose="020F0502020204030204" charset="0"/>
                <a:cs typeface="Calibri" panose="020F0502020204030204" charset="0"/>
              </a:rPr>
              <a:t>The dashboard empowers hospital stakeholders to:</a:t>
            </a:r>
            <a:endParaRPr lang="en-US" altLang="en-US">
              <a:solidFill>
                <a:srgbClr val="4D5F2E"/>
              </a:solidFill>
              <a:latin typeface="Calibri" panose="020F0502020204030204" charset="0"/>
              <a:cs typeface="Calibri" panose="020F0502020204030204" charset="0"/>
            </a:endParaRPr>
          </a:p>
          <a:p>
            <a:endParaRPr lang="en-US" altLang="en-US">
              <a:solidFill>
                <a:srgbClr val="4D5F2E"/>
              </a:solidFill>
              <a:latin typeface="Calibri" panose="020F0502020204030204" charset="0"/>
              <a:cs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1000" fill="hold"/>
                                        <p:tgtEl>
                                          <p:spTgt spid="41"/>
                                        </p:tgtEl>
                                        <p:attrNameLst>
                                          <p:attrName>ppt_w</p:attrName>
                                        </p:attrNameLst>
                                      </p:cBhvr>
                                      <p:tavLst>
                                        <p:tav tm="0">
                                          <p:val>
                                            <p:strVal val="#ppt_w+.3"/>
                                          </p:val>
                                        </p:tav>
                                        <p:tav tm="100000">
                                          <p:val>
                                            <p:strVal val="#ppt_w"/>
                                          </p:val>
                                        </p:tav>
                                      </p:tavLst>
                                    </p:anim>
                                    <p:anim calcmode="lin" valueType="num">
                                      <p:cBhvr>
                                        <p:cTn id="8" dur="1000" fill="hold"/>
                                        <p:tgtEl>
                                          <p:spTgt spid="41"/>
                                        </p:tgtEl>
                                        <p:attrNameLst>
                                          <p:attrName>ppt_h</p:attrName>
                                        </p:attrNameLst>
                                      </p:cBhvr>
                                      <p:tavLst>
                                        <p:tav tm="0">
                                          <p:val>
                                            <p:strVal val="#ppt_h"/>
                                          </p:val>
                                        </p:tav>
                                        <p:tav tm="100000">
                                          <p:val>
                                            <p:strVal val="#ppt_h"/>
                                          </p:val>
                                        </p:tav>
                                      </p:tavLst>
                                    </p:anim>
                                    <p:animEffect transition="in" filter="fade">
                                      <p:cBhvr>
                                        <p:cTn id="9"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10" name="文本框 9"/>
          <p:cNvSpPr txBox="1"/>
          <p:nvPr/>
        </p:nvSpPr>
        <p:spPr>
          <a:xfrm>
            <a:off x="3106062" y="466636"/>
            <a:ext cx="736473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Key Dashboard Features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5" name="矩形 4"/>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矩形 6"/>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8" name="Freeform 3"/>
          <p:cNvSpPr/>
          <p:nvPr/>
        </p:nvSpPr>
        <p:spPr>
          <a:xfrm>
            <a:off x="4126203" y="2885380"/>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9" name="Freeform 4"/>
          <p:cNvSpPr/>
          <p:nvPr/>
        </p:nvSpPr>
        <p:spPr>
          <a:xfrm rot="2700000">
            <a:off x="5105957" y="196223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1" name="Freeform 5"/>
          <p:cNvSpPr/>
          <p:nvPr/>
        </p:nvSpPr>
        <p:spPr>
          <a:xfrm flipH="1">
            <a:off x="7381732" y="28935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2" name="Freeform 6"/>
          <p:cNvSpPr/>
          <p:nvPr/>
        </p:nvSpPr>
        <p:spPr>
          <a:xfrm rot="18900000" flipH="1">
            <a:off x="6401979" y="1970412"/>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3" name="Freeform 7"/>
          <p:cNvSpPr/>
          <p:nvPr/>
        </p:nvSpPr>
        <p:spPr>
          <a:xfrm flipH="1" flipV="1">
            <a:off x="7373556" y="4349256"/>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4" name="Freeform 8"/>
          <p:cNvSpPr/>
          <p:nvPr/>
        </p:nvSpPr>
        <p:spPr>
          <a:xfrm rot="2700000" flipH="1" flipV="1">
            <a:off x="6372107" y="5288747"/>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5" name="Freeform 9"/>
          <p:cNvSpPr/>
          <p:nvPr/>
        </p:nvSpPr>
        <p:spPr>
          <a:xfrm flipV="1">
            <a:off x="4134377" y="4357431"/>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4D5F2E"/>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sp>
        <p:nvSpPr>
          <p:cNvPr id="16" name="Freeform 10"/>
          <p:cNvSpPr/>
          <p:nvPr/>
        </p:nvSpPr>
        <p:spPr>
          <a:xfrm rot="18900000" flipV="1">
            <a:off x="5114131" y="5280573"/>
            <a:ext cx="705887" cy="1104877"/>
          </a:xfrm>
          <a:custGeom>
            <a:avLst/>
            <a:gdLst>
              <a:gd name="connsiteX0" fmla="*/ 357737 w 548331"/>
              <a:gd name="connsiteY0" fmla="*/ 0 h 858265"/>
              <a:gd name="connsiteX1" fmla="*/ 548331 w 548331"/>
              <a:gd name="connsiteY1" fmla="*/ 190594 h 858265"/>
              <a:gd name="connsiteX2" fmla="*/ 499314 w 548331"/>
              <a:gd name="connsiteY2" fmla="*/ 248749 h 858265"/>
              <a:gd name="connsiteX3" fmla="*/ 276391 w 548331"/>
              <a:gd name="connsiteY3" fmla="*/ 772587 h 858265"/>
              <a:gd name="connsiteX4" fmla="*/ 264963 w 548331"/>
              <a:gd name="connsiteY4" fmla="*/ 858265 h 858265"/>
              <a:gd name="connsiteX5" fmla="*/ 0 w 548331"/>
              <a:gd name="connsiteY5" fmla="*/ 858265 h 858265"/>
              <a:gd name="connsiteX6" fmla="*/ 515 w 548331"/>
              <a:gd name="connsiteY6" fmla="*/ 847392 h 858265"/>
              <a:gd name="connsiteX7" fmla="*/ 354383 w 548331"/>
              <a:gd name="connsiteY7" fmla="*/ 3669 h 858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331" h="858265">
                <a:moveTo>
                  <a:pt x="357737" y="0"/>
                </a:moveTo>
                <a:lnTo>
                  <a:pt x="548331" y="190594"/>
                </a:lnTo>
                <a:lnTo>
                  <a:pt x="499314" y="248749"/>
                </a:lnTo>
                <a:cubicBezTo>
                  <a:pt x="388652" y="401435"/>
                  <a:pt x="310879" y="579514"/>
                  <a:pt x="276391" y="772587"/>
                </a:cubicBezTo>
                <a:lnTo>
                  <a:pt x="264963" y="858265"/>
                </a:lnTo>
                <a:lnTo>
                  <a:pt x="0" y="858265"/>
                </a:lnTo>
                <a:lnTo>
                  <a:pt x="515" y="847392"/>
                </a:lnTo>
                <a:cubicBezTo>
                  <a:pt x="30947" y="527672"/>
                  <a:pt x="158938" y="236396"/>
                  <a:pt x="354383" y="3669"/>
                </a:cubicBezTo>
                <a:close/>
              </a:path>
            </a:pathLst>
          </a:custGeom>
          <a:solidFill>
            <a:srgbClr val="74891A"/>
          </a:solidFill>
          <a:ln w="12700" cap="flat" cmpd="sng" algn="ctr">
            <a:noFill/>
            <a:prstDash val="solid"/>
            <a:miter lim="800000"/>
          </a:ln>
          <a:effectLst/>
        </p:spPr>
        <p:txBody>
          <a:bodyPr rtlCol="0" anchor="ctr"/>
          <a:lstStyle/>
          <a:p>
            <a:pPr algn="ctr">
              <a:defRPr/>
            </a:pPr>
            <a:endParaRPr lang="en-US" sz="3200" kern="0" dirty="0">
              <a:solidFill>
                <a:sysClr val="window" lastClr="FFFFFF"/>
              </a:solidFill>
              <a:latin typeface="Arial" panose="020B0604020202020204" pitchFamily="34" charset="0"/>
            </a:endParaRPr>
          </a:p>
        </p:txBody>
      </p:sp>
      <p:cxnSp>
        <p:nvCxnSpPr>
          <p:cNvPr id="17" name="Straight Connector 11"/>
          <p:cNvCxnSpPr/>
          <p:nvPr/>
        </p:nvCxnSpPr>
        <p:spPr>
          <a:xfrm flipH="1">
            <a:off x="3650659" y="4357429"/>
            <a:ext cx="824000" cy="0"/>
          </a:xfrm>
          <a:prstGeom prst="line">
            <a:avLst/>
          </a:prstGeom>
          <a:noFill/>
          <a:ln w="19050" cap="flat" cmpd="sng" algn="ctr">
            <a:solidFill>
              <a:srgbClr val="4D5F2E"/>
            </a:solidFill>
            <a:prstDash val="solid"/>
            <a:miter lim="800000"/>
            <a:tailEnd type="oval"/>
          </a:ln>
          <a:effectLst/>
        </p:spPr>
      </p:cxnSp>
      <p:grpSp>
        <p:nvGrpSpPr>
          <p:cNvPr id="18" name="Group 13"/>
          <p:cNvGrpSpPr/>
          <p:nvPr/>
        </p:nvGrpSpPr>
        <p:grpSpPr>
          <a:xfrm>
            <a:off x="3647595" y="2414438"/>
            <a:ext cx="892032" cy="824000"/>
            <a:chOff x="4228147" y="2074893"/>
            <a:chExt cx="692928" cy="640080"/>
          </a:xfrm>
        </p:grpSpPr>
        <p:cxnSp>
          <p:nvCxnSpPr>
            <p:cNvPr id="19" name="Straight Connector 14"/>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0" name="Straight Connector 15"/>
            <p:cNvCxnSpPr/>
            <p:nvPr/>
          </p:nvCxnSpPr>
          <p:spPr>
            <a:xfrm flipH="1">
              <a:off x="4228147" y="2166249"/>
              <a:ext cx="466625"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1" name="Group 16"/>
          <p:cNvGrpSpPr/>
          <p:nvPr/>
        </p:nvGrpSpPr>
        <p:grpSpPr>
          <a:xfrm flipV="1">
            <a:off x="3650661" y="5334292"/>
            <a:ext cx="1112760" cy="824000"/>
            <a:chOff x="4056686" y="2074893"/>
            <a:chExt cx="864389" cy="640080"/>
          </a:xfrm>
        </p:grpSpPr>
        <p:cxnSp>
          <p:nvCxnSpPr>
            <p:cNvPr id="22" name="Straight Connector 17"/>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3" name="Straight Connector 18"/>
            <p:cNvCxnSpPr/>
            <p:nvPr/>
          </p:nvCxnSpPr>
          <p:spPr>
            <a:xfrm flipH="1" flipV="1">
              <a:off x="4056686" y="2166249"/>
              <a:ext cx="638087" cy="0"/>
            </a:xfrm>
            <a:prstGeom prst="line">
              <a:avLst/>
            </a:prstGeom>
            <a:noFill/>
            <a:ln w="19050" cap="flat" cmpd="sng" algn="ctr">
              <a:solidFill>
                <a:srgbClr val="74891A"/>
              </a:solidFill>
              <a:prstDash val="solid"/>
              <a:miter lim="800000"/>
              <a:headEnd type="none" w="med" len="med"/>
              <a:tailEnd type="oval" w="med" len="med"/>
            </a:ln>
            <a:effectLst/>
          </p:spPr>
        </p:cxnSp>
      </p:grpSp>
      <p:grpSp>
        <p:nvGrpSpPr>
          <p:cNvPr id="24" name="Group 20"/>
          <p:cNvGrpSpPr/>
          <p:nvPr/>
        </p:nvGrpSpPr>
        <p:grpSpPr>
          <a:xfrm flipH="1">
            <a:off x="7456303" y="2190656"/>
            <a:ext cx="1106132" cy="824000"/>
            <a:chOff x="4061835" y="2074893"/>
            <a:chExt cx="859240" cy="640080"/>
          </a:xfrm>
        </p:grpSpPr>
        <p:cxnSp>
          <p:nvCxnSpPr>
            <p:cNvPr id="25" name="Straight Connector 21"/>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26" name="Straight Connector 22"/>
            <p:cNvCxnSpPr/>
            <p:nvPr/>
          </p:nvCxnSpPr>
          <p:spPr>
            <a:xfrm flipH="1">
              <a:off x="4061835" y="2166249"/>
              <a:ext cx="632937" cy="0"/>
            </a:xfrm>
            <a:prstGeom prst="line">
              <a:avLst/>
            </a:prstGeom>
            <a:noFill/>
            <a:ln w="19050" cap="flat" cmpd="sng" algn="ctr">
              <a:solidFill>
                <a:srgbClr val="74891A"/>
              </a:solidFill>
              <a:prstDash val="solid"/>
              <a:miter lim="800000"/>
              <a:headEnd type="none" w="med" len="med"/>
              <a:tailEnd type="oval" w="med" len="med"/>
            </a:ln>
            <a:effectLst/>
          </p:spPr>
        </p:cxnSp>
      </p:grpSp>
      <p:cxnSp>
        <p:nvCxnSpPr>
          <p:cNvPr id="27" name="Straight Connector 23"/>
          <p:cNvCxnSpPr/>
          <p:nvPr/>
        </p:nvCxnSpPr>
        <p:spPr>
          <a:xfrm rot="5400000" flipV="1">
            <a:off x="8169118" y="3581388"/>
            <a:ext cx="0" cy="824000"/>
          </a:xfrm>
          <a:prstGeom prst="line">
            <a:avLst/>
          </a:prstGeom>
          <a:noFill/>
          <a:ln w="19050" cap="flat" cmpd="sng" algn="ctr">
            <a:solidFill>
              <a:srgbClr val="4D5F2E"/>
            </a:solidFill>
            <a:prstDash val="solid"/>
            <a:miter lim="800000"/>
            <a:tailEnd type="oval"/>
          </a:ln>
          <a:effectLst/>
        </p:spPr>
      </p:cxnSp>
      <p:grpSp>
        <p:nvGrpSpPr>
          <p:cNvPr id="28" name="Group 24"/>
          <p:cNvGrpSpPr/>
          <p:nvPr/>
        </p:nvGrpSpPr>
        <p:grpSpPr>
          <a:xfrm flipH="1" flipV="1">
            <a:off x="7679061" y="5088452"/>
            <a:ext cx="1112263" cy="824000"/>
            <a:chOff x="4057073" y="2074893"/>
            <a:chExt cx="864002" cy="640080"/>
          </a:xfrm>
        </p:grpSpPr>
        <p:cxnSp>
          <p:nvCxnSpPr>
            <p:cNvPr id="29" name="Straight Connector 25"/>
            <p:cNvCxnSpPr/>
            <p:nvPr/>
          </p:nvCxnSpPr>
          <p:spPr>
            <a:xfrm rot="2700000" flipH="1">
              <a:off x="4601035" y="2394933"/>
              <a:ext cx="640080" cy="0"/>
            </a:xfrm>
            <a:prstGeom prst="line">
              <a:avLst/>
            </a:prstGeom>
            <a:noFill/>
            <a:ln w="19050" cap="sq" cmpd="sng" algn="ctr">
              <a:solidFill>
                <a:srgbClr val="74891A"/>
              </a:solidFill>
              <a:prstDash val="solid"/>
              <a:miter lim="800000"/>
              <a:headEnd type="none" w="med" len="med"/>
              <a:tailEnd type="none" w="med" len="med"/>
            </a:ln>
            <a:effectLst/>
          </p:spPr>
        </p:cxnSp>
        <p:cxnSp>
          <p:nvCxnSpPr>
            <p:cNvPr id="30" name="Straight Connector 26"/>
            <p:cNvCxnSpPr/>
            <p:nvPr/>
          </p:nvCxnSpPr>
          <p:spPr>
            <a:xfrm flipH="1" flipV="1">
              <a:off x="4057073" y="2166249"/>
              <a:ext cx="637699" cy="0"/>
            </a:xfrm>
            <a:prstGeom prst="line">
              <a:avLst/>
            </a:prstGeom>
            <a:noFill/>
            <a:ln w="19050" cap="flat" cmpd="sng" algn="ctr">
              <a:solidFill>
                <a:srgbClr val="74891A"/>
              </a:solidFill>
              <a:prstDash val="solid"/>
              <a:miter lim="800000"/>
              <a:headEnd type="none" w="med" len="med"/>
              <a:tailEnd type="oval" w="med" len="med"/>
            </a:ln>
            <a:effectLst/>
          </p:spPr>
        </p:cxnSp>
      </p:grpSp>
      <p:sp>
        <p:nvSpPr>
          <p:cNvPr id="31" name="AutoShape 59"/>
          <p:cNvSpPr/>
          <p:nvPr/>
        </p:nvSpPr>
        <p:spPr bwMode="auto">
          <a:xfrm>
            <a:off x="5369191" y="3526335"/>
            <a:ext cx="1297335" cy="1295119"/>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gradFill>
            <a:gsLst>
              <a:gs pos="0">
                <a:srgbClr val="74891A"/>
              </a:gs>
              <a:gs pos="100000">
                <a:srgbClr val="4D5F2E"/>
              </a:gs>
            </a:gsLst>
            <a:lin ang="5400000" scaled="1"/>
          </a:gradFill>
          <a:ln>
            <a:noFill/>
          </a:ln>
          <a:effectLst/>
        </p:spPr>
        <p:txBody>
          <a:bodyPr lIns="50800" tIns="50800" rIns="50800" bIns="50800" anchor="ctr"/>
          <a:lstStyle/>
          <a:p>
            <a:pPr defTabSz="609600">
              <a:defRPr/>
            </a:pPr>
            <a:endParaRPr lang="en-US" sz="4000" kern="0">
              <a:solidFill>
                <a:srgbClr val="FFFFFF"/>
              </a:solidFill>
              <a:effectLst>
                <a:outerShdw blurRad="38100" dist="38100" dir="2700000" algn="tl">
                  <a:srgbClr val="000000"/>
                </a:outerShdw>
              </a:effectLst>
              <a:latin typeface="Arial" panose="020B0604020202020204" pitchFamily="34" charset="0"/>
            </a:endParaRPr>
          </a:p>
        </p:txBody>
      </p:sp>
      <p:sp>
        <p:nvSpPr>
          <p:cNvPr id="33" name="文本框 32"/>
          <p:cNvSpPr txBox="1"/>
          <p:nvPr/>
        </p:nvSpPr>
        <p:spPr>
          <a:xfrm>
            <a:off x="8780780" y="2085340"/>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Age Group Distribution – Demographics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36" name="文本框 35"/>
          <p:cNvSpPr txBox="1"/>
          <p:nvPr/>
        </p:nvSpPr>
        <p:spPr>
          <a:xfrm>
            <a:off x="8842375" y="364680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Timeliness of Service – % seen within 30 mins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39" name="文本框 38"/>
          <p:cNvSpPr txBox="1"/>
          <p:nvPr/>
        </p:nvSpPr>
        <p:spPr>
          <a:xfrm>
            <a:off x="8968740" y="520890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Gender Analysis – Male vs Female visits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2" name="文本框 41"/>
          <p:cNvSpPr txBox="1"/>
          <p:nvPr/>
        </p:nvSpPr>
        <p:spPr>
          <a:xfrm>
            <a:off x="908050" y="2534920"/>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Average Waiting Time – Staff efficiency tracker</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5" name="文本框 44"/>
          <p:cNvSpPr txBox="1"/>
          <p:nvPr/>
        </p:nvSpPr>
        <p:spPr>
          <a:xfrm>
            <a:off x="1089660" y="4101465"/>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Satisfaction Score – Patient feedback analysis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48" name="文本框 47"/>
          <p:cNvSpPr txBox="1"/>
          <p:nvPr/>
        </p:nvSpPr>
        <p:spPr>
          <a:xfrm>
            <a:off x="925195" y="5706110"/>
            <a:ext cx="239903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Admission Status – % admitted vs. not admitted</a:t>
            </a:r>
            <a:endParaRPr lang="en-US" altLang="en-US" sz="1400" dirty="0">
              <a:solidFill>
                <a:srgbClr val="4D5F2E"/>
              </a:solidFill>
              <a:latin typeface="Arial" panose="020B0604020202020204" pitchFamily="34" charset="0"/>
              <a:ea typeface="Arial" panose="020B0604020202020204" pitchFamily="34" charset="0"/>
            </a:endParaRPr>
          </a:p>
        </p:txBody>
      </p:sp>
      <p:cxnSp>
        <p:nvCxnSpPr>
          <p:cNvPr id="53" name="Straight Connector 26"/>
          <p:cNvCxnSpPr/>
          <p:nvPr/>
        </p:nvCxnSpPr>
        <p:spPr>
          <a:xfrm>
            <a:off x="6244590" y="6560185"/>
            <a:ext cx="1090295" cy="17780"/>
          </a:xfrm>
          <a:prstGeom prst="line">
            <a:avLst/>
          </a:prstGeom>
          <a:noFill/>
          <a:ln w="19050" cap="flat" cmpd="sng" algn="ctr">
            <a:solidFill>
              <a:srgbClr val="74891A"/>
            </a:solidFill>
            <a:prstDash val="solid"/>
            <a:miter lim="800000"/>
            <a:headEnd type="none" w="med" len="med"/>
            <a:tailEnd type="oval" w="med" len="med"/>
          </a:ln>
          <a:effectLst/>
        </p:spPr>
      </p:cxnSp>
      <p:cxnSp>
        <p:nvCxnSpPr>
          <p:cNvPr id="54" name="Straight Connector 25"/>
          <p:cNvCxnSpPr/>
          <p:nvPr/>
        </p:nvCxnSpPr>
        <p:spPr>
          <a:xfrm>
            <a:off x="6252988" y="5823169"/>
            <a:ext cx="13335" cy="756920"/>
          </a:xfrm>
          <a:prstGeom prst="line">
            <a:avLst/>
          </a:prstGeom>
          <a:noFill/>
          <a:ln w="19050" cap="sq" cmpd="sng" algn="ctr">
            <a:solidFill>
              <a:srgbClr val="74891A"/>
            </a:solidFill>
            <a:prstDash val="solid"/>
            <a:miter lim="800000"/>
            <a:headEnd type="none" w="med" len="med"/>
            <a:tailEnd type="none" w="med" len="med"/>
          </a:ln>
          <a:effectLst/>
        </p:spPr>
      </p:cxnSp>
      <p:cxnSp>
        <p:nvCxnSpPr>
          <p:cNvPr id="55" name="Straight Connector 25"/>
          <p:cNvCxnSpPr/>
          <p:nvPr/>
        </p:nvCxnSpPr>
        <p:spPr>
          <a:xfrm flipH="1">
            <a:off x="5914533" y="1802984"/>
            <a:ext cx="6350" cy="721995"/>
          </a:xfrm>
          <a:prstGeom prst="line">
            <a:avLst/>
          </a:prstGeom>
          <a:noFill/>
          <a:ln w="19050" cap="sq" cmpd="sng" algn="ctr">
            <a:solidFill>
              <a:srgbClr val="74891A"/>
            </a:solidFill>
            <a:prstDash val="solid"/>
            <a:miter lim="800000"/>
            <a:headEnd type="none" w="med" len="med"/>
            <a:tailEnd type="none" w="med" len="med"/>
          </a:ln>
          <a:effectLst/>
        </p:spPr>
      </p:cxnSp>
      <p:cxnSp>
        <p:nvCxnSpPr>
          <p:cNvPr id="56" name="Straight Connector 18"/>
          <p:cNvCxnSpPr/>
          <p:nvPr/>
        </p:nvCxnSpPr>
        <p:spPr>
          <a:xfrm flipH="1">
            <a:off x="5090206" y="1823016"/>
            <a:ext cx="821433" cy="0"/>
          </a:xfrm>
          <a:prstGeom prst="line">
            <a:avLst/>
          </a:prstGeom>
          <a:noFill/>
          <a:ln w="19050" cap="flat" cmpd="sng" algn="ctr">
            <a:solidFill>
              <a:srgbClr val="74891A"/>
            </a:solidFill>
            <a:prstDash val="solid"/>
            <a:miter lim="800000"/>
            <a:headEnd type="none" w="med" len="med"/>
            <a:tailEnd type="oval" w="med" len="med"/>
          </a:ln>
          <a:effectLst/>
        </p:spPr>
      </p:cxnSp>
      <p:sp>
        <p:nvSpPr>
          <p:cNvPr id="57" name="文本框 41"/>
          <p:cNvSpPr txBox="1"/>
          <p:nvPr/>
        </p:nvSpPr>
        <p:spPr>
          <a:xfrm>
            <a:off x="2655570" y="1745615"/>
            <a:ext cx="2399030" cy="521970"/>
          </a:xfrm>
          <a:prstGeom prst="rect">
            <a:avLst/>
          </a:prstGeom>
          <a:noFill/>
        </p:spPr>
        <p:txBody>
          <a:bodyPr wrap="square" rtlCol="0">
            <a:spAutoFit/>
            <a:scene3d>
              <a:camera prst="orthographicFront"/>
              <a:lightRig rig="threePt" dir="t"/>
            </a:scene3d>
            <a:sp3d contourW="12700"/>
          </a:bodyPr>
          <a:p>
            <a:pPr algn="ctr"/>
            <a:r>
              <a:rPr lang="en-US" altLang="en-US" sz="1400" dirty="0">
                <a:solidFill>
                  <a:srgbClr val="4D5F2E"/>
                </a:solidFill>
                <a:latin typeface="Arial" panose="020B0604020202020204" pitchFamily="34" charset="0"/>
                <a:ea typeface="Arial" panose="020B0604020202020204" pitchFamily="34" charset="0"/>
              </a:rPr>
              <a:t>Patient Count Trends – Daily flows with sparklines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58" name="文本框 38"/>
          <p:cNvSpPr txBox="1"/>
          <p:nvPr/>
        </p:nvSpPr>
        <p:spPr>
          <a:xfrm>
            <a:off x="7464425" y="6065520"/>
            <a:ext cx="2399030" cy="737235"/>
          </a:xfrm>
          <a:prstGeom prst="rect">
            <a:avLst/>
          </a:prstGeom>
          <a:noFill/>
        </p:spPr>
        <p:txBody>
          <a:bodyPr wrap="square" rtlCol="0">
            <a:spAutoFit/>
            <a:scene3d>
              <a:camera prst="orthographicFront"/>
              <a:lightRig rig="threePt" dir="t"/>
            </a:scene3d>
            <a:sp3d contourW="12700"/>
          </a:bodyPr>
          <a:p>
            <a:pPr algn="ctr"/>
            <a:r>
              <a:rPr lang="en-US" altLang="en-US" sz="1400" dirty="0">
                <a:solidFill>
                  <a:srgbClr val="4D5F2E"/>
                </a:solidFill>
                <a:latin typeface="Arial" panose="020B0604020202020204" pitchFamily="34" charset="0"/>
                <a:ea typeface="Arial" panose="020B0604020202020204" pitchFamily="34" charset="0"/>
              </a:rPr>
              <a:t>Department Referrals – Top referred departments</a:t>
            </a:r>
            <a:endParaRPr lang="en-US" altLang="en-US" sz="1400" dirty="0">
              <a:solidFill>
                <a:srgbClr val="4D5F2E"/>
              </a:solidFill>
              <a:latin typeface="Arial" panose="020B0604020202020204" pitchFamily="34" charset="0"/>
              <a:ea typeface="Arial" panose="020B0604020202020204" pitchFamily="34" charset="0"/>
            </a:endParaRPr>
          </a:p>
          <a:p>
            <a:pPr algn="ctr"/>
            <a:endParaRPr lang="en-US" altLang="en-US" sz="14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3"/>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b="15536"/>
          <a:stretch>
            <a:fillRect/>
          </a:stretch>
        </p:blipFill>
        <p:spPr>
          <a:xfrm>
            <a:off x="0" y="0"/>
            <a:ext cx="12192000" cy="6865257"/>
          </a:xfrm>
          <a:prstGeom prst="rect">
            <a:avLst/>
          </a:prstGeom>
        </p:spPr>
      </p:pic>
      <p:sp>
        <p:nvSpPr>
          <p:cNvPr id="16" name="矩形 15"/>
          <p:cNvSpPr/>
          <p:nvPr/>
        </p:nvSpPr>
        <p:spPr>
          <a:xfrm>
            <a:off x="6473190" y="1596390"/>
            <a:ext cx="5485130" cy="3773805"/>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19" name="文本框 18" descr="e7d195523061f1c0deeec63e560781cfd59afb0ea006f2a87ABB68BF51EA6619813959095094C18C62A12F549504892A4AAA8C1554C6663626E05CA27F281A14E6983772AFC3FB97135759321DEA3D7004FB075A8443E283A7673BBBDBFD88DFA513D62253E27B7E9FFF4379D8121322A85C7E16198ADF129F152EEF5340DE1ED504E252F53EAD1F847BC471C6326134"/>
          <p:cNvSpPr txBox="1"/>
          <p:nvPr/>
        </p:nvSpPr>
        <p:spPr>
          <a:xfrm flipH="1">
            <a:off x="6473190" y="1717675"/>
            <a:ext cx="5484495" cy="829945"/>
          </a:xfrm>
          <a:prstGeom prst="rect">
            <a:avLst/>
          </a:prstGeom>
          <a:noFill/>
        </p:spPr>
        <p:txBody>
          <a:bodyPr wrap="square" rtlCol="0">
            <a:spAutoFit/>
          </a:bodyPr>
          <a:lstStyle/>
          <a:p>
            <a:pPr algn="ctr"/>
            <a:r>
              <a:rPr lang="en-US" altLang="en-US" sz="4800" b="1" dirty="0" smtClean="0">
                <a:solidFill>
                  <a:schemeClr val="bg1"/>
                </a:solidFill>
                <a:latin typeface="Arial" panose="020B0604020202020204" pitchFamily="34" charset="0"/>
                <a:ea typeface="Arial" panose="020B0604020202020204" pitchFamily="34" charset="0"/>
                <a:cs typeface="Arial" panose="020B0604020202020204" pitchFamily="34" charset="0"/>
              </a:rPr>
              <a:t>Dataset Details</a:t>
            </a:r>
            <a:endParaRPr lang="en-US" altLang="en-US" sz="4800" b="1"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cxnSp>
        <p:nvCxnSpPr>
          <p:cNvPr id="22" name="直接连接符 21"/>
          <p:cNvCxnSpPr/>
          <p:nvPr/>
        </p:nvCxnSpPr>
        <p:spPr>
          <a:xfrm rot="5400000">
            <a:off x="9084870" y="1569461"/>
            <a:ext cx="0" cy="396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Rectangle 1"/>
          <p:cNvSpPr/>
          <p:nvPr/>
        </p:nvSpPr>
        <p:spPr>
          <a:xfrm>
            <a:off x="7876252" y="4286265"/>
            <a:ext cx="4315686" cy="2577939"/>
          </a:xfrm>
          <a:prstGeom prst="rect">
            <a:avLst/>
          </a:prstGeom>
          <a:blipFill dpi="0" rotWithShape="1">
            <a:blip r:embed="rId2"/>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sz="2400">
              <a:latin typeface="Arial" panose="020B0604020202020204" pitchFamily="34" charset="0"/>
            </a:endParaRPr>
          </a:p>
        </p:txBody>
      </p:sp>
      <p:sp>
        <p:nvSpPr>
          <p:cNvPr id="3" name="Text Box 2"/>
          <p:cNvSpPr txBox="1"/>
          <p:nvPr/>
        </p:nvSpPr>
        <p:spPr>
          <a:xfrm>
            <a:off x="7105650" y="2904490"/>
            <a:ext cx="3845560" cy="368300"/>
          </a:xfrm>
          <a:prstGeom prst="rect">
            <a:avLst/>
          </a:prstGeom>
          <a:noFill/>
        </p:spPr>
        <p:txBody>
          <a:bodyPr wrap="square" rtlCol="0">
            <a:spAutoFit/>
          </a:bodyPr>
          <a:p>
            <a:r>
              <a:rPr lang="en-US" altLang="en-US">
                <a:latin typeface="Calibri" panose="020F0502020204030204" charset="0"/>
                <a:cs typeface="Calibri" panose="020F0502020204030204" charset="0"/>
              </a:rPr>
              <a:t>Records: Patient-level ER visits</a:t>
            </a:r>
            <a:endParaRPr lang="en-US" altLang="en-US">
              <a:latin typeface="Calibri" panose="020F0502020204030204" charset="0"/>
              <a:cs typeface="Calibri" panose="020F0502020204030204" charset="0"/>
            </a:endParaRPr>
          </a:p>
        </p:txBody>
      </p:sp>
      <p:sp>
        <p:nvSpPr>
          <p:cNvPr id="4" name="Text Box 3"/>
          <p:cNvSpPr txBox="1"/>
          <p:nvPr/>
        </p:nvSpPr>
        <p:spPr>
          <a:xfrm>
            <a:off x="7106285" y="3595370"/>
            <a:ext cx="3513455" cy="368300"/>
          </a:xfrm>
          <a:prstGeom prst="rect">
            <a:avLst/>
          </a:prstGeom>
          <a:noFill/>
        </p:spPr>
        <p:txBody>
          <a:bodyPr wrap="square" rtlCol="0">
            <a:spAutoFit/>
          </a:bodyPr>
          <a:p>
            <a:r>
              <a:rPr lang="en-US" altLang="en-US">
                <a:latin typeface="Calibri" panose="020F0502020204030204" charset="0"/>
                <a:cs typeface="Calibri" panose="020F0502020204030204" charset="0"/>
              </a:rPr>
              <a:t>Fields:</a:t>
            </a:r>
            <a:endParaRPr lang="en-US" altLang="en-US">
              <a:latin typeface="Calibri" panose="020F0502020204030204" charset="0"/>
              <a:cs typeface="Calibri" panose="020F0502020204030204" charset="0"/>
            </a:endParaRPr>
          </a:p>
        </p:txBody>
      </p:sp>
      <p:sp>
        <p:nvSpPr>
          <p:cNvPr id="12" name="Rectangle 2"/>
          <p:cNvSpPr/>
          <p:nvPr/>
        </p:nvSpPr>
        <p:spPr>
          <a:xfrm>
            <a:off x="3526790" y="4286250"/>
            <a:ext cx="4349750" cy="2571750"/>
          </a:xfrm>
          <a:prstGeom prst="rect">
            <a:avLst/>
          </a:prstGeom>
          <a:blipFill dpi="0" rotWithShape="1">
            <a:blip r:embed="rId3"/>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sz="2400">
              <a:latin typeface="Arial" panose="020B0604020202020204" pitchFamily="34" charset="0"/>
            </a:endParaRPr>
          </a:p>
        </p:txBody>
      </p:sp>
      <p:sp>
        <p:nvSpPr>
          <p:cNvPr id="23" name="文本框 22"/>
          <p:cNvSpPr txBox="1"/>
          <p:nvPr/>
        </p:nvSpPr>
        <p:spPr>
          <a:xfrm>
            <a:off x="8008461" y="4551701"/>
            <a:ext cx="1951990" cy="1814830"/>
          </a:xfrm>
          <a:prstGeom prst="rect">
            <a:avLst/>
          </a:prstGeom>
          <a:noFill/>
        </p:spPr>
        <p:txBody>
          <a:bodyPr wrap="none" rtlCol="0">
            <a:spAutoFit/>
          </a:bodyPr>
          <a:lstStyle/>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Patient ID</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Date of Visit</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Waiting Time</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 Satisfaction Score</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Age Group</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Gender</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Admission Status</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a:p>
            <a:pPr marL="285750" indent="-285750" algn="l">
              <a:buFont typeface="Arial" panose="020B0604020202020204" pitchFamily="34" charset="0"/>
              <a:buChar char="•"/>
            </a:pPr>
            <a:r>
              <a:rPr lang="en-US" altLang="en-US" sz="1400" dirty="0">
                <a:solidFill>
                  <a:schemeClr val="bg1"/>
                </a:solidFill>
                <a:latin typeface="Calibri" panose="020F0502020204030204" charset="0"/>
                <a:ea typeface="Arial" panose="020B0604020202020204" pitchFamily="34" charset="0"/>
                <a:cs typeface="Calibri" panose="020F0502020204030204" charset="0"/>
              </a:rPr>
              <a:t>Referral Department</a:t>
            </a:r>
            <a:endParaRPr lang="en-US" altLang="en-US" sz="1400" dirty="0">
              <a:solidFill>
                <a:schemeClr val="bg1"/>
              </a:solidFill>
              <a:latin typeface="Calibri" panose="020F0502020204030204" charset="0"/>
              <a:ea typeface="Arial" panose="020B0604020202020204" pitchFamily="34" charset="0"/>
              <a:cs typeface="Calibri" panose="020F050202020403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3"/>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7" name="Freeform 11"/>
          <p:cNvSpPr/>
          <p:nvPr>
            <p:custDataLst>
              <p:tags r:id="rId2"/>
            </p:custDataLst>
          </p:nvPr>
        </p:nvSpPr>
        <p:spPr bwMode="auto">
          <a:xfrm>
            <a:off x="696093" y="2478687"/>
            <a:ext cx="1592709" cy="1876488"/>
          </a:xfrm>
          <a:custGeom>
            <a:avLst/>
            <a:gdLst>
              <a:gd name="T0" fmla="*/ 449 w 449"/>
              <a:gd name="T1" fmla="*/ 381 h 529"/>
              <a:gd name="T2" fmla="*/ 394 w 449"/>
              <a:gd name="T3" fmla="*/ 450 h 529"/>
              <a:gd name="T4" fmla="*/ 56 w 449"/>
              <a:gd name="T5" fmla="*/ 522 h 529"/>
              <a:gd name="T6" fmla="*/ 0 w 449"/>
              <a:gd name="T7" fmla="*/ 477 h 529"/>
              <a:gd name="T8" fmla="*/ 0 w 449"/>
              <a:gd name="T9" fmla="*/ 51 h 529"/>
              <a:gd name="T10" fmla="*/ 56 w 449"/>
              <a:gd name="T11" fmla="*/ 6 h 529"/>
              <a:gd name="T12" fmla="*/ 394 w 449"/>
              <a:gd name="T13" fmla="*/ 79 h 529"/>
              <a:gd name="T14" fmla="*/ 449 w 449"/>
              <a:gd name="T15" fmla="*/ 147 h 529"/>
              <a:gd name="T16" fmla="*/ 449 w 449"/>
              <a:gd name="T17" fmla="*/ 381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381"/>
                </a:moveTo>
                <a:cubicBezTo>
                  <a:pt x="449" y="412"/>
                  <a:pt x="424" y="443"/>
                  <a:pt x="394" y="450"/>
                </a:cubicBezTo>
                <a:cubicBezTo>
                  <a:pt x="56" y="522"/>
                  <a:pt x="56" y="522"/>
                  <a:pt x="56" y="522"/>
                </a:cubicBezTo>
                <a:cubicBezTo>
                  <a:pt x="25" y="529"/>
                  <a:pt x="0" y="509"/>
                  <a:pt x="0" y="477"/>
                </a:cubicBezTo>
                <a:cubicBezTo>
                  <a:pt x="0" y="51"/>
                  <a:pt x="0" y="51"/>
                  <a:pt x="0" y="51"/>
                </a:cubicBezTo>
                <a:cubicBezTo>
                  <a:pt x="0" y="20"/>
                  <a:pt x="25" y="0"/>
                  <a:pt x="56" y="6"/>
                </a:cubicBezTo>
                <a:cubicBezTo>
                  <a:pt x="394" y="79"/>
                  <a:pt x="394" y="79"/>
                  <a:pt x="394" y="79"/>
                </a:cubicBezTo>
                <a:cubicBezTo>
                  <a:pt x="424" y="85"/>
                  <a:pt x="449" y="116"/>
                  <a:pt x="449" y="147"/>
                </a:cubicBezTo>
                <a:lnTo>
                  <a:pt x="449" y="381"/>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8" name="Freeform 12"/>
          <p:cNvSpPr>
            <a:spLocks noEditPoints="1"/>
          </p:cNvSpPr>
          <p:nvPr>
            <p:custDataLst>
              <p:tags r:id="rId3"/>
            </p:custDataLst>
          </p:nvPr>
        </p:nvSpPr>
        <p:spPr bwMode="auto">
          <a:xfrm>
            <a:off x="1295576" y="2918543"/>
            <a:ext cx="393743" cy="574652"/>
          </a:xfrm>
          <a:custGeom>
            <a:avLst/>
            <a:gdLst>
              <a:gd name="T0" fmla="*/ 30 w 111"/>
              <a:gd name="T1" fmla="*/ 124 h 162"/>
              <a:gd name="T2" fmla="*/ 31 w 111"/>
              <a:gd name="T3" fmla="*/ 133 h 162"/>
              <a:gd name="T4" fmla="*/ 56 w 111"/>
              <a:gd name="T5" fmla="*/ 137 h 162"/>
              <a:gd name="T6" fmla="*/ 80 w 111"/>
              <a:gd name="T7" fmla="*/ 133 h 162"/>
              <a:gd name="T8" fmla="*/ 81 w 111"/>
              <a:gd name="T9" fmla="*/ 124 h 162"/>
              <a:gd name="T10" fmla="*/ 56 w 111"/>
              <a:gd name="T11" fmla="*/ 129 h 162"/>
              <a:gd name="T12" fmla="*/ 30 w 111"/>
              <a:gd name="T13" fmla="*/ 124 h 162"/>
              <a:gd name="T14" fmla="*/ 32 w 111"/>
              <a:gd name="T15" fmla="*/ 140 h 162"/>
              <a:gd name="T16" fmla="*/ 33 w 111"/>
              <a:gd name="T17" fmla="*/ 149 h 162"/>
              <a:gd name="T18" fmla="*/ 41 w 111"/>
              <a:gd name="T19" fmla="*/ 153 h 162"/>
              <a:gd name="T20" fmla="*/ 41 w 111"/>
              <a:gd name="T21" fmla="*/ 158 h 162"/>
              <a:gd name="T22" fmla="*/ 56 w 111"/>
              <a:gd name="T23" fmla="*/ 162 h 162"/>
              <a:gd name="T24" fmla="*/ 70 w 111"/>
              <a:gd name="T25" fmla="*/ 158 h 162"/>
              <a:gd name="T26" fmla="*/ 70 w 111"/>
              <a:gd name="T27" fmla="*/ 153 h 162"/>
              <a:gd name="T28" fmla="*/ 78 w 111"/>
              <a:gd name="T29" fmla="*/ 149 h 162"/>
              <a:gd name="T30" fmla="*/ 79 w 111"/>
              <a:gd name="T31" fmla="*/ 140 h 162"/>
              <a:gd name="T32" fmla="*/ 56 w 111"/>
              <a:gd name="T33" fmla="*/ 144 h 162"/>
              <a:gd name="T34" fmla="*/ 32 w 111"/>
              <a:gd name="T35" fmla="*/ 140 h 162"/>
              <a:gd name="T36" fmla="*/ 56 w 111"/>
              <a:gd name="T37" fmla="*/ 22 h 162"/>
              <a:gd name="T38" fmla="*/ 59 w 111"/>
              <a:gd name="T39" fmla="*/ 20 h 162"/>
              <a:gd name="T40" fmla="*/ 56 w 111"/>
              <a:gd name="T41" fmla="*/ 17 h 162"/>
              <a:gd name="T42" fmla="*/ 17 w 111"/>
              <a:gd name="T43" fmla="*/ 55 h 162"/>
              <a:gd name="T44" fmla="*/ 20 w 111"/>
              <a:gd name="T45" fmla="*/ 58 h 162"/>
              <a:gd name="T46" fmla="*/ 23 w 111"/>
              <a:gd name="T47" fmla="*/ 55 h 162"/>
              <a:gd name="T48" fmla="*/ 56 w 111"/>
              <a:gd name="T49" fmla="*/ 22 h 162"/>
              <a:gd name="T50" fmla="*/ 56 w 111"/>
              <a:gd name="T51" fmla="*/ 0 h 162"/>
              <a:gd name="T52" fmla="*/ 0 w 111"/>
              <a:gd name="T53" fmla="*/ 55 h 162"/>
              <a:gd name="T54" fmla="*/ 27 w 111"/>
              <a:gd name="T55" fmla="*/ 103 h 162"/>
              <a:gd name="T56" fmla="*/ 29 w 111"/>
              <a:gd name="T57" fmla="*/ 117 h 162"/>
              <a:gd name="T58" fmla="*/ 56 w 111"/>
              <a:gd name="T59" fmla="*/ 122 h 162"/>
              <a:gd name="T60" fmla="*/ 82 w 111"/>
              <a:gd name="T61" fmla="*/ 117 h 162"/>
              <a:gd name="T62" fmla="*/ 84 w 111"/>
              <a:gd name="T63" fmla="*/ 103 h 162"/>
              <a:gd name="T64" fmla="*/ 111 w 111"/>
              <a:gd name="T65" fmla="*/ 55 h 162"/>
              <a:gd name="T66" fmla="*/ 56 w 111"/>
              <a:gd name="T67" fmla="*/ 0 h 162"/>
              <a:gd name="T68" fmla="*/ 76 w 111"/>
              <a:gd name="T69" fmla="*/ 96 h 162"/>
              <a:gd name="T70" fmla="*/ 75 w 111"/>
              <a:gd name="T71" fmla="*/ 110 h 162"/>
              <a:gd name="T72" fmla="*/ 56 w 111"/>
              <a:gd name="T73" fmla="*/ 113 h 162"/>
              <a:gd name="T74" fmla="*/ 36 w 111"/>
              <a:gd name="T75" fmla="*/ 110 h 162"/>
              <a:gd name="T76" fmla="*/ 35 w 111"/>
              <a:gd name="T77" fmla="*/ 96 h 162"/>
              <a:gd name="T78" fmla="*/ 10 w 111"/>
              <a:gd name="T79" fmla="*/ 55 h 162"/>
              <a:gd name="T80" fmla="*/ 56 w 111"/>
              <a:gd name="T81" fmla="*/ 9 h 162"/>
              <a:gd name="T82" fmla="*/ 102 w 111"/>
              <a:gd name="T83" fmla="*/ 55 h 162"/>
              <a:gd name="T84" fmla="*/ 76 w 111"/>
              <a:gd name="T85" fmla="*/ 96 h 162"/>
              <a:gd name="T86" fmla="*/ 68 w 111"/>
              <a:gd name="T87" fmla="*/ 76 h 162"/>
              <a:gd name="T88" fmla="*/ 56 w 111"/>
              <a:gd name="T89" fmla="*/ 53 h 162"/>
              <a:gd name="T90" fmla="*/ 43 w 111"/>
              <a:gd name="T91" fmla="*/ 76 h 162"/>
              <a:gd name="T92" fmla="*/ 38 w 111"/>
              <a:gd name="T93" fmla="*/ 65 h 162"/>
              <a:gd name="T94" fmla="*/ 30 w 111"/>
              <a:gd name="T95" fmla="*/ 69 h 162"/>
              <a:gd name="T96" fmla="*/ 43 w 111"/>
              <a:gd name="T97" fmla="*/ 95 h 162"/>
              <a:gd name="T98" fmla="*/ 56 w 111"/>
              <a:gd name="T99" fmla="*/ 72 h 162"/>
              <a:gd name="T100" fmla="*/ 69 w 111"/>
              <a:gd name="T101" fmla="*/ 95 h 162"/>
              <a:gd name="T102" fmla="*/ 81 w 111"/>
              <a:gd name="T103" fmla="*/ 69 h 162"/>
              <a:gd name="T104" fmla="*/ 73 w 111"/>
              <a:gd name="T105" fmla="*/ 65 h 162"/>
              <a:gd name="T106" fmla="*/ 68 w 111"/>
              <a:gd name="T107" fmla="*/ 7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1" h="162">
                <a:moveTo>
                  <a:pt x="30" y="124"/>
                </a:moveTo>
                <a:cubicBezTo>
                  <a:pt x="31" y="133"/>
                  <a:pt x="31" y="133"/>
                  <a:pt x="31" y="133"/>
                </a:cubicBezTo>
                <a:cubicBezTo>
                  <a:pt x="38" y="136"/>
                  <a:pt x="47" y="137"/>
                  <a:pt x="56" y="137"/>
                </a:cubicBezTo>
                <a:cubicBezTo>
                  <a:pt x="64" y="137"/>
                  <a:pt x="73" y="136"/>
                  <a:pt x="80" y="133"/>
                </a:cubicBezTo>
                <a:cubicBezTo>
                  <a:pt x="81" y="124"/>
                  <a:pt x="81" y="124"/>
                  <a:pt x="81" y="124"/>
                </a:cubicBezTo>
                <a:cubicBezTo>
                  <a:pt x="74" y="127"/>
                  <a:pt x="65" y="129"/>
                  <a:pt x="56" y="129"/>
                </a:cubicBezTo>
                <a:cubicBezTo>
                  <a:pt x="46" y="129"/>
                  <a:pt x="38" y="127"/>
                  <a:pt x="30" y="124"/>
                </a:cubicBezTo>
                <a:close/>
                <a:moveTo>
                  <a:pt x="32" y="140"/>
                </a:moveTo>
                <a:cubicBezTo>
                  <a:pt x="33" y="149"/>
                  <a:pt x="33" y="149"/>
                  <a:pt x="33" y="149"/>
                </a:cubicBezTo>
                <a:cubicBezTo>
                  <a:pt x="33" y="149"/>
                  <a:pt x="35" y="151"/>
                  <a:pt x="41" y="153"/>
                </a:cubicBezTo>
                <a:cubicBezTo>
                  <a:pt x="41" y="158"/>
                  <a:pt x="41" y="158"/>
                  <a:pt x="41" y="158"/>
                </a:cubicBezTo>
                <a:cubicBezTo>
                  <a:pt x="41" y="158"/>
                  <a:pt x="45" y="162"/>
                  <a:pt x="56" y="162"/>
                </a:cubicBezTo>
                <a:cubicBezTo>
                  <a:pt x="67" y="162"/>
                  <a:pt x="70" y="158"/>
                  <a:pt x="70" y="158"/>
                </a:cubicBezTo>
                <a:cubicBezTo>
                  <a:pt x="70" y="153"/>
                  <a:pt x="70" y="153"/>
                  <a:pt x="70" y="153"/>
                </a:cubicBezTo>
                <a:cubicBezTo>
                  <a:pt x="76" y="151"/>
                  <a:pt x="78" y="149"/>
                  <a:pt x="78" y="149"/>
                </a:cubicBezTo>
                <a:cubicBezTo>
                  <a:pt x="79" y="140"/>
                  <a:pt x="79" y="140"/>
                  <a:pt x="79" y="140"/>
                </a:cubicBezTo>
                <a:cubicBezTo>
                  <a:pt x="72" y="142"/>
                  <a:pt x="64" y="144"/>
                  <a:pt x="56" y="144"/>
                </a:cubicBezTo>
                <a:cubicBezTo>
                  <a:pt x="47" y="144"/>
                  <a:pt x="39" y="142"/>
                  <a:pt x="32" y="140"/>
                </a:cubicBezTo>
                <a:close/>
                <a:moveTo>
                  <a:pt x="56" y="22"/>
                </a:moveTo>
                <a:cubicBezTo>
                  <a:pt x="57" y="22"/>
                  <a:pt x="59" y="21"/>
                  <a:pt x="59" y="20"/>
                </a:cubicBezTo>
                <a:cubicBezTo>
                  <a:pt x="59" y="18"/>
                  <a:pt x="57" y="17"/>
                  <a:pt x="56" y="17"/>
                </a:cubicBezTo>
                <a:cubicBezTo>
                  <a:pt x="34" y="17"/>
                  <a:pt x="17" y="34"/>
                  <a:pt x="17" y="55"/>
                </a:cubicBezTo>
                <a:cubicBezTo>
                  <a:pt x="17" y="57"/>
                  <a:pt x="18" y="58"/>
                  <a:pt x="20" y="58"/>
                </a:cubicBezTo>
                <a:cubicBezTo>
                  <a:pt x="21" y="58"/>
                  <a:pt x="23" y="57"/>
                  <a:pt x="23" y="55"/>
                </a:cubicBezTo>
                <a:cubicBezTo>
                  <a:pt x="23" y="37"/>
                  <a:pt x="37" y="22"/>
                  <a:pt x="56" y="22"/>
                </a:cubicBezTo>
                <a:close/>
                <a:moveTo>
                  <a:pt x="56" y="0"/>
                </a:moveTo>
                <a:cubicBezTo>
                  <a:pt x="25" y="0"/>
                  <a:pt x="0" y="25"/>
                  <a:pt x="0" y="55"/>
                </a:cubicBezTo>
                <a:cubicBezTo>
                  <a:pt x="0" y="75"/>
                  <a:pt x="11" y="93"/>
                  <a:pt x="27" y="103"/>
                </a:cubicBezTo>
                <a:cubicBezTo>
                  <a:pt x="29" y="117"/>
                  <a:pt x="29" y="117"/>
                  <a:pt x="29" y="117"/>
                </a:cubicBezTo>
                <a:cubicBezTo>
                  <a:pt x="37" y="120"/>
                  <a:pt x="46" y="122"/>
                  <a:pt x="56" y="122"/>
                </a:cubicBezTo>
                <a:cubicBezTo>
                  <a:pt x="65" y="122"/>
                  <a:pt x="75" y="120"/>
                  <a:pt x="82" y="117"/>
                </a:cubicBezTo>
                <a:cubicBezTo>
                  <a:pt x="84" y="103"/>
                  <a:pt x="84" y="103"/>
                  <a:pt x="84" y="103"/>
                </a:cubicBezTo>
                <a:cubicBezTo>
                  <a:pt x="101" y="93"/>
                  <a:pt x="111" y="75"/>
                  <a:pt x="111" y="55"/>
                </a:cubicBezTo>
                <a:cubicBezTo>
                  <a:pt x="111" y="25"/>
                  <a:pt x="86" y="0"/>
                  <a:pt x="56" y="0"/>
                </a:cubicBezTo>
                <a:close/>
                <a:moveTo>
                  <a:pt x="76" y="96"/>
                </a:moveTo>
                <a:cubicBezTo>
                  <a:pt x="75" y="110"/>
                  <a:pt x="75" y="110"/>
                  <a:pt x="75" y="110"/>
                </a:cubicBezTo>
                <a:cubicBezTo>
                  <a:pt x="75" y="110"/>
                  <a:pt x="70" y="113"/>
                  <a:pt x="56" y="113"/>
                </a:cubicBezTo>
                <a:cubicBezTo>
                  <a:pt x="41" y="113"/>
                  <a:pt x="36" y="110"/>
                  <a:pt x="36" y="110"/>
                </a:cubicBezTo>
                <a:cubicBezTo>
                  <a:pt x="35" y="96"/>
                  <a:pt x="35" y="96"/>
                  <a:pt x="35" y="96"/>
                </a:cubicBezTo>
                <a:cubicBezTo>
                  <a:pt x="20" y="89"/>
                  <a:pt x="10" y="73"/>
                  <a:pt x="10" y="55"/>
                </a:cubicBezTo>
                <a:cubicBezTo>
                  <a:pt x="10" y="30"/>
                  <a:pt x="30" y="9"/>
                  <a:pt x="56" y="9"/>
                </a:cubicBezTo>
                <a:cubicBezTo>
                  <a:pt x="81" y="9"/>
                  <a:pt x="102" y="30"/>
                  <a:pt x="102" y="55"/>
                </a:cubicBezTo>
                <a:cubicBezTo>
                  <a:pt x="102" y="73"/>
                  <a:pt x="91" y="89"/>
                  <a:pt x="76" y="96"/>
                </a:cubicBezTo>
                <a:close/>
                <a:moveTo>
                  <a:pt x="68" y="76"/>
                </a:moveTo>
                <a:cubicBezTo>
                  <a:pt x="56" y="53"/>
                  <a:pt x="56" y="53"/>
                  <a:pt x="56" y="53"/>
                </a:cubicBezTo>
                <a:cubicBezTo>
                  <a:pt x="43" y="76"/>
                  <a:pt x="43" y="76"/>
                  <a:pt x="43" y="76"/>
                </a:cubicBezTo>
                <a:cubicBezTo>
                  <a:pt x="38" y="65"/>
                  <a:pt x="38" y="65"/>
                  <a:pt x="38" y="65"/>
                </a:cubicBezTo>
                <a:cubicBezTo>
                  <a:pt x="30" y="69"/>
                  <a:pt x="30" y="69"/>
                  <a:pt x="30" y="69"/>
                </a:cubicBezTo>
                <a:cubicBezTo>
                  <a:pt x="43" y="95"/>
                  <a:pt x="43" y="95"/>
                  <a:pt x="43" y="95"/>
                </a:cubicBezTo>
                <a:cubicBezTo>
                  <a:pt x="56" y="72"/>
                  <a:pt x="56" y="72"/>
                  <a:pt x="56" y="72"/>
                </a:cubicBezTo>
                <a:cubicBezTo>
                  <a:pt x="69" y="95"/>
                  <a:pt x="69" y="95"/>
                  <a:pt x="69" y="95"/>
                </a:cubicBezTo>
                <a:cubicBezTo>
                  <a:pt x="81" y="69"/>
                  <a:pt x="81" y="69"/>
                  <a:pt x="81" y="69"/>
                </a:cubicBezTo>
                <a:cubicBezTo>
                  <a:pt x="73" y="65"/>
                  <a:pt x="73" y="65"/>
                  <a:pt x="73" y="65"/>
                </a:cubicBezTo>
                <a:lnTo>
                  <a:pt x="68" y="76"/>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9" name="Freeform 13"/>
          <p:cNvSpPr/>
          <p:nvPr>
            <p:custDataLst>
              <p:tags r:id="rId4"/>
            </p:custDataLst>
          </p:nvPr>
        </p:nvSpPr>
        <p:spPr bwMode="auto">
          <a:xfrm>
            <a:off x="2490993" y="2478687"/>
            <a:ext cx="1590936" cy="1876488"/>
          </a:xfrm>
          <a:custGeom>
            <a:avLst/>
            <a:gdLst>
              <a:gd name="T0" fmla="*/ 449 w 449"/>
              <a:gd name="T1" fmla="*/ 381 h 529"/>
              <a:gd name="T2" fmla="*/ 393 w 449"/>
              <a:gd name="T3" fmla="*/ 450 h 529"/>
              <a:gd name="T4" fmla="*/ 55 w 449"/>
              <a:gd name="T5" fmla="*/ 522 h 529"/>
              <a:gd name="T6" fmla="*/ 0 w 449"/>
              <a:gd name="T7" fmla="*/ 477 h 529"/>
              <a:gd name="T8" fmla="*/ 0 w 449"/>
              <a:gd name="T9" fmla="*/ 51 h 529"/>
              <a:gd name="T10" fmla="*/ 55 w 449"/>
              <a:gd name="T11" fmla="*/ 6 h 529"/>
              <a:gd name="T12" fmla="*/ 393 w 449"/>
              <a:gd name="T13" fmla="*/ 79 h 529"/>
              <a:gd name="T14" fmla="*/ 449 w 449"/>
              <a:gd name="T15" fmla="*/ 147 h 529"/>
              <a:gd name="T16" fmla="*/ 449 w 449"/>
              <a:gd name="T17" fmla="*/ 381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381"/>
                </a:moveTo>
                <a:cubicBezTo>
                  <a:pt x="449" y="412"/>
                  <a:pt x="424" y="443"/>
                  <a:pt x="393" y="450"/>
                </a:cubicBezTo>
                <a:cubicBezTo>
                  <a:pt x="55" y="522"/>
                  <a:pt x="55" y="522"/>
                  <a:pt x="55" y="522"/>
                </a:cubicBezTo>
                <a:cubicBezTo>
                  <a:pt x="25" y="529"/>
                  <a:pt x="0" y="509"/>
                  <a:pt x="0" y="477"/>
                </a:cubicBezTo>
                <a:cubicBezTo>
                  <a:pt x="0" y="51"/>
                  <a:pt x="0" y="51"/>
                  <a:pt x="0" y="51"/>
                </a:cubicBezTo>
                <a:cubicBezTo>
                  <a:pt x="0" y="20"/>
                  <a:pt x="25" y="0"/>
                  <a:pt x="55" y="6"/>
                </a:cubicBezTo>
                <a:cubicBezTo>
                  <a:pt x="393" y="79"/>
                  <a:pt x="393" y="79"/>
                  <a:pt x="393" y="79"/>
                </a:cubicBezTo>
                <a:cubicBezTo>
                  <a:pt x="424" y="85"/>
                  <a:pt x="449" y="116"/>
                  <a:pt x="449" y="147"/>
                </a:cubicBezTo>
                <a:lnTo>
                  <a:pt x="449" y="381"/>
                </a:lnTo>
                <a:close/>
              </a:path>
            </a:pathLst>
          </a:custGeom>
          <a:solidFill>
            <a:srgbClr val="4D5F2E"/>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1" name="Freeform 14"/>
          <p:cNvSpPr>
            <a:spLocks noEditPoints="1"/>
          </p:cNvSpPr>
          <p:nvPr>
            <p:custDataLst>
              <p:tags r:id="rId5"/>
            </p:custDataLst>
          </p:nvPr>
        </p:nvSpPr>
        <p:spPr bwMode="auto">
          <a:xfrm>
            <a:off x="3060325" y="2922091"/>
            <a:ext cx="446952" cy="564010"/>
          </a:xfrm>
          <a:custGeom>
            <a:avLst/>
            <a:gdLst>
              <a:gd name="T0" fmla="*/ 182 w 252"/>
              <a:gd name="T1" fmla="*/ 92 h 318"/>
              <a:gd name="T2" fmla="*/ 44 w 252"/>
              <a:gd name="T3" fmla="*/ 92 h 318"/>
              <a:gd name="T4" fmla="*/ 44 w 252"/>
              <a:gd name="T5" fmla="*/ 112 h 318"/>
              <a:gd name="T6" fmla="*/ 182 w 252"/>
              <a:gd name="T7" fmla="*/ 112 h 318"/>
              <a:gd name="T8" fmla="*/ 182 w 252"/>
              <a:gd name="T9" fmla="*/ 92 h 318"/>
              <a:gd name="T10" fmla="*/ 182 w 252"/>
              <a:gd name="T11" fmla="*/ 52 h 318"/>
              <a:gd name="T12" fmla="*/ 44 w 252"/>
              <a:gd name="T13" fmla="*/ 52 h 318"/>
              <a:gd name="T14" fmla="*/ 44 w 252"/>
              <a:gd name="T15" fmla="*/ 72 h 318"/>
              <a:gd name="T16" fmla="*/ 182 w 252"/>
              <a:gd name="T17" fmla="*/ 72 h 318"/>
              <a:gd name="T18" fmla="*/ 182 w 252"/>
              <a:gd name="T19" fmla="*/ 52 h 318"/>
              <a:gd name="T20" fmla="*/ 182 w 252"/>
              <a:gd name="T21" fmla="*/ 130 h 318"/>
              <a:gd name="T22" fmla="*/ 44 w 252"/>
              <a:gd name="T23" fmla="*/ 130 h 318"/>
              <a:gd name="T24" fmla="*/ 44 w 252"/>
              <a:gd name="T25" fmla="*/ 150 h 318"/>
              <a:gd name="T26" fmla="*/ 182 w 252"/>
              <a:gd name="T27" fmla="*/ 150 h 318"/>
              <a:gd name="T28" fmla="*/ 182 w 252"/>
              <a:gd name="T29" fmla="*/ 130 h 318"/>
              <a:gd name="T30" fmla="*/ 44 w 252"/>
              <a:gd name="T31" fmla="*/ 190 h 318"/>
              <a:gd name="T32" fmla="*/ 112 w 252"/>
              <a:gd name="T33" fmla="*/ 190 h 318"/>
              <a:gd name="T34" fmla="*/ 112 w 252"/>
              <a:gd name="T35" fmla="*/ 170 h 318"/>
              <a:gd name="T36" fmla="*/ 44 w 252"/>
              <a:gd name="T37" fmla="*/ 170 h 318"/>
              <a:gd name="T38" fmla="*/ 44 w 252"/>
              <a:gd name="T39" fmla="*/ 190 h 318"/>
              <a:gd name="T40" fmla="*/ 224 w 252"/>
              <a:gd name="T41" fmla="*/ 28 h 318"/>
              <a:gd name="T42" fmla="*/ 224 w 252"/>
              <a:gd name="T43" fmla="*/ 0 h 318"/>
              <a:gd name="T44" fmla="*/ 0 w 252"/>
              <a:gd name="T45" fmla="*/ 0 h 318"/>
              <a:gd name="T46" fmla="*/ 0 w 252"/>
              <a:gd name="T47" fmla="*/ 290 h 318"/>
              <a:gd name="T48" fmla="*/ 28 w 252"/>
              <a:gd name="T49" fmla="*/ 290 h 318"/>
              <a:gd name="T50" fmla="*/ 28 w 252"/>
              <a:gd name="T51" fmla="*/ 318 h 318"/>
              <a:gd name="T52" fmla="*/ 252 w 252"/>
              <a:gd name="T53" fmla="*/ 318 h 318"/>
              <a:gd name="T54" fmla="*/ 252 w 252"/>
              <a:gd name="T55" fmla="*/ 28 h 318"/>
              <a:gd name="T56" fmla="*/ 224 w 252"/>
              <a:gd name="T57" fmla="*/ 28 h 318"/>
              <a:gd name="T58" fmla="*/ 16 w 252"/>
              <a:gd name="T59" fmla="*/ 274 h 318"/>
              <a:gd name="T60" fmla="*/ 16 w 252"/>
              <a:gd name="T61" fmla="*/ 16 h 318"/>
              <a:gd name="T62" fmla="*/ 210 w 252"/>
              <a:gd name="T63" fmla="*/ 16 h 318"/>
              <a:gd name="T64" fmla="*/ 210 w 252"/>
              <a:gd name="T65" fmla="*/ 208 h 318"/>
              <a:gd name="T66" fmla="*/ 144 w 252"/>
              <a:gd name="T67" fmla="*/ 208 h 318"/>
              <a:gd name="T68" fmla="*/ 144 w 252"/>
              <a:gd name="T69" fmla="*/ 274 h 318"/>
              <a:gd name="T70" fmla="*/ 16 w 252"/>
              <a:gd name="T71" fmla="*/ 274 h 318"/>
              <a:gd name="T72" fmla="*/ 238 w 252"/>
              <a:gd name="T73" fmla="*/ 302 h 318"/>
              <a:gd name="T74" fmla="*/ 44 w 252"/>
              <a:gd name="T75" fmla="*/ 302 h 318"/>
              <a:gd name="T76" fmla="*/ 44 w 252"/>
              <a:gd name="T77" fmla="*/ 290 h 318"/>
              <a:gd name="T78" fmla="*/ 150 w 252"/>
              <a:gd name="T79" fmla="*/ 290 h 318"/>
              <a:gd name="T80" fmla="*/ 224 w 252"/>
              <a:gd name="T81" fmla="*/ 216 h 318"/>
              <a:gd name="T82" fmla="*/ 224 w 252"/>
              <a:gd name="T83" fmla="*/ 44 h 318"/>
              <a:gd name="T84" fmla="*/ 238 w 252"/>
              <a:gd name="T85" fmla="*/ 44 h 318"/>
              <a:gd name="T86" fmla="*/ 238 w 252"/>
              <a:gd name="T87" fmla="*/ 302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2" h="318">
                <a:moveTo>
                  <a:pt x="182" y="92"/>
                </a:moveTo>
                <a:lnTo>
                  <a:pt x="44" y="92"/>
                </a:lnTo>
                <a:lnTo>
                  <a:pt x="44" y="112"/>
                </a:lnTo>
                <a:lnTo>
                  <a:pt x="182" y="112"/>
                </a:lnTo>
                <a:lnTo>
                  <a:pt x="182" y="92"/>
                </a:lnTo>
                <a:close/>
                <a:moveTo>
                  <a:pt x="182" y="52"/>
                </a:moveTo>
                <a:lnTo>
                  <a:pt x="44" y="52"/>
                </a:lnTo>
                <a:lnTo>
                  <a:pt x="44" y="72"/>
                </a:lnTo>
                <a:lnTo>
                  <a:pt x="182" y="72"/>
                </a:lnTo>
                <a:lnTo>
                  <a:pt x="182" y="52"/>
                </a:lnTo>
                <a:close/>
                <a:moveTo>
                  <a:pt x="182" y="130"/>
                </a:moveTo>
                <a:lnTo>
                  <a:pt x="44" y="130"/>
                </a:lnTo>
                <a:lnTo>
                  <a:pt x="44" y="150"/>
                </a:lnTo>
                <a:lnTo>
                  <a:pt x="182" y="150"/>
                </a:lnTo>
                <a:lnTo>
                  <a:pt x="182" y="130"/>
                </a:lnTo>
                <a:close/>
                <a:moveTo>
                  <a:pt x="44" y="190"/>
                </a:moveTo>
                <a:lnTo>
                  <a:pt x="112" y="190"/>
                </a:lnTo>
                <a:lnTo>
                  <a:pt x="112" y="170"/>
                </a:lnTo>
                <a:lnTo>
                  <a:pt x="44" y="170"/>
                </a:lnTo>
                <a:lnTo>
                  <a:pt x="44" y="190"/>
                </a:lnTo>
                <a:close/>
                <a:moveTo>
                  <a:pt x="224" y="28"/>
                </a:moveTo>
                <a:lnTo>
                  <a:pt x="224" y="0"/>
                </a:lnTo>
                <a:lnTo>
                  <a:pt x="0" y="0"/>
                </a:lnTo>
                <a:lnTo>
                  <a:pt x="0" y="290"/>
                </a:lnTo>
                <a:lnTo>
                  <a:pt x="28" y="290"/>
                </a:lnTo>
                <a:lnTo>
                  <a:pt x="28" y="318"/>
                </a:lnTo>
                <a:lnTo>
                  <a:pt x="252" y="318"/>
                </a:lnTo>
                <a:lnTo>
                  <a:pt x="252" y="28"/>
                </a:lnTo>
                <a:lnTo>
                  <a:pt x="224" y="28"/>
                </a:lnTo>
                <a:close/>
                <a:moveTo>
                  <a:pt x="16" y="274"/>
                </a:moveTo>
                <a:lnTo>
                  <a:pt x="16" y="16"/>
                </a:lnTo>
                <a:lnTo>
                  <a:pt x="210" y="16"/>
                </a:lnTo>
                <a:lnTo>
                  <a:pt x="210" y="208"/>
                </a:lnTo>
                <a:lnTo>
                  <a:pt x="144" y="208"/>
                </a:lnTo>
                <a:lnTo>
                  <a:pt x="144" y="274"/>
                </a:lnTo>
                <a:lnTo>
                  <a:pt x="16" y="274"/>
                </a:lnTo>
                <a:close/>
                <a:moveTo>
                  <a:pt x="238" y="302"/>
                </a:moveTo>
                <a:lnTo>
                  <a:pt x="44" y="302"/>
                </a:lnTo>
                <a:lnTo>
                  <a:pt x="44" y="290"/>
                </a:lnTo>
                <a:lnTo>
                  <a:pt x="150" y="290"/>
                </a:lnTo>
                <a:lnTo>
                  <a:pt x="224" y="216"/>
                </a:lnTo>
                <a:lnTo>
                  <a:pt x="224" y="44"/>
                </a:lnTo>
                <a:lnTo>
                  <a:pt x="238" y="44"/>
                </a:lnTo>
                <a:lnTo>
                  <a:pt x="238" y="302"/>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2" name="Freeform 15"/>
          <p:cNvSpPr/>
          <p:nvPr>
            <p:custDataLst>
              <p:tags r:id="rId6"/>
            </p:custDataLst>
          </p:nvPr>
        </p:nvSpPr>
        <p:spPr bwMode="auto">
          <a:xfrm>
            <a:off x="4280575" y="2620576"/>
            <a:ext cx="1592709" cy="1592709"/>
          </a:xfrm>
          <a:custGeom>
            <a:avLst/>
            <a:gdLst>
              <a:gd name="T0" fmla="*/ 449 w 449"/>
              <a:gd name="T1" fmla="*/ 392 h 449"/>
              <a:gd name="T2" fmla="*/ 393 w 449"/>
              <a:gd name="T3" fmla="*/ 449 h 449"/>
              <a:gd name="T4" fmla="*/ 57 w 449"/>
              <a:gd name="T5" fmla="*/ 449 h 449"/>
              <a:gd name="T6" fmla="*/ 0 w 449"/>
              <a:gd name="T7" fmla="*/ 392 h 449"/>
              <a:gd name="T8" fmla="*/ 0 w 449"/>
              <a:gd name="T9" fmla="*/ 56 h 449"/>
              <a:gd name="T10" fmla="*/ 57 w 449"/>
              <a:gd name="T11" fmla="*/ 0 h 449"/>
              <a:gd name="T12" fmla="*/ 393 w 449"/>
              <a:gd name="T13" fmla="*/ 0 h 449"/>
              <a:gd name="T14" fmla="*/ 449 w 449"/>
              <a:gd name="T15" fmla="*/ 56 h 449"/>
              <a:gd name="T16" fmla="*/ 449 w 449"/>
              <a:gd name="T17" fmla="*/ 392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449">
                <a:moveTo>
                  <a:pt x="449" y="392"/>
                </a:moveTo>
                <a:cubicBezTo>
                  <a:pt x="449" y="423"/>
                  <a:pt x="424" y="449"/>
                  <a:pt x="393" y="449"/>
                </a:cubicBezTo>
                <a:cubicBezTo>
                  <a:pt x="57" y="449"/>
                  <a:pt x="57" y="449"/>
                  <a:pt x="57" y="449"/>
                </a:cubicBezTo>
                <a:cubicBezTo>
                  <a:pt x="26" y="449"/>
                  <a:pt x="0" y="423"/>
                  <a:pt x="0" y="392"/>
                </a:cubicBezTo>
                <a:cubicBezTo>
                  <a:pt x="0" y="56"/>
                  <a:pt x="0" y="56"/>
                  <a:pt x="0" y="56"/>
                </a:cubicBezTo>
                <a:cubicBezTo>
                  <a:pt x="0" y="25"/>
                  <a:pt x="26" y="0"/>
                  <a:pt x="57" y="0"/>
                </a:cubicBezTo>
                <a:cubicBezTo>
                  <a:pt x="393" y="0"/>
                  <a:pt x="393" y="0"/>
                  <a:pt x="393" y="0"/>
                </a:cubicBezTo>
                <a:cubicBezTo>
                  <a:pt x="424" y="0"/>
                  <a:pt x="449" y="25"/>
                  <a:pt x="449" y="56"/>
                </a:cubicBezTo>
                <a:lnTo>
                  <a:pt x="449" y="392"/>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3" name="Freeform 16"/>
          <p:cNvSpPr>
            <a:spLocks noEditPoints="1"/>
          </p:cNvSpPr>
          <p:nvPr>
            <p:custDataLst>
              <p:tags r:id="rId7"/>
            </p:custDataLst>
          </p:nvPr>
        </p:nvSpPr>
        <p:spPr bwMode="auto">
          <a:xfrm>
            <a:off x="4816207" y="2982394"/>
            <a:ext cx="524991" cy="443404"/>
          </a:xfrm>
          <a:custGeom>
            <a:avLst/>
            <a:gdLst>
              <a:gd name="T0" fmla="*/ 52 w 148"/>
              <a:gd name="T1" fmla="*/ 81 h 125"/>
              <a:gd name="T2" fmla="*/ 52 w 148"/>
              <a:gd name="T3" fmla="*/ 125 h 125"/>
              <a:gd name="T4" fmla="*/ 85 w 148"/>
              <a:gd name="T5" fmla="*/ 125 h 125"/>
              <a:gd name="T6" fmla="*/ 85 w 148"/>
              <a:gd name="T7" fmla="*/ 86 h 125"/>
              <a:gd name="T8" fmla="*/ 71 w 148"/>
              <a:gd name="T9" fmla="*/ 100 h 125"/>
              <a:gd name="T10" fmla="*/ 52 w 148"/>
              <a:gd name="T11" fmla="*/ 81 h 125"/>
              <a:gd name="T12" fmla="*/ 118 w 148"/>
              <a:gd name="T13" fmla="*/ 3 h 125"/>
              <a:gd name="T14" fmla="*/ 113 w 148"/>
              <a:gd name="T15" fmla="*/ 9 h 125"/>
              <a:gd name="T16" fmla="*/ 119 w 148"/>
              <a:gd name="T17" fmla="*/ 14 h 125"/>
              <a:gd name="T18" fmla="*/ 126 w 148"/>
              <a:gd name="T19" fmla="*/ 14 h 125"/>
              <a:gd name="T20" fmla="*/ 71 w 148"/>
              <a:gd name="T21" fmla="*/ 68 h 125"/>
              <a:gd name="T22" fmla="*/ 39 w 148"/>
              <a:gd name="T23" fmla="*/ 36 h 125"/>
              <a:gd name="T24" fmla="*/ 2 w 148"/>
              <a:gd name="T25" fmla="*/ 73 h 125"/>
              <a:gd name="T26" fmla="*/ 2 w 148"/>
              <a:gd name="T27" fmla="*/ 82 h 125"/>
              <a:gd name="T28" fmla="*/ 10 w 148"/>
              <a:gd name="T29" fmla="*/ 82 h 125"/>
              <a:gd name="T30" fmla="*/ 39 w 148"/>
              <a:gd name="T31" fmla="*/ 53 h 125"/>
              <a:gd name="T32" fmla="*/ 71 w 148"/>
              <a:gd name="T33" fmla="*/ 85 h 125"/>
              <a:gd name="T34" fmla="*/ 134 w 148"/>
              <a:gd name="T35" fmla="*/ 22 h 125"/>
              <a:gd name="T36" fmla="*/ 133 w 148"/>
              <a:gd name="T37" fmla="*/ 28 h 125"/>
              <a:gd name="T38" fmla="*/ 139 w 148"/>
              <a:gd name="T39" fmla="*/ 35 h 125"/>
              <a:gd name="T40" fmla="*/ 139 w 148"/>
              <a:gd name="T41" fmla="*/ 35 h 125"/>
              <a:gd name="T42" fmla="*/ 145 w 148"/>
              <a:gd name="T43" fmla="*/ 29 h 125"/>
              <a:gd name="T44" fmla="*/ 148 w 148"/>
              <a:gd name="T45" fmla="*/ 0 h 125"/>
              <a:gd name="T46" fmla="*/ 118 w 148"/>
              <a:gd name="T47" fmla="*/ 3 h 125"/>
              <a:gd name="T48" fmla="*/ 6 w 148"/>
              <a:gd name="T49" fmla="*/ 120 h 125"/>
              <a:gd name="T50" fmla="*/ 12 w 148"/>
              <a:gd name="T51" fmla="*/ 125 h 125"/>
              <a:gd name="T52" fmla="*/ 39 w 148"/>
              <a:gd name="T53" fmla="*/ 125 h 125"/>
              <a:gd name="T54" fmla="*/ 39 w 148"/>
              <a:gd name="T55" fmla="*/ 68 h 125"/>
              <a:gd name="T56" fmla="*/ 6 w 148"/>
              <a:gd name="T57" fmla="*/ 101 h 125"/>
              <a:gd name="T58" fmla="*/ 6 w 148"/>
              <a:gd name="T59" fmla="*/ 120 h 125"/>
              <a:gd name="T60" fmla="*/ 98 w 148"/>
              <a:gd name="T61" fmla="*/ 73 h 125"/>
              <a:gd name="T62" fmla="*/ 98 w 148"/>
              <a:gd name="T63" fmla="*/ 125 h 125"/>
              <a:gd name="T64" fmla="*/ 126 w 148"/>
              <a:gd name="T65" fmla="*/ 125 h 125"/>
              <a:gd name="T66" fmla="*/ 131 w 148"/>
              <a:gd name="T67" fmla="*/ 120 h 125"/>
              <a:gd name="T68" fmla="*/ 131 w 148"/>
              <a:gd name="T69" fmla="*/ 40 h 125"/>
              <a:gd name="T70" fmla="*/ 103 w 148"/>
              <a:gd name="T71" fmla="*/ 68 h 125"/>
              <a:gd name="T72" fmla="*/ 98 w 148"/>
              <a:gd name="T73" fmla="*/ 7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8" h="125">
                <a:moveTo>
                  <a:pt x="52" y="81"/>
                </a:moveTo>
                <a:cubicBezTo>
                  <a:pt x="52" y="125"/>
                  <a:pt x="52" y="125"/>
                  <a:pt x="52" y="125"/>
                </a:cubicBezTo>
                <a:cubicBezTo>
                  <a:pt x="85" y="125"/>
                  <a:pt x="85" y="125"/>
                  <a:pt x="85" y="125"/>
                </a:cubicBezTo>
                <a:cubicBezTo>
                  <a:pt x="85" y="86"/>
                  <a:pt x="85" y="86"/>
                  <a:pt x="85" y="86"/>
                </a:cubicBezTo>
                <a:cubicBezTo>
                  <a:pt x="71" y="100"/>
                  <a:pt x="71" y="100"/>
                  <a:pt x="71" y="100"/>
                </a:cubicBezTo>
                <a:lnTo>
                  <a:pt x="52" y="81"/>
                </a:lnTo>
                <a:close/>
                <a:moveTo>
                  <a:pt x="118" y="3"/>
                </a:moveTo>
                <a:cubicBezTo>
                  <a:pt x="115" y="3"/>
                  <a:pt x="113" y="6"/>
                  <a:pt x="113" y="9"/>
                </a:cubicBezTo>
                <a:cubicBezTo>
                  <a:pt x="113" y="12"/>
                  <a:pt x="116" y="15"/>
                  <a:pt x="119" y="14"/>
                </a:cubicBezTo>
                <a:cubicBezTo>
                  <a:pt x="126" y="14"/>
                  <a:pt x="126" y="14"/>
                  <a:pt x="126" y="14"/>
                </a:cubicBezTo>
                <a:cubicBezTo>
                  <a:pt x="71" y="68"/>
                  <a:pt x="71" y="68"/>
                  <a:pt x="71" y="68"/>
                </a:cubicBezTo>
                <a:cubicBezTo>
                  <a:pt x="39" y="36"/>
                  <a:pt x="39" y="36"/>
                  <a:pt x="39" y="36"/>
                </a:cubicBezTo>
                <a:cubicBezTo>
                  <a:pt x="2" y="73"/>
                  <a:pt x="2" y="73"/>
                  <a:pt x="2" y="73"/>
                </a:cubicBezTo>
                <a:cubicBezTo>
                  <a:pt x="0" y="76"/>
                  <a:pt x="0" y="79"/>
                  <a:pt x="2" y="82"/>
                </a:cubicBezTo>
                <a:cubicBezTo>
                  <a:pt x="4" y="84"/>
                  <a:pt x="8" y="84"/>
                  <a:pt x="10" y="82"/>
                </a:cubicBezTo>
                <a:cubicBezTo>
                  <a:pt x="39" y="53"/>
                  <a:pt x="39" y="53"/>
                  <a:pt x="39" y="53"/>
                </a:cubicBezTo>
                <a:cubicBezTo>
                  <a:pt x="71" y="85"/>
                  <a:pt x="71" y="85"/>
                  <a:pt x="71" y="85"/>
                </a:cubicBezTo>
                <a:cubicBezTo>
                  <a:pt x="134" y="22"/>
                  <a:pt x="134" y="22"/>
                  <a:pt x="134" y="22"/>
                </a:cubicBezTo>
                <a:cubicBezTo>
                  <a:pt x="133" y="28"/>
                  <a:pt x="133" y="28"/>
                  <a:pt x="133" y="28"/>
                </a:cubicBezTo>
                <a:cubicBezTo>
                  <a:pt x="133" y="32"/>
                  <a:pt x="135" y="35"/>
                  <a:pt x="139" y="35"/>
                </a:cubicBezTo>
                <a:cubicBezTo>
                  <a:pt x="139" y="35"/>
                  <a:pt x="139" y="35"/>
                  <a:pt x="139" y="35"/>
                </a:cubicBezTo>
                <a:cubicBezTo>
                  <a:pt x="142" y="35"/>
                  <a:pt x="145" y="33"/>
                  <a:pt x="145" y="29"/>
                </a:cubicBezTo>
                <a:cubicBezTo>
                  <a:pt x="148" y="0"/>
                  <a:pt x="148" y="0"/>
                  <a:pt x="148" y="0"/>
                </a:cubicBezTo>
                <a:lnTo>
                  <a:pt x="118" y="3"/>
                </a:lnTo>
                <a:close/>
                <a:moveTo>
                  <a:pt x="6" y="120"/>
                </a:moveTo>
                <a:cubicBezTo>
                  <a:pt x="6" y="123"/>
                  <a:pt x="9" y="125"/>
                  <a:pt x="12" y="125"/>
                </a:cubicBezTo>
                <a:cubicBezTo>
                  <a:pt x="39" y="125"/>
                  <a:pt x="39" y="125"/>
                  <a:pt x="39" y="125"/>
                </a:cubicBezTo>
                <a:cubicBezTo>
                  <a:pt x="39" y="68"/>
                  <a:pt x="39" y="68"/>
                  <a:pt x="39" y="68"/>
                </a:cubicBezTo>
                <a:cubicBezTo>
                  <a:pt x="6" y="101"/>
                  <a:pt x="6" y="101"/>
                  <a:pt x="6" y="101"/>
                </a:cubicBezTo>
                <a:lnTo>
                  <a:pt x="6" y="120"/>
                </a:lnTo>
                <a:close/>
                <a:moveTo>
                  <a:pt x="98" y="73"/>
                </a:moveTo>
                <a:cubicBezTo>
                  <a:pt x="98" y="125"/>
                  <a:pt x="98" y="125"/>
                  <a:pt x="98" y="125"/>
                </a:cubicBezTo>
                <a:cubicBezTo>
                  <a:pt x="126" y="125"/>
                  <a:pt x="126" y="125"/>
                  <a:pt x="126" y="125"/>
                </a:cubicBezTo>
                <a:cubicBezTo>
                  <a:pt x="129" y="125"/>
                  <a:pt x="131" y="123"/>
                  <a:pt x="131" y="120"/>
                </a:cubicBezTo>
                <a:cubicBezTo>
                  <a:pt x="131" y="40"/>
                  <a:pt x="131" y="40"/>
                  <a:pt x="131" y="40"/>
                </a:cubicBezTo>
                <a:cubicBezTo>
                  <a:pt x="103" y="68"/>
                  <a:pt x="103" y="68"/>
                  <a:pt x="103" y="68"/>
                </a:cubicBezTo>
                <a:lnTo>
                  <a:pt x="98" y="73"/>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4" name="Freeform 17"/>
          <p:cNvSpPr/>
          <p:nvPr>
            <p:custDataLst>
              <p:tags r:id="rId8"/>
            </p:custDataLst>
          </p:nvPr>
        </p:nvSpPr>
        <p:spPr bwMode="auto">
          <a:xfrm>
            <a:off x="6075475" y="2478687"/>
            <a:ext cx="1590936" cy="1876488"/>
          </a:xfrm>
          <a:custGeom>
            <a:avLst/>
            <a:gdLst>
              <a:gd name="T0" fmla="*/ 449 w 449"/>
              <a:gd name="T1" fmla="*/ 477 h 529"/>
              <a:gd name="T2" fmla="*/ 394 w 449"/>
              <a:gd name="T3" fmla="*/ 522 h 529"/>
              <a:gd name="T4" fmla="*/ 56 w 449"/>
              <a:gd name="T5" fmla="*/ 450 h 529"/>
              <a:gd name="T6" fmla="*/ 0 w 449"/>
              <a:gd name="T7" fmla="*/ 381 h 529"/>
              <a:gd name="T8" fmla="*/ 0 w 449"/>
              <a:gd name="T9" fmla="*/ 147 h 529"/>
              <a:gd name="T10" fmla="*/ 56 w 449"/>
              <a:gd name="T11" fmla="*/ 79 h 529"/>
              <a:gd name="T12" fmla="*/ 394 w 449"/>
              <a:gd name="T13" fmla="*/ 6 h 529"/>
              <a:gd name="T14" fmla="*/ 449 w 449"/>
              <a:gd name="T15" fmla="*/ 51 h 529"/>
              <a:gd name="T16" fmla="*/ 449 w 449"/>
              <a:gd name="T17" fmla="*/ 47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477"/>
                </a:moveTo>
                <a:cubicBezTo>
                  <a:pt x="449" y="509"/>
                  <a:pt x="424" y="529"/>
                  <a:pt x="394" y="522"/>
                </a:cubicBezTo>
                <a:cubicBezTo>
                  <a:pt x="56" y="450"/>
                  <a:pt x="56" y="450"/>
                  <a:pt x="56" y="450"/>
                </a:cubicBezTo>
                <a:cubicBezTo>
                  <a:pt x="25" y="443"/>
                  <a:pt x="0" y="412"/>
                  <a:pt x="0" y="381"/>
                </a:cubicBezTo>
                <a:cubicBezTo>
                  <a:pt x="0" y="147"/>
                  <a:pt x="0" y="147"/>
                  <a:pt x="0" y="147"/>
                </a:cubicBezTo>
                <a:cubicBezTo>
                  <a:pt x="0" y="116"/>
                  <a:pt x="25" y="85"/>
                  <a:pt x="56" y="79"/>
                </a:cubicBezTo>
                <a:cubicBezTo>
                  <a:pt x="394" y="6"/>
                  <a:pt x="394" y="6"/>
                  <a:pt x="394" y="6"/>
                </a:cubicBezTo>
                <a:cubicBezTo>
                  <a:pt x="424" y="0"/>
                  <a:pt x="449" y="20"/>
                  <a:pt x="449" y="51"/>
                </a:cubicBezTo>
                <a:lnTo>
                  <a:pt x="449" y="477"/>
                </a:lnTo>
                <a:close/>
              </a:path>
            </a:pathLst>
          </a:custGeom>
          <a:solidFill>
            <a:srgbClr val="4D5F2E"/>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5" name="Freeform 18"/>
          <p:cNvSpPr>
            <a:spLocks noEditPoints="1"/>
          </p:cNvSpPr>
          <p:nvPr>
            <p:custDataLst>
              <p:tags r:id="rId9"/>
            </p:custDataLst>
          </p:nvPr>
        </p:nvSpPr>
        <p:spPr bwMode="auto">
          <a:xfrm>
            <a:off x="6639486" y="2971753"/>
            <a:ext cx="468235" cy="464688"/>
          </a:xfrm>
          <a:custGeom>
            <a:avLst/>
            <a:gdLst>
              <a:gd name="T0" fmla="*/ 65 w 132"/>
              <a:gd name="T1" fmla="*/ 91 h 131"/>
              <a:gd name="T2" fmla="*/ 67 w 132"/>
              <a:gd name="T3" fmla="*/ 91 h 131"/>
              <a:gd name="T4" fmla="*/ 76 w 132"/>
              <a:gd name="T5" fmla="*/ 85 h 131"/>
              <a:gd name="T6" fmla="*/ 55 w 132"/>
              <a:gd name="T7" fmla="*/ 85 h 131"/>
              <a:gd name="T8" fmla="*/ 65 w 132"/>
              <a:gd name="T9" fmla="*/ 91 h 131"/>
              <a:gd name="T10" fmla="*/ 46 w 132"/>
              <a:gd name="T11" fmla="*/ 78 h 131"/>
              <a:gd name="T12" fmla="*/ 85 w 132"/>
              <a:gd name="T13" fmla="*/ 78 h 131"/>
              <a:gd name="T14" fmla="*/ 94 w 132"/>
              <a:gd name="T15" fmla="*/ 72 h 131"/>
              <a:gd name="T16" fmla="*/ 37 w 132"/>
              <a:gd name="T17" fmla="*/ 72 h 131"/>
              <a:gd name="T18" fmla="*/ 46 w 132"/>
              <a:gd name="T19" fmla="*/ 78 h 131"/>
              <a:gd name="T20" fmla="*/ 128 w 132"/>
              <a:gd name="T21" fmla="*/ 41 h 131"/>
              <a:gd name="T22" fmla="*/ 70 w 132"/>
              <a:gd name="T23" fmla="*/ 2 h 131"/>
              <a:gd name="T24" fmla="*/ 61 w 132"/>
              <a:gd name="T25" fmla="*/ 2 h 131"/>
              <a:gd name="T26" fmla="*/ 3 w 132"/>
              <a:gd name="T27" fmla="*/ 41 h 131"/>
              <a:gd name="T28" fmla="*/ 0 w 132"/>
              <a:gd name="T29" fmla="*/ 48 h 131"/>
              <a:gd name="T30" fmla="*/ 0 w 132"/>
              <a:gd name="T31" fmla="*/ 123 h 131"/>
              <a:gd name="T32" fmla="*/ 8 w 132"/>
              <a:gd name="T33" fmla="*/ 131 h 131"/>
              <a:gd name="T34" fmla="*/ 123 w 132"/>
              <a:gd name="T35" fmla="*/ 131 h 131"/>
              <a:gd name="T36" fmla="*/ 132 w 132"/>
              <a:gd name="T37" fmla="*/ 123 h 131"/>
              <a:gd name="T38" fmla="*/ 132 w 132"/>
              <a:gd name="T39" fmla="*/ 48 h 131"/>
              <a:gd name="T40" fmla="*/ 128 w 132"/>
              <a:gd name="T41" fmla="*/ 41 h 131"/>
              <a:gd name="T42" fmla="*/ 123 w 132"/>
              <a:gd name="T43" fmla="*/ 60 h 131"/>
              <a:gd name="T44" fmla="*/ 66 w 132"/>
              <a:gd name="T45" fmla="*/ 99 h 131"/>
              <a:gd name="T46" fmla="*/ 8 w 132"/>
              <a:gd name="T47" fmla="*/ 60 h 131"/>
              <a:gd name="T48" fmla="*/ 8 w 132"/>
              <a:gd name="T49" fmla="*/ 52 h 131"/>
              <a:gd name="T50" fmla="*/ 12 w 132"/>
              <a:gd name="T51" fmla="*/ 48 h 131"/>
              <a:gd name="T52" fmla="*/ 119 w 132"/>
              <a:gd name="T53" fmla="*/ 48 h 131"/>
              <a:gd name="T54" fmla="*/ 123 w 132"/>
              <a:gd name="T55" fmla="*/ 52 h 131"/>
              <a:gd name="T56" fmla="*/ 123 w 132"/>
              <a:gd name="T57" fmla="*/ 60 h 131"/>
              <a:gd name="T58" fmla="*/ 26 w 132"/>
              <a:gd name="T59" fmla="*/ 65 h 131"/>
              <a:gd name="T60" fmla="*/ 28 w 132"/>
              <a:gd name="T61" fmla="*/ 66 h 131"/>
              <a:gd name="T62" fmla="*/ 104 w 132"/>
              <a:gd name="T63" fmla="*/ 66 h 131"/>
              <a:gd name="T64" fmla="*/ 105 w 132"/>
              <a:gd name="T65" fmla="*/ 65 h 131"/>
              <a:gd name="T66" fmla="*/ 105 w 132"/>
              <a:gd name="T67" fmla="*/ 60 h 131"/>
              <a:gd name="T68" fmla="*/ 26 w 132"/>
              <a:gd name="T69" fmla="*/ 60 h 131"/>
              <a:gd name="T70" fmla="*/ 26 w 132"/>
              <a:gd name="T71" fmla="*/ 65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2" h="131">
                <a:moveTo>
                  <a:pt x="65" y="91"/>
                </a:moveTo>
                <a:cubicBezTo>
                  <a:pt x="67" y="91"/>
                  <a:pt x="67" y="91"/>
                  <a:pt x="67" y="91"/>
                </a:cubicBezTo>
                <a:cubicBezTo>
                  <a:pt x="76" y="85"/>
                  <a:pt x="76" y="85"/>
                  <a:pt x="76" y="85"/>
                </a:cubicBezTo>
                <a:cubicBezTo>
                  <a:pt x="55" y="85"/>
                  <a:pt x="55" y="85"/>
                  <a:pt x="55" y="85"/>
                </a:cubicBezTo>
                <a:lnTo>
                  <a:pt x="65" y="91"/>
                </a:lnTo>
                <a:close/>
                <a:moveTo>
                  <a:pt x="46" y="78"/>
                </a:moveTo>
                <a:cubicBezTo>
                  <a:pt x="85" y="78"/>
                  <a:pt x="85" y="78"/>
                  <a:pt x="85" y="78"/>
                </a:cubicBezTo>
                <a:cubicBezTo>
                  <a:pt x="94" y="72"/>
                  <a:pt x="94" y="72"/>
                  <a:pt x="94" y="72"/>
                </a:cubicBezTo>
                <a:cubicBezTo>
                  <a:pt x="37" y="72"/>
                  <a:pt x="37" y="72"/>
                  <a:pt x="37" y="72"/>
                </a:cubicBezTo>
                <a:lnTo>
                  <a:pt x="46" y="78"/>
                </a:lnTo>
                <a:close/>
                <a:moveTo>
                  <a:pt x="128" y="41"/>
                </a:moveTo>
                <a:cubicBezTo>
                  <a:pt x="70" y="2"/>
                  <a:pt x="70" y="2"/>
                  <a:pt x="70" y="2"/>
                </a:cubicBezTo>
                <a:cubicBezTo>
                  <a:pt x="68" y="0"/>
                  <a:pt x="64" y="0"/>
                  <a:pt x="61" y="2"/>
                </a:cubicBezTo>
                <a:cubicBezTo>
                  <a:pt x="3" y="41"/>
                  <a:pt x="3" y="41"/>
                  <a:pt x="3" y="41"/>
                </a:cubicBezTo>
                <a:cubicBezTo>
                  <a:pt x="1" y="43"/>
                  <a:pt x="0" y="45"/>
                  <a:pt x="0" y="48"/>
                </a:cubicBezTo>
                <a:cubicBezTo>
                  <a:pt x="0" y="123"/>
                  <a:pt x="0" y="123"/>
                  <a:pt x="0" y="123"/>
                </a:cubicBezTo>
                <a:cubicBezTo>
                  <a:pt x="0" y="127"/>
                  <a:pt x="3" y="131"/>
                  <a:pt x="8" y="131"/>
                </a:cubicBezTo>
                <a:cubicBezTo>
                  <a:pt x="123" y="131"/>
                  <a:pt x="123" y="131"/>
                  <a:pt x="123" y="131"/>
                </a:cubicBezTo>
                <a:cubicBezTo>
                  <a:pt x="128" y="131"/>
                  <a:pt x="132" y="127"/>
                  <a:pt x="132" y="123"/>
                </a:cubicBezTo>
                <a:cubicBezTo>
                  <a:pt x="132" y="48"/>
                  <a:pt x="132" y="48"/>
                  <a:pt x="132" y="48"/>
                </a:cubicBezTo>
                <a:cubicBezTo>
                  <a:pt x="132" y="45"/>
                  <a:pt x="130" y="43"/>
                  <a:pt x="128" y="41"/>
                </a:cubicBezTo>
                <a:close/>
                <a:moveTo>
                  <a:pt x="123" y="60"/>
                </a:moveTo>
                <a:cubicBezTo>
                  <a:pt x="66" y="99"/>
                  <a:pt x="66" y="99"/>
                  <a:pt x="66" y="99"/>
                </a:cubicBezTo>
                <a:cubicBezTo>
                  <a:pt x="8" y="60"/>
                  <a:pt x="8" y="60"/>
                  <a:pt x="8" y="60"/>
                </a:cubicBezTo>
                <a:cubicBezTo>
                  <a:pt x="8" y="52"/>
                  <a:pt x="8" y="52"/>
                  <a:pt x="8" y="52"/>
                </a:cubicBezTo>
                <a:cubicBezTo>
                  <a:pt x="8" y="49"/>
                  <a:pt x="10" y="48"/>
                  <a:pt x="12" y="48"/>
                </a:cubicBezTo>
                <a:cubicBezTo>
                  <a:pt x="119" y="48"/>
                  <a:pt x="119" y="48"/>
                  <a:pt x="119" y="48"/>
                </a:cubicBezTo>
                <a:cubicBezTo>
                  <a:pt x="121" y="48"/>
                  <a:pt x="123" y="49"/>
                  <a:pt x="123" y="52"/>
                </a:cubicBezTo>
                <a:lnTo>
                  <a:pt x="123" y="60"/>
                </a:lnTo>
                <a:close/>
                <a:moveTo>
                  <a:pt x="26" y="65"/>
                </a:moveTo>
                <a:cubicBezTo>
                  <a:pt x="28" y="66"/>
                  <a:pt x="28" y="66"/>
                  <a:pt x="28" y="66"/>
                </a:cubicBezTo>
                <a:cubicBezTo>
                  <a:pt x="104" y="66"/>
                  <a:pt x="104" y="66"/>
                  <a:pt x="104" y="66"/>
                </a:cubicBezTo>
                <a:cubicBezTo>
                  <a:pt x="105" y="65"/>
                  <a:pt x="105" y="65"/>
                  <a:pt x="105" y="65"/>
                </a:cubicBezTo>
                <a:cubicBezTo>
                  <a:pt x="105" y="60"/>
                  <a:pt x="105" y="60"/>
                  <a:pt x="105" y="60"/>
                </a:cubicBezTo>
                <a:cubicBezTo>
                  <a:pt x="26" y="60"/>
                  <a:pt x="26" y="60"/>
                  <a:pt x="26" y="60"/>
                </a:cubicBezTo>
                <a:lnTo>
                  <a:pt x="26" y="65"/>
                </a:ln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6" name="Freeform 19"/>
          <p:cNvSpPr/>
          <p:nvPr>
            <p:custDataLst>
              <p:tags r:id="rId10"/>
            </p:custDataLst>
          </p:nvPr>
        </p:nvSpPr>
        <p:spPr bwMode="auto">
          <a:xfrm>
            <a:off x="7868603" y="2478687"/>
            <a:ext cx="1592709" cy="1876488"/>
          </a:xfrm>
          <a:custGeom>
            <a:avLst/>
            <a:gdLst>
              <a:gd name="T0" fmla="*/ 449 w 449"/>
              <a:gd name="T1" fmla="*/ 477 h 529"/>
              <a:gd name="T2" fmla="*/ 393 w 449"/>
              <a:gd name="T3" fmla="*/ 522 h 529"/>
              <a:gd name="T4" fmla="*/ 55 w 449"/>
              <a:gd name="T5" fmla="*/ 450 h 529"/>
              <a:gd name="T6" fmla="*/ 0 w 449"/>
              <a:gd name="T7" fmla="*/ 381 h 529"/>
              <a:gd name="T8" fmla="*/ 0 w 449"/>
              <a:gd name="T9" fmla="*/ 147 h 529"/>
              <a:gd name="T10" fmla="*/ 55 w 449"/>
              <a:gd name="T11" fmla="*/ 79 h 529"/>
              <a:gd name="T12" fmla="*/ 393 w 449"/>
              <a:gd name="T13" fmla="*/ 6 h 529"/>
              <a:gd name="T14" fmla="*/ 449 w 449"/>
              <a:gd name="T15" fmla="*/ 51 h 529"/>
              <a:gd name="T16" fmla="*/ 449 w 449"/>
              <a:gd name="T17" fmla="*/ 47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477"/>
                </a:moveTo>
                <a:cubicBezTo>
                  <a:pt x="449" y="509"/>
                  <a:pt x="424" y="529"/>
                  <a:pt x="393" y="522"/>
                </a:cubicBezTo>
                <a:cubicBezTo>
                  <a:pt x="55" y="450"/>
                  <a:pt x="55" y="450"/>
                  <a:pt x="55" y="450"/>
                </a:cubicBezTo>
                <a:cubicBezTo>
                  <a:pt x="25" y="443"/>
                  <a:pt x="0" y="412"/>
                  <a:pt x="0" y="381"/>
                </a:cubicBezTo>
                <a:cubicBezTo>
                  <a:pt x="0" y="147"/>
                  <a:pt x="0" y="147"/>
                  <a:pt x="0" y="147"/>
                </a:cubicBezTo>
                <a:cubicBezTo>
                  <a:pt x="0" y="116"/>
                  <a:pt x="25" y="85"/>
                  <a:pt x="55" y="79"/>
                </a:cubicBezTo>
                <a:cubicBezTo>
                  <a:pt x="393" y="6"/>
                  <a:pt x="393" y="6"/>
                  <a:pt x="393" y="6"/>
                </a:cubicBezTo>
                <a:cubicBezTo>
                  <a:pt x="424" y="0"/>
                  <a:pt x="449" y="20"/>
                  <a:pt x="449" y="51"/>
                </a:cubicBezTo>
                <a:lnTo>
                  <a:pt x="449" y="477"/>
                </a:lnTo>
                <a:close/>
              </a:path>
            </a:pathLst>
          </a:custGeom>
          <a:solidFill>
            <a:srgbClr val="74891A"/>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17" name="Freeform 20"/>
          <p:cNvSpPr>
            <a:spLocks noEditPoints="1"/>
          </p:cNvSpPr>
          <p:nvPr>
            <p:custDataLst>
              <p:tags r:id="rId11"/>
            </p:custDataLst>
          </p:nvPr>
        </p:nvSpPr>
        <p:spPr bwMode="auto">
          <a:xfrm>
            <a:off x="8375857" y="2911449"/>
            <a:ext cx="581747" cy="581747"/>
          </a:xfrm>
          <a:custGeom>
            <a:avLst/>
            <a:gdLst>
              <a:gd name="T0" fmla="*/ 141 w 164"/>
              <a:gd name="T1" fmla="*/ 23 h 164"/>
              <a:gd name="T2" fmla="*/ 58 w 164"/>
              <a:gd name="T3" fmla="*/ 23 h 164"/>
              <a:gd name="T4" fmla="*/ 50 w 164"/>
              <a:gd name="T5" fmla="*/ 95 h 164"/>
              <a:gd name="T6" fmla="*/ 7 w 164"/>
              <a:gd name="T7" fmla="*/ 138 h 164"/>
              <a:gd name="T8" fmla="*/ 11 w 164"/>
              <a:gd name="T9" fmla="*/ 153 h 164"/>
              <a:gd name="T10" fmla="*/ 26 w 164"/>
              <a:gd name="T11" fmla="*/ 157 h 164"/>
              <a:gd name="T12" fmla="*/ 69 w 164"/>
              <a:gd name="T13" fmla="*/ 114 h 164"/>
              <a:gd name="T14" fmla="*/ 141 w 164"/>
              <a:gd name="T15" fmla="*/ 106 h 164"/>
              <a:gd name="T16" fmla="*/ 141 w 164"/>
              <a:gd name="T17" fmla="*/ 23 h 164"/>
              <a:gd name="T18" fmla="*/ 134 w 164"/>
              <a:gd name="T19" fmla="*/ 99 h 164"/>
              <a:gd name="T20" fmla="*/ 65 w 164"/>
              <a:gd name="T21" fmla="*/ 99 h 164"/>
              <a:gd name="T22" fmla="*/ 65 w 164"/>
              <a:gd name="T23" fmla="*/ 30 h 164"/>
              <a:gd name="T24" fmla="*/ 134 w 164"/>
              <a:gd name="T25" fmla="*/ 30 h 164"/>
              <a:gd name="T26" fmla="*/ 134 w 164"/>
              <a:gd name="T27" fmla="*/ 99 h 164"/>
              <a:gd name="T28" fmla="*/ 129 w 164"/>
              <a:gd name="T29" fmla="*/ 36 h 164"/>
              <a:gd name="T30" fmla="*/ 124 w 164"/>
              <a:gd name="T31" fmla="*/ 36 h 164"/>
              <a:gd name="T32" fmla="*/ 124 w 164"/>
              <a:gd name="T33" fmla="*/ 40 h 164"/>
              <a:gd name="T34" fmla="*/ 124 w 164"/>
              <a:gd name="T35" fmla="*/ 89 h 164"/>
              <a:gd name="T36" fmla="*/ 124 w 164"/>
              <a:gd name="T37" fmla="*/ 94 h 164"/>
              <a:gd name="T38" fmla="*/ 129 w 164"/>
              <a:gd name="T39" fmla="*/ 94 h 164"/>
              <a:gd name="T40" fmla="*/ 129 w 164"/>
              <a:gd name="T41" fmla="*/ 36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4" h="164">
                <a:moveTo>
                  <a:pt x="141" y="23"/>
                </a:moveTo>
                <a:cubicBezTo>
                  <a:pt x="118" y="0"/>
                  <a:pt x="81" y="0"/>
                  <a:pt x="58" y="23"/>
                </a:cubicBezTo>
                <a:cubicBezTo>
                  <a:pt x="39" y="43"/>
                  <a:pt x="36" y="73"/>
                  <a:pt x="50" y="95"/>
                </a:cubicBezTo>
                <a:cubicBezTo>
                  <a:pt x="7" y="138"/>
                  <a:pt x="7" y="138"/>
                  <a:pt x="7" y="138"/>
                </a:cubicBezTo>
                <a:cubicBezTo>
                  <a:pt x="7" y="138"/>
                  <a:pt x="0" y="142"/>
                  <a:pt x="11" y="153"/>
                </a:cubicBezTo>
                <a:cubicBezTo>
                  <a:pt x="22" y="164"/>
                  <a:pt x="26" y="157"/>
                  <a:pt x="26" y="157"/>
                </a:cubicBezTo>
                <a:cubicBezTo>
                  <a:pt x="69" y="114"/>
                  <a:pt x="69" y="114"/>
                  <a:pt x="69" y="114"/>
                </a:cubicBezTo>
                <a:cubicBezTo>
                  <a:pt x="91" y="128"/>
                  <a:pt x="121" y="125"/>
                  <a:pt x="141" y="106"/>
                </a:cubicBezTo>
                <a:cubicBezTo>
                  <a:pt x="164" y="83"/>
                  <a:pt x="164" y="46"/>
                  <a:pt x="141" y="23"/>
                </a:cubicBezTo>
                <a:close/>
                <a:moveTo>
                  <a:pt x="134" y="99"/>
                </a:moveTo>
                <a:cubicBezTo>
                  <a:pt x="115" y="117"/>
                  <a:pt x="84" y="117"/>
                  <a:pt x="65" y="99"/>
                </a:cubicBezTo>
                <a:cubicBezTo>
                  <a:pt x="47" y="80"/>
                  <a:pt x="47" y="49"/>
                  <a:pt x="65" y="30"/>
                </a:cubicBezTo>
                <a:cubicBezTo>
                  <a:pt x="84" y="12"/>
                  <a:pt x="115" y="12"/>
                  <a:pt x="134" y="30"/>
                </a:cubicBezTo>
                <a:cubicBezTo>
                  <a:pt x="152" y="49"/>
                  <a:pt x="152" y="80"/>
                  <a:pt x="134" y="99"/>
                </a:cubicBezTo>
                <a:close/>
                <a:moveTo>
                  <a:pt x="129" y="36"/>
                </a:moveTo>
                <a:cubicBezTo>
                  <a:pt x="127" y="34"/>
                  <a:pt x="125" y="34"/>
                  <a:pt x="124" y="36"/>
                </a:cubicBezTo>
                <a:cubicBezTo>
                  <a:pt x="122" y="37"/>
                  <a:pt x="122" y="39"/>
                  <a:pt x="124" y="40"/>
                </a:cubicBezTo>
                <a:cubicBezTo>
                  <a:pt x="137" y="54"/>
                  <a:pt x="137" y="75"/>
                  <a:pt x="124" y="89"/>
                </a:cubicBezTo>
                <a:cubicBezTo>
                  <a:pt x="122" y="90"/>
                  <a:pt x="122" y="92"/>
                  <a:pt x="124" y="94"/>
                </a:cubicBezTo>
                <a:cubicBezTo>
                  <a:pt x="125" y="95"/>
                  <a:pt x="127" y="95"/>
                  <a:pt x="129" y="94"/>
                </a:cubicBezTo>
                <a:cubicBezTo>
                  <a:pt x="145" y="78"/>
                  <a:pt x="145" y="52"/>
                  <a:pt x="129" y="36"/>
                </a:cubicBezTo>
                <a:close/>
              </a:path>
            </a:pathLst>
          </a:custGeom>
          <a:solidFill>
            <a:srgbClr val="FFFFFF"/>
          </a:solidFill>
          <a:ln>
            <a:noFill/>
          </a:ln>
        </p:spPr>
        <p:txBody>
          <a:bodyPr vert="horz" wrap="square" lIns="91440" tIns="45720" rIns="91440" bIns="45720" numCol="1" anchor="t" anchorCtr="0" compatLnSpc="1"/>
          <a:lstStyle/>
          <a:p>
            <a:endParaRPr lang="en-US">
              <a:latin typeface="Arial" panose="020B0604020202020204" pitchFamily="34" charset="0"/>
            </a:endParaRPr>
          </a:p>
        </p:txBody>
      </p:sp>
      <p:sp>
        <p:nvSpPr>
          <p:cNvPr id="23" name="文本框 22"/>
          <p:cNvSpPr txBox="1"/>
          <p:nvPr>
            <p:custDataLst>
              <p:tags r:id="rId12"/>
            </p:custDataLst>
          </p:nvPr>
        </p:nvSpPr>
        <p:spPr>
          <a:xfrm>
            <a:off x="695325" y="4436110"/>
            <a:ext cx="159385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 Data Cleaning &amp; Structuring</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4" name="文本框 23"/>
          <p:cNvSpPr txBox="1"/>
          <p:nvPr>
            <p:custDataLst>
              <p:tags r:id="rId13"/>
            </p:custDataLst>
          </p:nvPr>
        </p:nvSpPr>
        <p:spPr>
          <a:xfrm>
            <a:off x="2491105" y="4436110"/>
            <a:ext cx="159004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Pivot Tables </a:t>
            </a:r>
            <a:endParaRPr lang="en-US" altLang="en-US" sz="1400" dirty="0">
              <a:solidFill>
                <a:srgbClr val="4D5F2E"/>
              </a:solidFill>
              <a:latin typeface="Arial" panose="020B0604020202020204" pitchFamily="34" charset="0"/>
              <a:ea typeface="Arial" panose="020B0604020202020204" pitchFamily="34" charset="0"/>
            </a:endParaRPr>
          </a:p>
          <a:p>
            <a:pPr algn="ctr"/>
            <a:r>
              <a:rPr lang="en-US" altLang="en-US" sz="1400" dirty="0">
                <a:solidFill>
                  <a:srgbClr val="4D5F2E"/>
                </a:solidFill>
                <a:latin typeface="Arial" panose="020B0604020202020204" pitchFamily="34" charset="0"/>
                <a:ea typeface="Arial" panose="020B0604020202020204" pitchFamily="34" charset="0"/>
              </a:rPr>
              <a:t>for summaries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5" name="文本框 24"/>
          <p:cNvSpPr txBox="1"/>
          <p:nvPr>
            <p:custDataLst>
              <p:tags r:id="rId14"/>
            </p:custDataLst>
          </p:nvPr>
        </p:nvSpPr>
        <p:spPr>
          <a:xfrm>
            <a:off x="4283075" y="4436110"/>
            <a:ext cx="1590675" cy="737235"/>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Charts – Bar, Pie, Column, Doughnut</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6" name="文本框 25"/>
          <p:cNvSpPr txBox="1"/>
          <p:nvPr>
            <p:custDataLst>
              <p:tags r:id="rId15"/>
            </p:custDataLst>
          </p:nvPr>
        </p:nvSpPr>
        <p:spPr>
          <a:xfrm>
            <a:off x="6096000" y="4436110"/>
            <a:ext cx="1572260" cy="521970"/>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Sparklines – Trends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7" name="文本框 26"/>
          <p:cNvSpPr txBox="1"/>
          <p:nvPr>
            <p:custDataLst>
              <p:tags r:id="rId16"/>
            </p:custDataLst>
          </p:nvPr>
        </p:nvSpPr>
        <p:spPr>
          <a:xfrm>
            <a:off x="7896225" y="4436110"/>
            <a:ext cx="1558925" cy="737235"/>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Conditional Formatting – KPI highlighting</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28" name="文本框 27"/>
          <p:cNvSpPr txBox="1"/>
          <p:nvPr/>
        </p:nvSpPr>
        <p:spPr>
          <a:xfrm>
            <a:off x="2393229" y="572845"/>
            <a:ext cx="8675370" cy="829945"/>
          </a:xfrm>
          <a:prstGeom prst="rect">
            <a:avLst/>
          </a:prstGeom>
          <a:noFill/>
        </p:spPr>
        <p:txBody>
          <a:bodyPr wrap="none" rtlCol="0">
            <a:spAutoFit/>
          </a:bodyPr>
          <a:lstStyle/>
          <a:p>
            <a:pPr algn="ctr"/>
            <a:r>
              <a:rPr lang="en-US" altLang="en-US" sz="4800"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Tools &amp; Excel Techniques Used</a:t>
            </a:r>
            <a:endParaRPr lang="en-US" altLang="en-US" sz="4800"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sp>
        <p:nvSpPr>
          <p:cNvPr id="3" name="Freeform 19"/>
          <p:cNvSpPr/>
          <p:nvPr>
            <p:custDataLst>
              <p:tags r:id="rId17"/>
            </p:custDataLst>
          </p:nvPr>
        </p:nvSpPr>
        <p:spPr bwMode="auto">
          <a:xfrm>
            <a:off x="9586278" y="2337082"/>
            <a:ext cx="1592709" cy="1876488"/>
          </a:xfrm>
          <a:custGeom>
            <a:avLst/>
            <a:gdLst>
              <a:gd name="T0" fmla="*/ 449 w 449"/>
              <a:gd name="T1" fmla="*/ 477 h 529"/>
              <a:gd name="T2" fmla="*/ 393 w 449"/>
              <a:gd name="T3" fmla="*/ 522 h 529"/>
              <a:gd name="T4" fmla="*/ 55 w 449"/>
              <a:gd name="T5" fmla="*/ 450 h 529"/>
              <a:gd name="T6" fmla="*/ 0 w 449"/>
              <a:gd name="T7" fmla="*/ 381 h 529"/>
              <a:gd name="T8" fmla="*/ 0 w 449"/>
              <a:gd name="T9" fmla="*/ 147 h 529"/>
              <a:gd name="T10" fmla="*/ 55 w 449"/>
              <a:gd name="T11" fmla="*/ 79 h 529"/>
              <a:gd name="T12" fmla="*/ 393 w 449"/>
              <a:gd name="T13" fmla="*/ 6 h 529"/>
              <a:gd name="T14" fmla="*/ 449 w 449"/>
              <a:gd name="T15" fmla="*/ 51 h 529"/>
              <a:gd name="T16" fmla="*/ 449 w 449"/>
              <a:gd name="T17" fmla="*/ 477 h 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9" h="529">
                <a:moveTo>
                  <a:pt x="449" y="477"/>
                </a:moveTo>
                <a:cubicBezTo>
                  <a:pt x="449" y="509"/>
                  <a:pt x="424" y="529"/>
                  <a:pt x="393" y="522"/>
                </a:cubicBezTo>
                <a:cubicBezTo>
                  <a:pt x="55" y="450"/>
                  <a:pt x="55" y="450"/>
                  <a:pt x="55" y="450"/>
                </a:cubicBezTo>
                <a:cubicBezTo>
                  <a:pt x="25" y="443"/>
                  <a:pt x="0" y="412"/>
                  <a:pt x="0" y="381"/>
                </a:cubicBezTo>
                <a:cubicBezTo>
                  <a:pt x="0" y="147"/>
                  <a:pt x="0" y="147"/>
                  <a:pt x="0" y="147"/>
                </a:cubicBezTo>
                <a:cubicBezTo>
                  <a:pt x="0" y="116"/>
                  <a:pt x="25" y="85"/>
                  <a:pt x="55" y="79"/>
                </a:cubicBezTo>
                <a:cubicBezTo>
                  <a:pt x="393" y="6"/>
                  <a:pt x="393" y="6"/>
                  <a:pt x="393" y="6"/>
                </a:cubicBezTo>
                <a:cubicBezTo>
                  <a:pt x="424" y="0"/>
                  <a:pt x="449" y="20"/>
                  <a:pt x="449" y="51"/>
                </a:cubicBezTo>
                <a:lnTo>
                  <a:pt x="449" y="477"/>
                </a:lnTo>
                <a:close/>
              </a:path>
            </a:pathLst>
          </a:custGeom>
          <a:solidFill>
            <a:srgbClr val="74891A"/>
          </a:solidFill>
          <a:ln>
            <a:noFill/>
          </a:ln>
        </p:spPr>
        <p:txBody>
          <a:bodyPr vert="horz" wrap="square" lIns="91440" tIns="45720" rIns="91440" bIns="45720" numCol="1" anchor="t" anchorCtr="0" compatLnSpc="1"/>
          <a:p>
            <a:endParaRPr lang="en-US">
              <a:latin typeface="Arial" panose="020B0604020202020204" pitchFamily="34" charset="0"/>
            </a:endParaRPr>
          </a:p>
        </p:txBody>
      </p:sp>
      <p:sp>
        <p:nvSpPr>
          <p:cNvPr id="10" name="Freeform 154"/>
          <p:cNvSpPr>
            <a:spLocks noEditPoints="1"/>
          </p:cNvSpPr>
          <p:nvPr>
            <p:custDataLst>
              <p:tags r:id="rId18"/>
            </p:custDataLst>
          </p:nvPr>
        </p:nvSpPr>
        <p:spPr bwMode="auto">
          <a:xfrm flipH="1">
            <a:off x="9994265" y="2971800"/>
            <a:ext cx="593725" cy="518795"/>
          </a:xfrm>
          <a:custGeom>
            <a:avLst/>
            <a:gdLst>
              <a:gd name="T0" fmla="*/ 80 w 91"/>
              <a:gd name="T1" fmla="*/ 44 h 93"/>
              <a:gd name="T2" fmla="*/ 87 w 91"/>
              <a:gd name="T3" fmla="*/ 37 h 93"/>
              <a:gd name="T4" fmla="*/ 87 w 91"/>
              <a:gd name="T5" fmla="*/ 23 h 93"/>
              <a:gd name="T6" fmla="*/ 68 w 91"/>
              <a:gd name="T7" fmla="*/ 4 h 93"/>
              <a:gd name="T8" fmla="*/ 54 w 91"/>
              <a:gd name="T9" fmla="*/ 4 h 93"/>
              <a:gd name="T10" fmla="*/ 47 w 91"/>
              <a:gd name="T11" fmla="*/ 11 h 93"/>
              <a:gd name="T12" fmla="*/ 80 w 91"/>
              <a:gd name="T13" fmla="*/ 44 h 93"/>
              <a:gd name="T14" fmla="*/ 52 w 91"/>
              <a:gd name="T15" fmla="*/ 23 h 93"/>
              <a:gd name="T16" fmla="*/ 68 w 91"/>
              <a:gd name="T17" fmla="*/ 39 h 93"/>
              <a:gd name="T18" fmla="*/ 77 w 91"/>
              <a:gd name="T19" fmla="*/ 48 h 93"/>
              <a:gd name="T20" fmla="*/ 43 w 91"/>
              <a:gd name="T21" fmla="*/ 81 h 93"/>
              <a:gd name="T22" fmla="*/ 34 w 91"/>
              <a:gd name="T23" fmla="*/ 73 h 93"/>
              <a:gd name="T24" fmla="*/ 19 w 91"/>
              <a:gd name="T25" fmla="*/ 59 h 93"/>
              <a:gd name="T26" fmla="*/ 41 w 91"/>
              <a:gd name="T27" fmla="*/ 37 h 93"/>
              <a:gd name="T28" fmla="*/ 39 w 91"/>
              <a:gd name="T29" fmla="*/ 34 h 93"/>
              <a:gd name="T30" fmla="*/ 16 w 91"/>
              <a:gd name="T31" fmla="*/ 57 h 93"/>
              <a:gd name="T32" fmla="*/ 10 w 91"/>
              <a:gd name="T33" fmla="*/ 48 h 93"/>
              <a:gd name="T34" fmla="*/ 43 w 91"/>
              <a:gd name="T35" fmla="*/ 14 h 93"/>
              <a:gd name="T36" fmla="*/ 52 w 91"/>
              <a:gd name="T37" fmla="*/ 23 h 93"/>
              <a:gd name="T38" fmla="*/ 4 w 91"/>
              <a:gd name="T39" fmla="*/ 69 h 93"/>
              <a:gd name="T40" fmla="*/ 0 w 91"/>
              <a:gd name="T41" fmla="*/ 86 h 93"/>
              <a:gd name="T42" fmla="*/ 6 w 91"/>
              <a:gd name="T43" fmla="*/ 93 h 93"/>
              <a:gd name="T44" fmla="*/ 24 w 91"/>
              <a:gd name="T45" fmla="*/ 89 h 93"/>
              <a:gd name="T46" fmla="*/ 4 w 91"/>
              <a:gd name="T47" fmla="*/ 6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0" y="44"/>
                </a:moveTo>
                <a:cubicBezTo>
                  <a:pt x="87" y="37"/>
                  <a:pt x="87" y="37"/>
                  <a:pt x="87" y="37"/>
                </a:cubicBezTo>
                <a:cubicBezTo>
                  <a:pt x="91" y="33"/>
                  <a:pt x="91" y="27"/>
                  <a:pt x="87" y="23"/>
                </a:cubicBezTo>
                <a:cubicBezTo>
                  <a:pt x="68" y="4"/>
                  <a:pt x="68" y="4"/>
                  <a:pt x="68" y="4"/>
                </a:cubicBezTo>
                <a:cubicBezTo>
                  <a:pt x="64" y="0"/>
                  <a:pt x="58" y="0"/>
                  <a:pt x="54" y="4"/>
                </a:cubicBezTo>
                <a:cubicBezTo>
                  <a:pt x="47" y="11"/>
                  <a:pt x="47" y="11"/>
                  <a:pt x="47" y="11"/>
                </a:cubicBezTo>
                <a:cubicBezTo>
                  <a:pt x="80" y="44"/>
                  <a:pt x="80" y="44"/>
                  <a:pt x="80" y="44"/>
                </a:cubicBezTo>
                <a:close/>
                <a:moveTo>
                  <a:pt x="52" y="23"/>
                </a:moveTo>
                <a:cubicBezTo>
                  <a:pt x="68" y="39"/>
                  <a:pt x="68" y="39"/>
                  <a:pt x="68" y="39"/>
                </a:cubicBezTo>
                <a:cubicBezTo>
                  <a:pt x="77" y="48"/>
                  <a:pt x="77" y="48"/>
                  <a:pt x="77" y="48"/>
                </a:cubicBezTo>
                <a:cubicBezTo>
                  <a:pt x="43" y="81"/>
                  <a:pt x="43" y="81"/>
                  <a:pt x="43" y="81"/>
                </a:cubicBezTo>
                <a:cubicBezTo>
                  <a:pt x="35" y="83"/>
                  <a:pt x="33" y="79"/>
                  <a:pt x="34" y="73"/>
                </a:cubicBezTo>
                <a:cubicBezTo>
                  <a:pt x="26" y="72"/>
                  <a:pt x="20" y="68"/>
                  <a:pt x="19" y="59"/>
                </a:cubicBezTo>
                <a:cubicBezTo>
                  <a:pt x="41" y="37"/>
                  <a:pt x="41" y="37"/>
                  <a:pt x="41" y="37"/>
                </a:cubicBezTo>
                <a:cubicBezTo>
                  <a:pt x="39" y="34"/>
                  <a:pt x="39" y="34"/>
                  <a:pt x="39" y="34"/>
                </a:cubicBezTo>
                <a:cubicBezTo>
                  <a:pt x="16" y="57"/>
                  <a:pt x="16" y="57"/>
                  <a:pt x="16" y="57"/>
                </a:cubicBezTo>
                <a:cubicBezTo>
                  <a:pt x="10" y="58"/>
                  <a:pt x="9" y="54"/>
                  <a:pt x="10" y="48"/>
                </a:cubicBezTo>
                <a:cubicBezTo>
                  <a:pt x="21" y="37"/>
                  <a:pt x="32" y="26"/>
                  <a:pt x="43" y="14"/>
                </a:cubicBezTo>
                <a:cubicBezTo>
                  <a:pt x="52" y="23"/>
                  <a:pt x="52" y="23"/>
                  <a:pt x="52" y="23"/>
                </a:cubicBezTo>
                <a:close/>
                <a:moveTo>
                  <a:pt x="4" y="69"/>
                </a:moveTo>
                <a:cubicBezTo>
                  <a:pt x="0" y="86"/>
                  <a:pt x="0" y="86"/>
                  <a:pt x="0" y="86"/>
                </a:cubicBezTo>
                <a:cubicBezTo>
                  <a:pt x="6" y="93"/>
                  <a:pt x="6" y="93"/>
                  <a:pt x="6" y="93"/>
                </a:cubicBezTo>
                <a:cubicBezTo>
                  <a:pt x="24" y="89"/>
                  <a:pt x="24" y="89"/>
                  <a:pt x="24" y="89"/>
                </a:cubicBezTo>
                <a:lnTo>
                  <a:pt x="4" y="69"/>
                </a:lnTo>
                <a:close/>
              </a:path>
            </a:pathLst>
          </a:custGeom>
          <a:solidFill>
            <a:srgbClr val="FFFFFF"/>
          </a:solidFill>
          <a:ln>
            <a:noFill/>
          </a:ln>
        </p:spPr>
        <p:txBody>
          <a:bodyPr vert="horz" wrap="square" lIns="91390" tIns="45695" rIns="91390" bIns="45695" numCol="1" anchor="t" anchorCtr="0" compatLnSpc="1"/>
          <a:p>
            <a:endParaRPr lang="zh-CN" altLang="en-US" sz="1800">
              <a:latin typeface="Arial" panose="020B0604020202020204" pitchFamily="34" charset="0"/>
              <a:ea typeface="Arial" panose="020B0604020202020204" pitchFamily="34" charset="0"/>
            </a:endParaRPr>
          </a:p>
        </p:txBody>
      </p:sp>
      <p:sp>
        <p:nvSpPr>
          <p:cNvPr id="29" name="文本框 26"/>
          <p:cNvSpPr txBox="1"/>
          <p:nvPr>
            <p:custDataLst>
              <p:tags r:id="rId19"/>
            </p:custDataLst>
          </p:nvPr>
        </p:nvSpPr>
        <p:spPr>
          <a:xfrm>
            <a:off x="9828530" y="4831080"/>
            <a:ext cx="2363470" cy="1814830"/>
          </a:xfrm>
          <a:prstGeom prst="rect">
            <a:avLst/>
          </a:prstGeom>
          <a:noFill/>
        </p:spPr>
        <p:txBody>
          <a:bodyPr wrap="square" rtlCol="0">
            <a:spAutoFit/>
            <a:scene3d>
              <a:camera prst="orthographicFront"/>
              <a:lightRig rig="threePt" dir="t"/>
            </a:scene3d>
            <a:sp3d contourW="12700"/>
          </a:bodyPr>
          <a:p>
            <a:pPr marL="285750" indent="-285750" algn="l">
              <a:buFont typeface="Arial" panose="020B0604020202020204" pitchFamily="34" charset="0"/>
              <a:buChar char="•"/>
            </a:pPr>
            <a:r>
              <a:rPr lang="en-US" altLang="en-US" sz="1400" dirty="0">
                <a:solidFill>
                  <a:srgbClr val="4D5F2E"/>
                </a:solidFill>
                <a:latin typeface="Arial" panose="020B0604020202020204" pitchFamily="34" charset="0"/>
                <a:ea typeface="Arial" panose="020B0604020202020204" pitchFamily="34" charset="0"/>
              </a:rPr>
              <a:t>IF(), AVERAGEIF(), COUNTIF()</a:t>
            </a:r>
            <a:endParaRPr lang="en-US" altLang="en-US" sz="1400" dirty="0">
              <a:solidFill>
                <a:srgbClr val="4D5F2E"/>
              </a:solidFill>
              <a:latin typeface="Arial" panose="020B0604020202020204" pitchFamily="34" charset="0"/>
              <a:ea typeface="Arial" panose="020B0604020202020204" pitchFamily="34" charset="0"/>
            </a:endParaRPr>
          </a:p>
          <a:p>
            <a:pPr marL="285750" indent="-285750" algn="l">
              <a:buFont typeface="Arial" panose="020B0604020202020204" pitchFamily="34" charset="0"/>
              <a:buChar char="•"/>
            </a:pPr>
            <a:endParaRPr lang="en-US" altLang="en-US" sz="1400" dirty="0">
              <a:solidFill>
                <a:srgbClr val="4D5F2E"/>
              </a:solidFill>
              <a:latin typeface="Arial" panose="020B0604020202020204" pitchFamily="34" charset="0"/>
              <a:ea typeface="Arial" panose="020B0604020202020204" pitchFamily="34" charset="0"/>
            </a:endParaRPr>
          </a:p>
          <a:p>
            <a:pPr marL="285750" indent="-285750" algn="l">
              <a:buFont typeface="Arial" panose="020B0604020202020204" pitchFamily="34" charset="0"/>
              <a:buChar char="•"/>
            </a:pPr>
            <a:r>
              <a:rPr lang="en-US" altLang="en-US" sz="1400" dirty="0">
                <a:solidFill>
                  <a:srgbClr val="4D5F2E"/>
                </a:solidFill>
                <a:latin typeface="Arial" panose="020B0604020202020204" pitchFamily="34" charset="0"/>
                <a:ea typeface="Arial" panose="020B0604020202020204" pitchFamily="34" charset="0"/>
              </a:rPr>
              <a:t>INDEX-MATCH(), SUMIFS()</a:t>
            </a:r>
            <a:endParaRPr lang="en-US" altLang="en-US" sz="1400" dirty="0">
              <a:solidFill>
                <a:srgbClr val="4D5F2E"/>
              </a:solidFill>
              <a:latin typeface="Arial" panose="020B0604020202020204" pitchFamily="34" charset="0"/>
              <a:ea typeface="Arial" panose="020B0604020202020204" pitchFamily="34" charset="0"/>
            </a:endParaRPr>
          </a:p>
          <a:p>
            <a:pPr marL="285750" indent="-285750" algn="l">
              <a:buFont typeface="Arial" panose="020B0604020202020204" pitchFamily="34" charset="0"/>
              <a:buChar char="•"/>
            </a:pPr>
            <a:endParaRPr lang="en-US" altLang="en-US" sz="1400" dirty="0">
              <a:solidFill>
                <a:srgbClr val="4D5F2E"/>
              </a:solidFill>
              <a:latin typeface="Arial" panose="020B0604020202020204" pitchFamily="34" charset="0"/>
              <a:ea typeface="Arial" panose="020B0604020202020204" pitchFamily="34" charset="0"/>
            </a:endParaRPr>
          </a:p>
          <a:p>
            <a:pPr marL="285750" indent="-285750" algn="l">
              <a:buFont typeface="Arial" panose="020B0604020202020204" pitchFamily="34" charset="0"/>
              <a:buChar char="•"/>
            </a:pPr>
            <a:r>
              <a:rPr lang="en-US" altLang="en-US" sz="1400" dirty="0">
                <a:solidFill>
                  <a:srgbClr val="4D5F2E"/>
                </a:solidFill>
                <a:latin typeface="Arial" panose="020B0604020202020204" pitchFamily="34" charset="0"/>
                <a:ea typeface="Arial" panose="020B0604020202020204" pitchFamily="34" charset="0"/>
              </a:rPr>
              <a:t>Logical + aggregation functions</a:t>
            </a:r>
            <a:endParaRPr lang="en-US" altLang="en-US" sz="1400" dirty="0">
              <a:solidFill>
                <a:srgbClr val="4D5F2E"/>
              </a:solidFill>
              <a:latin typeface="Arial" panose="020B0604020202020204" pitchFamily="34" charset="0"/>
              <a:ea typeface="Arial" panose="020B0604020202020204" pitchFamily="34" charset="0"/>
            </a:endParaRPr>
          </a:p>
        </p:txBody>
      </p:sp>
      <p:sp>
        <p:nvSpPr>
          <p:cNvPr id="30" name="文本框 26"/>
          <p:cNvSpPr txBox="1"/>
          <p:nvPr>
            <p:custDataLst>
              <p:tags r:id="rId20"/>
            </p:custDataLst>
          </p:nvPr>
        </p:nvSpPr>
        <p:spPr>
          <a:xfrm>
            <a:off x="9683115" y="4436110"/>
            <a:ext cx="1558925" cy="306705"/>
          </a:xfrm>
          <a:prstGeom prst="rect">
            <a:avLst/>
          </a:prstGeom>
          <a:noFill/>
        </p:spPr>
        <p:txBody>
          <a:bodyPr wrap="square" rtlCol="0">
            <a:spAutoFit/>
            <a:scene3d>
              <a:camera prst="orthographicFront"/>
              <a:lightRig rig="threePt" dir="t"/>
            </a:scene3d>
            <a:sp3d contourW="12700"/>
          </a:bodyPr>
          <a:lstStyle/>
          <a:p>
            <a:pPr algn="ctr"/>
            <a:r>
              <a:rPr lang="en-US" altLang="en-US" sz="1400" dirty="0">
                <a:solidFill>
                  <a:srgbClr val="4D5F2E"/>
                </a:solidFill>
                <a:latin typeface="Arial" panose="020B0604020202020204" pitchFamily="34" charset="0"/>
                <a:ea typeface="Arial" panose="020B0604020202020204" pitchFamily="34" charset="0"/>
              </a:rPr>
              <a:t>Excel Formulas:</a:t>
            </a:r>
            <a:endParaRPr lang="en-US" altLang="en-US" sz="1400" dirty="0">
              <a:solidFill>
                <a:srgbClr val="4D5F2E"/>
              </a:solidFill>
              <a:latin typeface="Arial" panose="020B0604020202020204" pitchFamily="34" charset="0"/>
              <a:ea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strVal val="#ppt_w+.3"/>
                                          </p:val>
                                        </p:tav>
                                        <p:tav tm="100000">
                                          <p:val>
                                            <p:strVal val="#ppt_w"/>
                                          </p:val>
                                        </p:tav>
                                      </p:tavLst>
                                    </p:anim>
                                    <p:anim calcmode="lin" valueType="num">
                                      <p:cBhvr>
                                        <p:cTn id="8" dur="1000" fill="hold"/>
                                        <p:tgtEl>
                                          <p:spTgt spid="28"/>
                                        </p:tgtEl>
                                        <p:attrNameLst>
                                          <p:attrName>ppt_h</p:attrName>
                                        </p:attrNameLst>
                                      </p:cBhvr>
                                      <p:tavLst>
                                        <p:tav tm="0">
                                          <p:val>
                                            <p:strVal val="#ppt_h"/>
                                          </p:val>
                                        </p:tav>
                                        <p:tav tm="100000">
                                          <p:val>
                                            <p:strVal val="#ppt_h"/>
                                          </p:val>
                                        </p:tav>
                                      </p:tavLst>
                                    </p:anim>
                                    <p:animEffect transition="in" filter="fade">
                                      <p:cBhvr>
                                        <p:cTn id="9"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cstate="print">
            <a:extLst>
              <a:ext uri="{28A0092B-C50C-407E-A947-70E740481C1C}">
                <a14:useLocalDpi xmlns:a14="http://schemas.microsoft.com/office/drawing/2010/main" val="0"/>
              </a:ext>
            </a:extLst>
          </a:blip>
          <a:srcRect r="45819" b="39298"/>
          <a:stretch>
            <a:fillRect/>
          </a:stretch>
        </p:blipFill>
        <p:spPr>
          <a:xfrm>
            <a:off x="-130629" y="0"/>
            <a:ext cx="2645229" cy="1975756"/>
          </a:xfrm>
          <a:prstGeom prst="rect">
            <a:avLst/>
          </a:prstGeom>
        </p:spPr>
      </p:pic>
      <p:sp>
        <p:nvSpPr>
          <p:cNvPr id="4" name="矩形 3"/>
          <p:cNvSpPr/>
          <p:nvPr/>
        </p:nvSpPr>
        <p:spPr>
          <a:xfrm>
            <a:off x="2656959" y="-1440543"/>
            <a:ext cx="890815" cy="1326243"/>
          </a:xfrm>
          <a:prstGeom prst="rect">
            <a:avLst/>
          </a:prstGeom>
          <a:gradFill>
            <a:gsLst>
              <a:gs pos="0">
                <a:srgbClr val="74891A"/>
              </a:gs>
              <a:gs pos="100000">
                <a:srgbClr val="4D5F2E"/>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5" name="矩形 4"/>
          <p:cNvSpPr/>
          <p:nvPr/>
        </p:nvSpPr>
        <p:spPr>
          <a:xfrm>
            <a:off x="3890674" y="-1440543"/>
            <a:ext cx="890815" cy="1326243"/>
          </a:xfrm>
          <a:prstGeom prst="rect">
            <a:avLst/>
          </a:prstGeom>
          <a:solidFill>
            <a:srgbClr val="7489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6" name="矩形 5"/>
          <p:cNvSpPr/>
          <p:nvPr/>
        </p:nvSpPr>
        <p:spPr>
          <a:xfrm>
            <a:off x="4781489" y="-1414605"/>
            <a:ext cx="890815" cy="1326243"/>
          </a:xfrm>
          <a:prstGeom prst="rect">
            <a:avLst/>
          </a:prstGeom>
          <a:solidFill>
            <a:srgbClr val="4D5F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Arial" panose="020B0604020202020204" pitchFamily="34" charset="0"/>
            </a:endParaRPr>
          </a:p>
        </p:txBody>
      </p:sp>
      <p:sp>
        <p:nvSpPr>
          <p:cNvPr id="28" name="文本框 27"/>
          <p:cNvSpPr txBox="1"/>
          <p:nvPr/>
        </p:nvSpPr>
        <p:spPr>
          <a:xfrm>
            <a:off x="4383954" y="572845"/>
            <a:ext cx="4079240" cy="829945"/>
          </a:xfrm>
          <a:prstGeom prst="rect">
            <a:avLst/>
          </a:prstGeom>
          <a:noFill/>
        </p:spPr>
        <p:txBody>
          <a:bodyPr wrap="none" rtlCol="0">
            <a:spAutoFit/>
          </a:bodyPr>
          <a:lstStyle/>
          <a:p>
            <a:pPr algn="ctr"/>
            <a:r>
              <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rPr>
              <a:t>Project Steps</a:t>
            </a:r>
            <a:endParaRPr lang="en-US" altLang="en-US" sz="4800" b="1" dirty="0">
              <a:gradFill>
                <a:gsLst>
                  <a:gs pos="0">
                    <a:srgbClr val="74891A"/>
                  </a:gs>
                  <a:gs pos="100000">
                    <a:srgbClr val="4D5F2E"/>
                  </a:gs>
                </a:gsLst>
                <a:lin ang="1800000" scaled="0"/>
              </a:gradFill>
              <a:latin typeface="Arial" panose="020B0604020202020204" pitchFamily="34" charset="0"/>
              <a:ea typeface="Arial" panose="020B0604020202020204" pitchFamily="34" charset="0"/>
            </a:endParaRPr>
          </a:p>
        </p:txBody>
      </p:sp>
      <p:graphicFrame>
        <p:nvGraphicFramePr>
          <p:cNvPr id="18" name="Content Placeholder 2"/>
          <p:cNvGraphicFramePr>
            <a:graphicFrameLocks noGrp="1"/>
          </p:cNvGraphicFramePr>
          <p:nvPr/>
        </p:nvGraphicFramePr>
        <p:xfrm>
          <a:off x="899795" y="1824990"/>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ppt_w</p:attrName>
                                        </p:attrNameLst>
                                      </p:cBhvr>
                                      <p:tavLst>
                                        <p:tav tm="0">
                                          <p:val>
                                            <p:strVal val="#ppt_w+.3"/>
                                          </p:val>
                                        </p:tav>
                                        <p:tav tm="100000">
                                          <p:val>
                                            <p:strVal val="#ppt_w"/>
                                          </p:val>
                                        </p:tav>
                                      </p:tavLst>
                                    </p:anim>
                                    <p:anim calcmode="lin" valueType="num">
                                      <p:cBhvr>
                                        <p:cTn id="8" dur="1000" fill="hold"/>
                                        <p:tgtEl>
                                          <p:spTgt spid="28"/>
                                        </p:tgtEl>
                                        <p:attrNameLst>
                                          <p:attrName>ppt_h</p:attrName>
                                        </p:attrNameLst>
                                      </p:cBhvr>
                                      <p:tavLst>
                                        <p:tav tm="0">
                                          <p:val>
                                            <p:strVal val="#ppt_h"/>
                                          </p:val>
                                        </p:tav>
                                        <p:tav tm="100000">
                                          <p:val>
                                            <p:strVal val="#ppt_h"/>
                                          </p:val>
                                        </p:tav>
                                      </p:tavLst>
                                    </p:anim>
                                    <p:animEffect transition="in" filter="fade">
                                      <p:cBhvr>
                                        <p:cTn id="9" dur="1000"/>
                                        <p:tgtEl>
                                          <p:spTgt spid="28"/>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8">
                                            <p:graphicEl>
                                              <a:dgm id="{A3A08C61-6FE5-4232-A087-E385D9085077}"/>
                                            </p:graphicEl>
                                          </p:spTgt>
                                        </p:tgtEl>
                                        <p:attrNameLst>
                                          <p:attrName>style.visibility</p:attrName>
                                        </p:attrNameLst>
                                      </p:cBhvr>
                                      <p:to>
                                        <p:strVal val="visible"/>
                                      </p:to>
                                    </p:set>
                                    <p:animEffect transition="in" filter="wipe(left)">
                                      <p:cBhvr>
                                        <p:cTn id="14" dur="500"/>
                                        <p:tgtEl>
                                          <p:spTgt spid="18">
                                            <p:graphicEl>
                                              <a:dgm id="{A3A08C61-6FE5-4232-A087-E385D9085077}"/>
                                            </p:graphic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0" nodeType="clickEffect">
                                  <p:stCondLst>
                                    <p:cond delay="0"/>
                                  </p:stCondLst>
                                  <p:childTnLst>
                                    <p:set>
                                      <p:cBhvr>
                                        <p:cTn id="18" dur="1" fill="hold">
                                          <p:stCondLst>
                                            <p:cond delay="0"/>
                                          </p:stCondLst>
                                        </p:cTn>
                                        <p:tgtEl>
                                          <p:spTgt spid="18">
                                            <p:graphicEl>
                                              <a:dgm id="{8FA2903F-9F51-46C2-94A7-4C32B09058B6}"/>
                                            </p:graphicEl>
                                          </p:spTgt>
                                        </p:tgtEl>
                                        <p:attrNameLst>
                                          <p:attrName>style.visibility</p:attrName>
                                        </p:attrNameLst>
                                      </p:cBhvr>
                                      <p:to>
                                        <p:strVal val="visible"/>
                                      </p:to>
                                    </p:set>
                                    <p:animEffect transition="in" filter="wipe(left)">
                                      <p:cBhvr>
                                        <p:cTn id="19" dur="500"/>
                                        <p:tgtEl>
                                          <p:spTgt spid="18">
                                            <p:graphicEl>
                                              <a:dgm id="{8FA2903F-9F51-46C2-94A7-4C32B09058B6}"/>
                                            </p:graphicEl>
                                          </p:spTgt>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8">
                                            <p:graphicEl>
                                              <a:dgm id="{B726372A-BAEB-4F71-871E-F8095DA2C488}"/>
                                            </p:graphicEl>
                                          </p:spTgt>
                                        </p:tgtEl>
                                        <p:attrNameLst>
                                          <p:attrName>style.visibility</p:attrName>
                                        </p:attrNameLst>
                                      </p:cBhvr>
                                      <p:to>
                                        <p:strVal val="visible"/>
                                      </p:to>
                                    </p:set>
                                    <p:animEffect transition="in" filter="wipe(left)">
                                      <p:cBhvr>
                                        <p:cTn id="22" dur="500"/>
                                        <p:tgtEl>
                                          <p:spTgt spid="18">
                                            <p:graphicEl>
                                              <a:dgm id="{B726372A-BAEB-4F71-871E-F8095DA2C488}"/>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8">
                                            <p:graphicEl>
                                              <a:dgm id="{59589589-2254-439C-9AEA-E7FC73018FDA}"/>
                                            </p:graphicEl>
                                          </p:spTgt>
                                        </p:tgtEl>
                                        <p:attrNameLst>
                                          <p:attrName>style.visibility</p:attrName>
                                        </p:attrNameLst>
                                      </p:cBhvr>
                                      <p:to>
                                        <p:strVal val="visible"/>
                                      </p:to>
                                    </p:set>
                                    <p:animEffect transition="in" filter="wipe(left)">
                                      <p:cBhvr>
                                        <p:cTn id="27" dur="500"/>
                                        <p:tgtEl>
                                          <p:spTgt spid="18">
                                            <p:graphicEl>
                                              <a:dgm id="{59589589-2254-439C-9AEA-E7FC73018FDA}"/>
                                            </p:graphicEl>
                                          </p:spTgt>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18">
                                            <p:graphicEl>
                                              <a:dgm id="{44F46712-5CEC-42F3-8E4B-D35EDC8BCF90}"/>
                                            </p:graphicEl>
                                          </p:spTgt>
                                        </p:tgtEl>
                                        <p:attrNameLst>
                                          <p:attrName>style.visibility</p:attrName>
                                        </p:attrNameLst>
                                      </p:cBhvr>
                                      <p:to>
                                        <p:strVal val="visible"/>
                                      </p:to>
                                    </p:set>
                                    <p:animEffect transition="in" filter="wipe(left)">
                                      <p:cBhvr>
                                        <p:cTn id="30" dur="500"/>
                                        <p:tgtEl>
                                          <p:spTgt spid="18">
                                            <p:graphicEl>
                                              <a:dgm id="{44F46712-5CEC-42F3-8E4B-D35EDC8BCF90}"/>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8">
                                            <p:graphicEl>
                                              <a:dgm id="{E1CCFB6F-3A2A-46EB-8FE4-D44BFF6D60F2}"/>
                                            </p:graphicEl>
                                          </p:spTgt>
                                        </p:tgtEl>
                                        <p:attrNameLst>
                                          <p:attrName>style.visibility</p:attrName>
                                        </p:attrNameLst>
                                      </p:cBhvr>
                                      <p:to>
                                        <p:strVal val="visible"/>
                                      </p:to>
                                    </p:set>
                                    <p:animEffect transition="in" filter="wipe(left)">
                                      <p:cBhvr>
                                        <p:cTn id="35" dur="500"/>
                                        <p:tgtEl>
                                          <p:spTgt spid="18">
                                            <p:graphicEl>
                                              <a:dgm id="{E1CCFB6F-3A2A-46EB-8FE4-D44BFF6D60F2}"/>
                                            </p:graphic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8">
                                            <p:graphicEl>
                                              <a:dgm id="{5A70E500-3F09-4D10-BF68-64E6B658EC7C}"/>
                                            </p:graphicEl>
                                          </p:spTgt>
                                        </p:tgtEl>
                                        <p:attrNameLst>
                                          <p:attrName>style.visibility</p:attrName>
                                        </p:attrNameLst>
                                      </p:cBhvr>
                                      <p:to>
                                        <p:strVal val="visible"/>
                                      </p:to>
                                    </p:set>
                                    <p:animEffect transition="in" filter="wipe(left)">
                                      <p:cBhvr>
                                        <p:cTn id="38" dur="500"/>
                                        <p:tgtEl>
                                          <p:spTgt spid="18">
                                            <p:graphicEl>
                                              <a:dgm id="{5A70E500-3F09-4D10-BF68-64E6B658EC7C}"/>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18">
                                            <p:graphicEl>
                                              <a:dgm id="{F063A834-ABF8-4D7F-9D05-87BE64EC3365}"/>
                                            </p:graphicEl>
                                          </p:spTgt>
                                        </p:tgtEl>
                                        <p:attrNameLst>
                                          <p:attrName>style.visibility</p:attrName>
                                        </p:attrNameLst>
                                      </p:cBhvr>
                                      <p:to>
                                        <p:strVal val="visible"/>
                                      </p:to>
                                    </p:set>
                                    <p:animEffect transition="in" filter="wipe(left)">
                                      <p:cBhvr>
                                        <p:cTn id="43" dur="500"/>
                                        <p:tgtEl>
                                          <p:spTgt spid="18">
                                            <p:graphicEl>
                                              <a:dgm id="{F063A834-ABF8-4D7F-9D05-87BE64EC3365}"/>
                                            </p:graphicEl>
                                          </p:spTgt>
                                        </p:tgtEl>
                                      </p:cBhvr>
                                    </p:animEffect>
                                  </p:childTnLst>
                                </p:cTn>
                              </p:par>
                              <p:par>
                                <p:cTn id="44" presetID="22" presetClass="entr" presetSubtype="8" fill="hold" grpId="0" nodeType="withEffect">
                                  <p:stCondLst>
                                    <p:cond delay="0"/>
                                  </p:stCondLst>
                                  <p:childTnLst>
                                    <p:set>
                                      <p:cBhvr>
                                        <p:cTn id="45" dur="1" fill="hold">
                                          <p:stCondLst>
                                            <p:cond delay="0"/>
                                          </p:stCondLst>
                                        </p:cTn>
                                        <p:tgtEl>
                                          <p:spTgt spid="18">
                                            <p:graphicEl>
                                              <a:dgm id="{ABE3B2D6-2E93-4E5F-9D4A-F44CC6B9CA5C}"/>
                                            </p:graphicEl>
                                          </p:spTgt>
                                        </p:tgtEl>
                                        <p:attrNameLst>
                                          <p:attrName>style.visibility</p:attrName>
                                        </p:attrNameLst>
                                      </p:cBhvr>
                                      <p:to>
                                        <p:strVal val="visible"/>
                                      </p:to>
                                    </p:set>
                                    <p:animEffect transition="in" filter="wipe(left)">
                                      <p:cBhvr>
                                        <p:cTn id="46" dur="500"/>
                                        <p:tgtEl>
                                          <p:spTgt spid="18">
                                            <p:graphicEl>
                                              <a:dgm id="{ABE3B2D6-2E93-4E5F-9D4A-F44CC6B9CA5C}"/>
                                            </p:graphicEl>
                                          </p:spTgt>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18">
                                            <p:graphicEl>
                                              <a:dgm id="{31B38623-BF85-4DA6-9437-232107551D3D}"/>
                                            </p:graphicEl>
                                          </p:spTgt>
                                        </p:tgtEl>
                                        <p:attrNameLst>
                                          <p:attrName>style.visibility</p:attrName>
                                        </p:attrNameLst>
                                      </p:cBhvr>
                                      <p:to>
                                        <p:strVal val="visible"/>
                                      </p:to>
                                    </p:set>
                                    <p:animEffect transition="in" filter="wipe(left)">
                                      <p:cBhvr>
                                        <p:cTn id="51" dur="500"/>
                                        <p:tgtEl>
                                          <p:spTgt spid="18">
                                            <p:graphicEl>
                                              <a:dgm id="{31B38623-BF85-4DA6-9437-232107551D3D}"/>
                                            </p:graphicEl>
                                          </p:spTgt>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8">
                                            <p:graphicEl>
                                              <a:dgm id="{B8B0CE4F-317E-42E5-8D75-9DF605BCA57E}"/>
                                            </p:graphicEl>
                                          </p:spTgt>
                                        </p:tgtEl>
                                        <p:attrNameLst>
                                          <p:attrName>style.visibility</p:attrName>
                                        </p:attrNameLst>
                                      </p:cBhvr>
                                      <p:to>
                                        <p:strVal val="visible"/>
                                      </p:to>
                                    </p:set>
                                    <p:animEffect transition="in" filter="wipe(left)">
                                      <p:cBhvr>
                                        <p:cTn id="54" dur="500"/>
                                        <p:tgtEl>
                                          <p:spTgt spid="18">
                                            <p:graphicEl>
                                              <a:dgm id="{B8B0CE4F-317E-42E5-8D75-9DF605BCA57E}"/>
                                            </p:graphic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grpId="0" nodeType="clickEffect">
                                  <p:stCondLst>
                                    <p:cond delay="0"/>
                                  </p:stCondLst>
                                  <p:childTnLst>
                                    <p:set>
                                      <p:cBhvr>
                                        <p:cTn id="58" dur="1" fill="hold">
                                          <p:stCondLst>
                                            <p:cond delay="0"/>
                                          </p:stCondLst>
                                        </p:cTn>
                                        <p:tgtEl>
                                          <p:spTgt spid="18">
                                            <p:graphicEl>
                                              <a:dgm id="{F5F1BA2D-1FB1-47FA-B5C3-0DA3A1F2DC04}"/>
                                            </p:graphicEl>
                                          </p:spTgt>
                                        </p:tgtEl>
                                        <p:attrNameLst>
                                          <p:attrName>style.visibility</p:attrName>
                                        </p:attrNameLst>
                                      </p:cBhvr>
                                      <p:to>
                                        <p:strVal val="visible"/>
                                      </p:to>
                                    </p:set>
                                    <p:animEffect transition="in" filter="wipe(left)">
                                      <p:cBhvr>
                                        <p:cTn id="59" dur="500"/>
                                        <p:tgtEl>
                                          <p:spTgt spid="18">
                                            <p:graphicEl>
                                              <a:dgm id="{F5F1BA2D-1FB1-47FA-B5C3-0DA3A1F2DC04}"/>
                                            </p:graphicEl>
                                          </p:spTgt>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8">
                                            <p:graphicEl>
                                              <a:dgm id="{409210D8-5E6D-4F7B-99AB-447E2EDFF093}"/>
                                            </p:graphicEl>
                                          </p:spTgt>
                                        </p:tgtEl>
                                        <p:attrNameLst>
                                          <p:attrName>style.visibility</p:attrName>
                                        </p:attrNameLst>
                                      </p:cBhvr>
                                      <p:to>
                                        <p:strVal val="visible"/>
                                      </p:to>
                                    </p:set>
                                    <p:animEffect transition="in" filter="wipe(left)">
                                      <p:cBhvr>
                                        <p:cTn id="62" dur="500"/>
                                        <p:tgtEl>
                                          <p:spTgt spid="18">
                                            <p:graphicEl>
                                              <a:dgm id="{409210D8-5E6D-4F7B-99AB-447E2EDFF093}"/>
                                            </p:graphicEl>
                                          </p:spTgt>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grpId="0" nodeType="clickEffect">
                                  <p:stCondLst>
                                    <p:cond delay="0"/>
                                  </p:stCondLst>
                                  <p:childTnLst>
                                    <p:set>
                                      <p:cBhvr>
                                        <p:cTn id="66" dur="1" fill="hold">
                                          <p:stCondLst>
                                            <p:cond delay="0"/>
                                          </p:stCondLst>
                                        </p:cTn>
                                        <p:tgtEl>
                                          <p:spTgt spid="18">
                                            <p:graphicEl>
                                              <a:dgm id="{8AC51812-5A44-4F28-AF25-B6957A84906B}"/>
                                            </p:graphicEl>
                                          </p:spTgt>
                                        </p:tgtEl>
                                        <p:attrNameLst>
                                          <p:attrName>style.visibility</p:attrName>
                                        </p:attrNameLst>
                                      </p:cBhvr>
                                      <p:to>
                                        <p:strVal val="visible"/>
                                      </p:to>
                                    </p:set>
                                    <p:animEffect transition="in" filter="wipe(left)">
                                      <p:cBhvr>
                                        <p:cTn id="67" dur="500"/>
                                        <p:tgtEl>
                                          <p:spTgt spid="18">
                                            <p:graphicEl>
                                              <a:dgm id="{8AC51812-5A44-4F28-AF25-B6957A84906B}"/>
                                            </p:graphicEl>
                                          </p:spTgt>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18">
                                            <p:graphicEl>
                                              <a:dgm id="{01763097-C344-4EC5-874C-AB8AD3E16609}"/>
                                            </p:graphicEl>
                                          </p:spTgt>
                                        </p:tgtEl>
                                        <p:attrNameLst>
                                          <p:attrName>style.visibility</p:attrName>
                                        </p:attrNameLst>
                                      </p:cBhvr>
                                      <p:to>
                                        <p:strVal val="visible"/>
                                      </p:to>
                                    </p:set>
                                    <p:animEffect transition="in" filter="wipe(left)">
                                      <p:cBhvr>
                                        <p:cTn id="70" dur="500"/>
                                        <p:tgtEl>
                                          <p:spTgt spid="18">
                                            <p:graphicEl>
                                              <a:dgm id="{01763097-C344-4EC5-874C-AB8AD3E16609}"/>
                                            </p:graphicEl>
                                          </p:spTgt>
                                        </p:tgtEl>
                                      </p:cBhvr>
                                    </p:animEffect>
                                  </p:childTnLst>
                                </p:cTn>
                              </p:par>
                            </p:childTnLst>
                          </p:cTn>
                        </p:par>
                      </p:childTnLst>
                    </p:cTn>
                  </p:par>
                  <p:par>
                    <p:cTn id="71" fill="hold">
                      <p:stCondLst>
                        <p:cond delay="indefinite"/>
                      </p:stCondLst>
                      <p:childTnLst>
                        <p:par>
                          <p:cTn id="72" fill="hold">
                            <p:stCondLst>
                              <p:cond delay="0"/>
                            </p:stCondLst>
                            <p:childTnLst>
                              <p:par>
                                <p:cTn id="73" presetID="22" presetClass="entr" presetSubtype="8" fill="hold" grpId="0" nodeType="clickEffect">
                                  <p:stCondLst>
                                    <p:cond delay="0"/>
                                  </p:stCondLst>
                                  <p:childTnLst>
                                    <p:set>
                                      <p:cBhvr>
                                        <p:cTn id="74" dur="1" fill="hold">
                                          <p:stCondLst>
                                            <p:cond delay="0"/>
                                          </p:stCondLst>
                                        </p:cTn>
                                        <p:tgtEl>
                                          <p:spTgt spid="18">
                                            <p:graphicEl>
                                              <a:dgm id="{4A2CF97C-6B83-4656-A6E4-6858980C4473}"/>
                                            </p:graphicEl>
                                          </p:spTgt>
                                        </p:tgtEl>
                                        <p:attrNameLst>
                                          <p:attrName>style.visibility</p:attrName>
                                        </p:attrNameLst>
                                      </p:cBhvr>
                                      <p:to>
                                        <p:strVal val="visible"/>
                                      </p:to>
                                    </p:set>
                                    <p:animEffect transition="in" filter="wipe(left)">
                                      <p:cBhvr>
                                        <p:cTn id="75" dur="500"/>
                                        <p:tgtEl>
                                          <p:spTgt spid="18">
                                            <p:graphicEl>
                                              <a:dgm id="{4A2CF97C-6B83-4656-A6E4-6858980C4473}"/>
                                            </p:graphicEl>
                                          </p:spTgt>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18">
                                            <p:graphicEl>
                                              <a:dgm id="{B7E4AB44-C74B-4D7B-8C6F-CD3A00F4B6AE}"/>
                                            </p:graphicEl>
                                          </p:spTgt>
                                        </p:tgtEl>
                                        <p:attrNameLst>
                                          <p:attrName>style.visibility</p:attrName>
                                        </p:attrNameLst>
                                      </p:cBhvr>
                                      <p:to>
                                        <p:strVal val="visible"/>
                                      </p:to>
                                    </p:set>
                                    <p:animEffect transition="in" filter="wipe(left)">
                                      <p:cBhvr>
                                        <p:cTn id="78" dur="500"/>
                                        <p:tgtEl>
                                          <p:spTgt spid="18">
                                            <p:graphicEl>
                                              <a:dgm id="{B7E4AB44-C74B-4D7B-8C6F-CD3A00F4B6AE}"/>
                                            </p:graphicEl>
                                          </p:spTgt>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8" fill="hold" grpId="0" nodeType="clickEffect">
                                  <p:stCondLst>
                                    <p:cond delay="0"/>
                                  </p:stCondLst>
                                  <p:childTnLst>
                                    <p:set>
                                      <p:cBhvr>
                                        <p:cTn id="82" dur="1" fill="hold">
                                          <p:stCondLst>
                                            <p:cond delay="0"/>
                                          </p:stCondLst>
                                        </p:cTn>
                                        <p:tgtEl>
                                          <p:spTgt spid="18">
                                            <p:graphicEl>
                                              <a:dgm id="{3CE8ADDE-7A36-4930-8056-0BDE83ECA39D}"/>
                                            </p:graphicEl>
                                          </p:spTgt>
                                        </p:tgtEl>
                                        <p:attrNameLst>
                                          <p:attrName>style.visibility</p:attrName>
                                        </p:attrNameLst>
                                      </p:cBhvr>
                                      <p:to>
                                        <p:strVal val="visible"/>
                                      </p:to>
                                    </p:set>
                                    <p:animEffect transition="in" filter="wipe(left)">
                                      <p:cBhvr>
                                        <p:cTn id="83" dur="500"/>
                                        <p:tgtEl>
                                          <p:spTgt spid="18">
                                            <p:graphicEl>
                                              <a:dgm id="{3CE8ADDE-7A36-4930-8056-0BDE83ECA39D}"/>
                                            </p:graphicEl>
                                          </p:spTgt>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18">
                                            <p:graphicEl>
                                              <a:dgm id="{D5473B32-A1CA-45D3-B446-4530F4BF90A1}"/>
                                            </p:graphicEl>
                                          </p:spTgt>
                                        </p:tgtEl>
                                        <p:attrNameLst>
                                          <p:attrName>style.visibility</p:attrName>
                                        </p:attrNameLst>
                                      </p:cBhvr>
                                      <p:to>
                                        <p:strVal val="visible"/>
                                      </p:to>
                                    </p:set>
                                    <p:animEffect transition="in" filter="wipe(left)">
                                      <p:cBhvr>
                                        <p:cTn id="86" dur="500"/>
                                        <p:tgtEl>
                                          <p:spTgt spid="18">
                                            <p:graphicEl>
                                              <a:dgm id="{D5473B32-A1CA-45D3-B446-4530F4BF90A1}"/>
                                            </p:graphicEl>
                                          </p:spTgt>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grpId="0" nodeType="clickEffect">
                                  <p:stCondLst>
                                    <p:cond delay="0"/>
                                  </p:stCondLst>
                                  <p:childTnLst>
                                    <p:set>
                                      <p:cBhvr>
                                        <p:cTn id="90" dur="1" fill="hold">
                                          <p:stCondLst>
                                            <p:cond delay="0"/>
                                          </p:stCondLst>
                                        </p:cTn>
                                        <p:tgtEl>
                                          <p:spTgt spid="18">
                                            <p:graphicEl>
                                              <a:dgm id="{4AA588BF-F28E-4802-A288-F138ECB10A8A}"/>
                                            </p:graphicEl>
                                          </p:spTgt>
                                        </p:tgtEl>
                                        <p:attrNameLst>
                                          <p:attrName>style.visibility</p:attrName>
                                        </p:attrNameLst>
                                      </p:cBhvr>
                                      <p:to>
                                        <p:strVal val="visible"/>
                                      </p:to>
                                    </p:set>
                                    <p:animEffect transition="in" filter="wipe(left)">
                                      <p:cBhvr>
                                        <p:cTn id="91" dur="500"/>
                                        <p:tgtEl>
                                          <p:spTgt spid="18">
                                            <p:graphicEl>
                                              <a:dgm id="{4AA588BF-F28E-4802-A288-F138ECB10A8A}"/>
                                            </p:graphicEl>
                                          </p:spTgt>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18">
                                            <p:graphicEl>
                                              <a:dgm id="{24AAFEE1-FCBB-4985-8282-B489C6C4F761}"/>
                                            </p:graphicEl>
                                          </p:spTgt>
                                        </p:tgtEl>
                                        <p:attrNameLst>
                                          <p:attrName>style.visibility</p:attrName>
                                        </p:attrNameLst>
                                      </p:cBhvr>
                                      <p:to>
                                        <p:strVal val="visible"/>
                                      </p:to>
                                    </p:set>
                                    <p:animEffect transition="in" filter="wipe(left)">
                                      <p:cBhvr>
                                        <p:cTn id="94" dur="500"/>
                                        <p:tgtEl>
                                          <p:spTgt spid="18">
                                            <p:graphicEl>
                                              <a:dgm id="{24AAFEE1-FCBB-4985-8282-B489C6C4F76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Graphic spid="18" grpId="0">
        <p:bldSub>
          <a:bldDgm bld="one"/>
        </p:bldSub>
      </p:bldGraphic>
    </p:bldLst>
  </p:timing>
</p:sld>
</file>

<file path=ppt/tags/tag1.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10.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100.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1.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2.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3.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4.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5.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6.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7.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8.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09.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11.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110.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1.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2.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3.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4.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5.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6.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7.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8.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19.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120.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1.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2.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3.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4.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5.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6.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7.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8.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29.xml><?xml version="1.0" encoding="utf-8"?>
<p:tagLst xmlns:p="http://schemas.openxmlformats.org/presentationml/2006/main">
  <p:tag name="KSO_WM_DIAGRAM_VIRTUALLY_FRAME" val="{&quot;height&quot;:293.4274015748032,&quot;left&quot;:103.34740157480314,&quot;top&quot;:250.32299212598423,&quot;width&quot;:760.741968503937}"/>
</p:tagLst>
</file>

<file path=ppt/tags/tag13.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30.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1.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2.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3.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4.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5.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6.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7.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8.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39.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40.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1.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2.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3.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4.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5.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6.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7.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8.xml><?xml version="1.0" encoding="utf-8"?>
<p:tagLst xmlns:p="http://schemas.openxmlformats.org/presentationml/2006/main">
  <p:tag name="KSO_WM_DIAGRAM_VIRTUALLY_FRAME" val="{&quot;height&quot;:284.36850393700786,&quot;left&quot;:44.489291338582674,&quot;top&quot;:238.6587401574803,&quot;width&quot;:882.4321259842518}"/>
</p:tagLst>
</file>

<file path=ppt/tags/tag149.xml><?xml version="1.0" encoding="utf-8"?>
<p:tagLst xmlns:p="http://schemas.openxmlformats.org/presentationml/2006/main">
  <p:tag name="PA" val="v3.2.0"/>
</p:tagLst>
</file>

<file path=ppt/tags/tag15.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50.xml><?xml version="1.0" encoding="utf-8"?>
<p:tagLst xmlns:p="http://schemas.openxmlformats.org/presentationml/2006/main">
  <p:tag name="PA" val="v3.2.0"/>
</p:tagLst>
</file>

<file path=ppt/tags/tag151.xml><?xml version="1.0" encoding="utf-8"?>
<p:tagLst xmlns:p="http://schemas.openxmlformats.org/presentationml/2006/main">
  <p:tag name="PA" val="v3.2.0"/>
</p:tagLst>
</file>

<file path=ppt/tags/tag152.xml><?xml version="1.0" encoding="utf-8"?>
<p:tagLst xmlns:p="http://schemas.openxmlformats.org/presentationml/2006/main">
  <p:tag name="PA" val="v3.2.0"/>
</p:tagLst>
</file>

<file path=ppt/tags/tag153.xml><?xml version="1.0" encoding="utf-8"?>
<p:tagLst xmlns:p="http://schemas.openxmlformats.org/presentationml/2006/main">
  <p:tag name="KSO_WM_DIAGRAM_VIRTUALLY_FRAME" val="{&quot;height&quot;:198.75929133858267,&quot;left&quot;:57.3,&quot;top&quot;:181.29070866141734,&quot;width&quot;:844.8154330708661}"/>
</p:tagLst>
</file>

<file path=ppt/tags/tag154.xml><?xml version="1.0" encoding="utf-8"?>
<p:tagLst xmlns:p="http://schemas.openxmlformats.org/presentationml/2006/main">
  <p:tag name="KSO_WM_DIAGRAM_VIRTUALLY_FRAME" val="{&quot;height&quot;:198.75929133858267,&quot;left&quot;:57.3,&quot;top&quot;:181.29070866141734,&quot;width&quot;:844.8154330708661}"/>
</p:tagLst>
</file>

<file path=ppt/tags/tag155.xml><?xml version="1.0" encoding="utf-8"?>
<p:tagLst xmlns:p="http://schemas.openxmlformats.org/presentationml/2006/main">
  <p:tag name="KSO_WM_DIAGRAM_VIRTUALLY_FRAME" val="{&quot;height&quot;:198.75929133858267,&quot;left&quot;:57.3,&quot;top&quot;:181.29070866141734,&quot;width&quot;:844.8154330708661}"/>
</p:tagLst>
</file>

<file path=ppt/tags/tag156.xml><?xml version="1.0" encoding="utf-8"?>
<p:tagLst xmlns:p="http://schemas.openxmlformats.org/presentationml/2006/main">
  <p:tag name="KSO_WM_DIAGRAM_VIRTUALLY_FRAME" val="{&quot;height&quot;:198.75929133858267,&quot;left&quot;:57.3,&quot;top&quot;:181.29070866141734,&quot;width&quot;:844.8154330708661}"/>
</p:tagLst>
</file>

<file path=ppt/tags/tag157.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58.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59.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60.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1.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2.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3.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4.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5.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6.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7.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8.xml><?xml version="1.0" encoding="utf-8"?>
<p:tagLst xmlns:p="http://schemas.openxmlformats.org/presentationml/2006/main">
  <p:tag name="KSO_WM_DIAGRAM_VIRTUALLY_FRAME" val="{&quot;height&quot;:211.17425196850394,&quot;left&quot;:59.020551181102384,&quot;top&quot;:224.3928346456693,&quot;width&quot;:841.9588976377952}"/>
</p:tagLst>
</file>

<file path=ppt/tags/tag169.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70.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1.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2.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3.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4.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5.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6.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7.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8.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79.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8.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180.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81.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82.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83.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84.xml><?xml version="1.0" encoding="utf-8"?>
<p:tagLst xmlns:p="http://schemas.openxmlformats.org/presentationml/2006/main">
  <p:tag name="KSO_WM_DIAGRAM_VIRTUALLY_FRAME" val="{&quot;height&quot;:336.98070866141734,&quot;left&quot;:118.01188976377948,&quot;top&quot;:193.26929133858266,&quot;width&quot;:723.2881102362205}"/>
</p:tagLst>
</file>

<file path=ppt/tags/tag19.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20.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1.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2.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3.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4.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5.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6.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7.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8.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29.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30.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1.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2.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3.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4.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5.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6.xml><?xml version="1.0" encoding="utf-8"?>
<p:tagLst xmlns:p="http://schemas.openxmlformats.org/presentationml/2006/main">
  <p:tag name="KSO_WM_DIAGRAM_VIRTUALLY_FRAME" val="{&quot;height&quot;:316.69196850393695,&quot;left&quot;:56.76204724409449,&quot;top&quot;:183.85055118110236,&quot;width&quot;:850.4773228346455}"/>
</p:tagLst>
</file>

<file path=ppt/tags/tag37.xml><?xml version="1.0" encoding="utf-8"?>
<p:tagLst xmlns:p="http://schemas.openxmlformats.org/presentationml/2006/main">
  <p:tag name="KSO_WM_DIAGRAM_VIRTUALLY_FRAME" val="{&quot;height&quot;:329,&quot;left&quot;:228.32464566929133,&quot;top&quot;:189.0843307086614,&quot;width&quot;:495.12496062992125}"/>
</p:tagLst>
</file>

<file path=ppt/tags/tag38.xml><?xml version="1.0" encoding="utf-8"?>
<p:tagLst xmlns:p="http://schemas.openxmlformats.org/presentationml/2006/main">
  <p:tag name="KSO_WM_DIAGRAM_VIRTUALLY_FRAME" val="{&quot;height&quot;:329,&quot;left&quot;:228.32464566929133,&quot;top&quot;:189.0843307086614,&quot;width&quot;:495.12496062992125}"/>
</p:tagLst>
</file>

<file path=ppt/tags/tag39.xml><?xml version="1.0" encoding="utf-8"?>
<p:tagLst xmlns:p="http://schemas.openxmlformats.org/presentationml/2006/main">
  <p:tag name="KSO_WM_DIAGRAM_VIRTUALLY_FRAME" val="{&quot;height&quot;:329,&quot;left&quot;:228.32464566929133,&quot;top&quot;:189.0843307086614,&quot;width&quot;:495.12496062992125}"/>
</p:tagLst>
</file>

<file path=ppt/tags/tag4.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40.xml><?xml version="1.0" encoding="utf-8"?>
<p:tagLst xmlns:p="http://schemas.openxmlformats.org/presentationml/2006/main">
  <p:tag name="KSO_WM_DIAGRAM_VIRTUALLY_FRAME" val="{&quot;height&quot;:329,&quot;left&quot;:228.32464566929133,&quot;top&quot;:189.0843307086614,&quot;width&quot;:495.12496062992125}"/>
</p:tagLst>
</file>

<file path=ppt/tags/tag41.xml><?xml version="1.0" encoding="utf-8"?>
<p:tagLst xmlns:p="http://schemas.openxmlformats.org/presentationml/2006/main">
  <p:tag name="KSO_WM_DIAGRAM_VIRTUALLY_FRAME" val="{&quot;height&quot;:329,&quot;left&quot;:228.32464566929133,&quot;top&quot;:189.0843307086614,&quot;width&quot;:495.12496062992125}"/>
</p:tagLst>
</file>

<file path=ppt/tags/tag42.xml><?xml version="1.0" encoding="utf-8"?>
<p:tagLst xmlns:p="http://schemas.openxmlformats.org/presentationml/2006/main">
  <p:tag name="KSO_WM_DIAGRAM_VIRTUALLY_FRAME" val="{&quot;height&quot;:329,&quot;left&quot;:228.32464566929133,&quot;top&quot;:189.0843307086614,&quot;width&quot;:495.12496062992125}"/>
</p:tagLst>
</file>

<file path=ppt/tags/tag43.xml><?xml version="1.0" encoding="utf-8"?>
<p:tagLst xmlns:p="http://schemas.openxmlformats.org/presentationml/2006/main">
  <p:tag name="KSO_WM_DIAGRAM_VIRTUALLY_FRAME" val="{&quot;height&quot;:329,&quot;left&quot;:228.32464566929133,&quot;top&quot;:189.0843307086614,&quot;width&quot;:495.12496062992125}"/>
</p:tagLst>
</file>

<file path=ppt/tags/tag44.xml><?xml version="1.0" encoding="utf-8"?>
<p:tagLst xmlns:p="http://schemas.openxmlformats.org/presentationml/2006/main">
  <p:tag name="KSO_WM_DIAGRAM_VIRTUALLY_FRAME" val="{&quot;height&quot;:329,&quot;left&quot;:228.32464566929133,&quot;top&quot;:189.0843307086614,&quot;width&quot;:495.12496062992125}"/>
</p:tagLst>
</file>

<file path=ppt/tags/tag45.xml><?xml version="1.0" encoding="utf-8"?>
<p:tagLst xmlns:p="http://schemas.openxmlformats.org/presentationml/2006/main">
  <p:tag name="KSO_WM_DIAGRAM_VIRTUALLY_FRAME" val="{&quot;height&quot;:329,&quot;left&quot;:228.32464566929133,&quot;top&quot;:189.0843307086614,&quot;width&quot;:495.12496062992125}"/>
</p:tagLst>
</file>

<file path=ppt/tags/tag46.xml><?xml version="1.0" encoding="utf-8"?>
<p:tagLst xmlns:p="http://schemas.openxmlformats.org/presentationml/2006/main">
  <p:tag name="KSO_WM_DIAGRAM_VIRTUALLY_FRAME" val="{&quot;height&quot;:329,&quot;left&quot;:228.32464566929133,&quot;top&quot;:189.0843307086614,&quot;width&quot;:495.12496062992125}"/>
</p:tagLst>
</file>

<file path=ppt/tags/tag47.xml><?xml version="1.0" encoding="utf-8"?>
<p:tagLst xmlns:p="http://schemas.openxmlformats.org/presentationml/2006/main">
  <p:tag name="KSO_WM_DIAGRAM_VIRTUALLY_FRAME" val="{&quot;height&quot;:329,&quot;left&quot;:228.32464566929133,&quot;top&quot;:189.0843307086614,&quot;width&quot;:495.12496062992125}"/>
</p:tagLst>
</file>

<file path=ppt/tags/tag48.xml><?xml version="1.0" encoding="utf-8"?>
<p:tagLst xmlns:p="http://schemas.openxmlformats.org/presentationml/2006/main">
  <p:tag name="KSO_WM_DIAGRAM_VIRTUALLY_FRAME" val="{&quot;height&quot;:329,&quot;left&quot;:228.32464566929133,&quot;top&quot;:189.0843307086614,&quot;width&quot;:495.12496062992125}"/>
</p:tagLst>
</file>

<file path=ppt/tags/tag49.xml><?xml version="1.0" encoding="utf-8"?>
<p:tagLst xmlns:p="http://schemas.openxmlformats.org/presentationml/2006/main">
  <p:tag name="KSO_WM_DIAGRAM_VIRTUALLY_FRAME" val="{&quot;height&quot;:329,&quot;left&quot;:228.32464566929133,&quot;top&quot;:189.0843307086614,&quot;width&quot;:495.12496062992125}"/>
</p:tagLst>
</file>

<file path=ppt/tags/tag5.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50.xml><?xml version="1.0" encoding="utf-8"?>
<p:tagLst xmlns:p="http://schemas.openxmlformats.org/presentationml/2006/main">
  <p:tag name="KSO_WM_DIAGRAM_VIRTUALLY_FRAME" val="{&quot;height&quot;:329,&quot;left&quot;:228.32464566929133,&quot;top&quot;:189.0843307086614,&quot;width&quot;:495.12496062992125}"/>
</p:tagLst>
</file>

<file path=ppt/tags/tag51.xml><?xml version="1.0" encoding="utf-8"?>
<p:tagLst xmlns:p="http://schemas.openxmlformats.org/presentationml/2006/main">
  <p:tag name="KSO_WM_DIAGRAM_VIRTUALLY_FRAME" val="{&quot;height&quot;:329,&quot;left&quot;:228.32464566929133,&quot;top&quot;:189.0843307086614,&quot;width&quot;:495.12496062992125}"/>
</p:tagLst>
</file>

<file path=ppt/tags/tag52.xml><?xml version="1.0" encoding="utf-8"?>
<p:tagLst xmlns:p="http://schemas.openxmlformats.org/presentationml/2006/main">
  <p:tag name="KSO_WM_DIAGRAM_VIRTUALLY_FRAME" val="{&quot;height&quot;:329,&quot;left&quot;:228.32464566929133,&quot;top&quot;:189.0843307086614,&quot;width&quot;:495.12496062992125}"/>
</p:tagLst>
</file>

<file path=ppt/tags/tag53.xml><?xml version="1.0" encoding="utf-8"?>
<p:tagLst xmlns:p="http://schemas.openxmlformats.org/presentationml/2006/main">
  <p:tag name="KSO_WM_DIAGRAM_VIRTUALLY_FRAME" val="{&quot;height&quot;:329,&quot;left&quot;:228.32464566929133,&quot;top&quot;:189.0843307086614,&quot;width&quot;:495.12496062992125}"/>
</p:tagLst>
</file>

<file path=ppt/tags/tag54.xml><?xml version="1.0" encoding="utf-8"?>
<p:tagLst xmlns:p="http://schemas.openxmlformats.org/presentationml/2006/main">
  <p:tag name="KSO_WM_DIAGRAM_VIRTUALLY_FRAME" val="{&quot;height&quot;:329,&quot;left&quot;:228.32464566929133,&quot;top&quot;:189.0843307086614,&quot;width&quot;:495.12496062992125}"/>
</p:tagLst>
</file>

<file path=ppt/tags/tag55.xml><?xml version="1.0" encoding="utf-8"?>
<p:tagLst xmlns:p="http://schemas.openxmlformats.org/presentationml/2006/main">
  <p:tag name="KSO_WM_DIAGRAM_VIRTUALLY_FRAME" val="{&quot;height&quot;:329,&quot;left&quot;:228.32464566929133,&quot;top&quot;:189.0843307086614,&quot;width&quot;:495.12496062992125}"/>
</p:tagLst>
</file>

<file path=ppt/tags/tag56.xml><?xml version="1.0" encoding="utf-8"?>
<p:tagLst xmlns:p="http://schemas.openxmlformats.org/presentationml/2006/main">
  <p:tag name="KSO_WM_DIAGRAM_VIRTUALLY_FRAME" val="{&quot;height&quot;:329,&quot;left&quot;:228.32464566929133,&quot;top&quot;:189.0843307086614,&quot;width&quot;:495.12496062992125}"/>
</p:tagLst>
</file>

<file path=ppt/tags/tag57.xml><?xml version="1.0" encoding="utf-8"?>
<p:tagLst xmlns:p="http://schemas.openxmlformats.org/presentationml/2006/main">
  <p:tag name="KSO_WM_DIAGRAM_VIRTUALLY_FRAME" val="{&quot;height&quot;:329,&quot;left&quot;:228.32464566929133,&quot;top&quot;:189.0843307086614,&quot;width&quot;:495.12496062992125}"/>
</p:tagLst>
</file>

<file path=ppt/tags/tag58.xml><?xml version="1.0" encoding="utf-8"?>
<p:tagLst xmlns:p="http://schemas.openxmlformats.org/presentationml/2006/main">
  <p:tag name="KSO_WM_DIAGRAM_VIRTUALLY_FRAME" val="{&quot;height&quot;:329,&quot;left&quot;:228.32464566929133,&quot;top&quot;:189.0843307086614,&quot;width&quot;:495.12496062992125}"/>
</p:tagLst>
</file>

<file path=ppt/tags/tag59.xml><?xml version="1.0" encoding="utf-8"?>
<p:tagLst xmlns:p="http://schemas.openxmlformats.org/presentationml/2006/main">
  <p:tag name="KSO_WM_DIAGRAM_VIRTUALLY_FRAME" val="{&quot;height&quot;:329,&quot;left&quot;:228.32464566929133,&quot;top&quot;:189.0843307086614,&quot;width&quot;:495.12496062992125}"/>
</p:tagLst>
</file>

<file path=ppt/tags/tag6.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60.xml><?xml version="1.0" encoding="utf-8"?>
<p:tagLst xmlns:p="http://schemas.openxmlformats.org/presentationml/2006/main">
  <p:tag name="KSO_WM_DIAGRAM_VIRTUALLY_FRAME" val="{&quot;height&quot;:329,&quot;left&quot;:228.32464566929133,&quot;top&quot;:189.0843307086614,&quot;width&quot;:495.12496062992125}"/>
</p:tagLst>
</file>

<file path=ppt/tags/tag61.xml><?xml version="1.0" encoding="utf-8"?>
<p:tagLst xmlns:p="http://schemas.openxmlformats.org/presentationml/2006/main">
  <p:tag name="KSO_WM_DIAGRAM_VIRTUALLY_FRAME" val="{&quot;height&quot;:329,&quot;left&quot;:228.32464566929133,&quot;top&quot;:189.0843307086614,&quot;width&quot;:495.12496062992125}"/>
</p:tagLst>
</file>

<file path=ppt/tags/tag62.xml><?xml version="1.0" encoding="utf-8"?>
<p:tagLst xmlns:p="http://schemas.openxmlformats.org/presentationml/2006/main">
  <p:tag name="KSO_WM_DIAGRAM_VIRTUALLY_FRAME" val="{&quot;height&quot;:329,&quot;left&quot;:228.32464566929133,&quot;top&quot;:189.0843307086614,&quot;width&quot;:495.12496062992125}"/>
</p:tagLst>
</file>

<file path=ppt/tags/tag63.xml><?xml version="1.0" encoding="utf-8"?>
<p:tagLst xmlns:p="http://schemas.openxmlformats.org/presentationml/2006/main">
  <p:tag name="KSO_WM_DIAGRAM_VIRTUALLY_FRAME" val="{&quot;height&quot;:329,&quot;left&quot;:228.32464566929133,&quot;top&quot;:189.0843307086614,&quot;width&quot;:495.12496062992125}"/>
</p:tagLst>
</file>

<file path=ppt/tags/tag64.xml><?xml version="1.0" encoding="utf-8"?>
<p:tagLst xmlns:p="http://schemas.openxmlformats.org/presentationml/2006/main">
  <p:tag name="KSO_WM_DIAGRAM_VIRTUALLY_FRAME" val="{&quot;height&quot;:329,&quot;left&quot;:228.32464566929133,&quot;top&quot;:189.0843307086614,&quot;width&quot;:495.12496062992125}"/>
</p:tagLst>
</file>

<file path=ppt/tags/tag65.xml><?xml version="1.0" encoding="utf-8"?>
<p:tagLst xmlns:p="http://schemas.openxmlformats.org/presentationml/2006/main">
  <p:tag name="KSO_WM_DIAGRAM_VIRTUALLY_FRAME" val="{&quot;height&quot;:329,&quot;left&quot;:228.32464566929133,&quot;top&quot;:189.0843307086614,&quot;width&quot;:495.12496062992125}"/>
</p:tagLst>
</file>

<file path=ppt/tags/tag66.xml><?xml version="1.0" encoding="utf-8"?>
<p:tagLst xmlns:p="http://schemas.openxmlformats.org/presentationml/2006/main">
  <p:tag name="KSO_WM_DIAGRAM_VIRTUALLY_FRAME" val="{&quot;height&quot;:329,&quot;left&quot;:228.32464566929133,&quot;top&quot;:189.0843307086614,&quot;width&quot;:495.12496062992125}"/>
</p:tagLst>
</file>

<file path=ppt/tags/tag67.xml><?xml version="1.0" encoding="utf-8"?>
<p:tagLst xmlns:p="http://schemas.openxmlformats.org/presentationml/2006/main">
  <p:tag name="KSO_WM_DIAGRAM_VIRTUALLY_FRAME" val="{&quot;height&quot;:307.4667716535433,&quot;left&quot;:23.05,&quot;top&quot;:184.02220472440945,&quot;width&quot;:862.15}"/>
</p:tagLst>
</file>

<file path=ppt/tags/tag68.xml><?xml version="1.0" encoding="utf-8"?>
<p:tagLst xmlns:p="http://schemas.openxmlformats.org/presentationml/2006/main">
  <p:tag name="KSO_WM_DIAGRAM_VIRTUALLY_FRAME" val="{&quot;height&quot;:307.4667716535433,&quot;left&quot;:23.05,&quot;top&quot;:184.02220472440945,&quot;width&quot;:862.15}"/>
</p:tagLst>
</file>

<file path=ppt/tags/tag69.xml><?xml version="1.0" encoding="utf-8"?>
<p:tagLst xmlns:p="http://schemas.openxmlformats.org/presentationml/2006/main">
  <p:tag name="KSO_WM_DIAGRAM_VIRTUALLY_FRAME" val="{&quot;height&quot;:307.4667716535433,&quot;left&quot;:23.05,&quot;top&quot;:184.02220472440945,&quot;width&quot;:862.15}"/>
</p:tagLst>
</file>

<file path=ppt/tags/tag7.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70.xml><?xml version="1.0" encoding="utf-8"?>
<p:tagLst xmlns:p="http://schemas.openxmlformats.org/presentationml/2006/main">
  <p:tag name="KSO_WM_DIAGRAM_VIRTUALLY_FRAME" val="{&quot;height&quot;:307.4667716535433,&quot;left&quot;:23.05,&quot;top&quot;:184.02220472440945,&quot;width&quot;:862.15}"/>
</p:tagLst>
</file>

<file path=ppt/tags/tag71.xml><?xml version="1.0" encoding="utf-8"?>
<p:tagLst xmlns:p="http://schemas.openxmlformats.org/presentationml/2006/main">
  <p:tag name="KSO_WM_DIAGRAM_VIRTUALLY_FRAME" val="{&quot;height&quot;:307.4667716535433,&quot;left&quot;:23.05,&quot;top&quot;:184.02220472440945,&quot;width&quot;:862.15}"/>
</p:tagLst>
</file>

<file path=ppt/tags/tag72.xml><?xml version="1.0" encoding="utf-8"?>
<p:tagLst xmlns:p="http://schemas.openxmlformats.org/presentationml/2006/main">
  <p:tag name="KSO_WM_DIAGRAM_VIRTUALLY_FRAME" val="{&quot;height&quot;:307.4667716535433,&quot;left&quot;:23.05,&quot;top&quot;:184.02220472440945,&quot;width&quot;:862.15}"/>
</p:tagLst>
</file>

<file path=ppt/tags/tag73.xml><?xml version="1.0" encoding="utf-8"?>
<p:tagLst xmlns:p="http://schemas.openxmlformats.org/presentationml/2006/main">
  <p:tag name="KSO_WM_DIAGRAM_VIRTUALLY_FRAME" val="{&quot;height&quot;:307.4667716535433,&quot;left&quot;:23.05,&quot;top&quot;:184.02220472440945,&quot;width&quot;:862.15}"/>
</p:tagLst>
</file>

<file path=ppt/tags/tag74.xml><?xml version="1.0" encoding="utf-8"?>
<p:tagLst xmlns:p="http://schemas.openxmlformats.org/presentationml/2006/main">
  <p:tag name="KSO_WM_DIAGRAM_VIRTUALLY_FRAME" val="{&quot;height&quot;:307.4667716535433,&quot;left&quot;:23.05,&quot;top&quot;:184.02220472440945,&quot;width&quot;:862.15}"/>
</p:tagLst>
</file>

<file path=ppt/tags/tag75.xml><?xml version="1.0" encoding="utf-8"?>
<p:tagLst xmlns:p="http://schemas.openxmlformats.org/presentationml/2006/main">
  <p:tag name="KSO_WM_DIAGRAM_VIRTUALLY_FRAME" val="{&quot;height&quot;:307.4667716535433,&quot;left&quot;:23.05,&quot;top&quot;:184.02220472440945,&quot;width&quot;:862.15}"/>
</p:tagLst>
</file>

<file path=ppt/tags/tag76.xml><?xml version="1.0" encoding="utf-8"?>
<p:tagLst xmlns:p="http://schemas.openxmlformats.org/presentationml/2006/main">
  <p:tag name="KSO_WM_DIAGRAM_VIRTUALLY_FRAME" val="{&quot;height&quot;:307.4667716535433,&quot;left&quot;:23.05,&quot;top&quot;:184.02220472440945,&quot;width&quot;:862.15}"/>
</p:tagLst>
</file>

<file path=ppt/tags/tag77.xml><?xml version="1.0" encoding="utf-8"?>
<p:tagLst xmlns:p="http://schemas.openxmlformats.org/presentationml/2006/main">
  <p:tag name="KSO_WM_DIAGRAM_VIRTUALLY_FRAME" val="{&quot;height&quot;:307.4667716535433,&quot;left&quot;:23.05,&quot;top&quot;:184.02220472440945,&quot;width&quot;:862.15}"/>
</p:tagLst>
</file>

<file path=ppt/tags/tag78.xml><?xml version="1.0" encoding="utf-8"?>
<p:tagLst xmlns:p="http://schemas.openxmlformats.org/presentationml/2006/main">
  <p:tag name="KSO_WM_DIAGRAM_VIRTUALLY_FRAME" val="{&quot;height&quot;:307.4667716535433,&quot;left&quot;:23.05,&quot;top&quot;:184.02220472440945,&quot;width&quot;:862.15}"/>
</p:tagLst>
</file>

<file path=ppt/tags/tag79.xml><?xml version="1.0" encoding="utf-8"?>
<p:tagLst xmlns:p="http://schemas.openxmlformats.org/presentationml/2006/main">
  <p:tag name="KSO_WM_DIAGRAM_VIRTUALLY_FRAME" val="{&quot;height&quot;:307.4667716535433,&quot;left&quot;:23.05,&quot;top&quot;:184.02220472440945,&quot;width&quot;:862.15}"/>
</p:tagLst>
</file>

<file path=ppt/tags/tag8.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80.xml><?xml version="1.0" encoding="utf-8"?>
<p:tagLst xmlns:p="http://schemas.openxmlformats.org/presentationml/2006/main">
  <p:tag name="KSO_WM_DIAGRAM_VIRTUALLY_FRAME" val="{&quot;height&quot;:307.4667716535433,&quot;left&quot;:23.05,&quot;top&quot;:184.02220472440945,&quot;width&quot;:862.15}"/>
</p:tagLst>
</file>

<file path=ppt/tags/tag81.xml><?xml version="1.0" encoding="utf-8"?>
<p:tagLst xmlns:p="http://schemas.openxmlformats.org/presentationml/2006/main">
  <p:tag name="KSO_WM_DIAGRAM_VIRTUALLY_FRAME" val="{&quot;height&quot;:307.4667716535433,&quot;left&quot;:23.05,&quot;top&quot;:184.02220472440945,&quot;width&quot;:862.15}"/>
</p:tagLst>
</file>

<file path=ppt/tags/tag82.xml><?xml version="1.0" encoding="utf-8"?>
<p:tagLst xmlns:p="http://schemas.openxmlformats.org/presentationml/2006/main">
  <p:tag name="KSO_WM_DIAGRAM_VIRTUALLY_FRAME" val="{&quot;height&quot;:307.4667716535433,&quot;left&quot;:23.05,&quot;top&quot;:184.02220472440945,&quot;width&quot;:862.15}"/>
</p:tagLst>
</file>

<file path=ppt/tags/tag83.xml><?xml version="1.0" encoding="utf-8"?>
<p:tagLst xmlns:p="http://schemas.openxmlformats.org/presentationml/2006/main">
  <p:tag name="KSO_WM_DIAGRAM_VIRTUALLY_FRAME" val="{&quot;height&quot;:307.4667716535433,&quot;left&quot;:23.05,&quot;top&quot;:184.02220472440945,&quot;width&quot;:862.15}"/>
</p:tagLst>
</file>

<file path=ppt/tags/tag84.xml><?xml version="1.0" encoding="utf-8"?>
<p:tagLst xmlns:p="http://schemas.openxmlformats.org/presentationml/2006/main">
  <p:tag name="KSO_WM_DIAGRAM_VIRTUALLY_FRAME" val="{&quot;height&quot;:296.31677165354324,&quot;left&quot;:23.05,&quot;top&quot;:195.17220472440945,&quot;width&quot;:848.506692913386}"/>
</p:tagLst>
</file>

<file path=ppt/tags/tag85.xml><?xml version="1.0" encoding="utf-8"?>
<p:tagLst xmlns:p="http://schemas.openxmlformats.org/presentationml/2006/main">
  <p:tag name="KSO_WM_DIAGRAM_VIRTUALLY_FRAME" val="{&quot;height&quot;:307.4667716535433,&quot;left&quot;:23.05,&quot;top&quot;:184.02220472440945,&quot;width&quot;:862.15}"/>
</p:tagLst>
</file>

<file path=ppt/tags/tag86.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87.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88.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89.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9.xml><?xml version="1.0" encoding="utf-8"?>
<p:tagLst xmlns:p="http://schemas.openxmlformats.org/presentationml/2006/main">
  <p:tag name="KSO_WM_DIAGRAM_VIRTUALLY_FRAME" val="{&quot;height&quot;:304.1281102362205,&quot;left&quot;:82.20677165354331,&quot;top&quot;:204.8327559055118,&quot;width&quot;:793.6822047244093}"/>
</p:tagLst>
</file>

<file path=ppt/tags/tag90.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91.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92.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93.xml><?xml version="1.0" encoding="utf-8"?>
<p:tagLst xmlns:p="http://schemas.openxmlformats.org/presentationml/2006/main">
  <p:tag name="KSO_WM_DIAGRAM_VIRTUALLY_FRAME" val="{&quot;height&quot;:304.3021653543307,&quot;left&quot;:75.43511811023622,&quot;top&quot;:201.5890157480315,&quot;width&quot;:816.8396850393701}"/>
</p:tagLst>
</file>

<file path=ppt/tags/tag94.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95.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96.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97.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98.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ags/tag99.xml><?xml version="1.0" encoding="utf-8"?>
<p:tagLst xmlns:p="http://schemas.openxmlformats.org/presentationml/2006/main">
  <p:tag name="KSO_WM_DIAGRAM_VIRTUALLY_FRAME" val="{&quot;height&quot;:356.1654330708662,&quot;left&quot;:81.04692913385827,&quot;top&quot;:159.42708661417322,&quot;width&quot;:805.4632283464567}"/>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4727</Words>
  <Application>WPS Presentation</Application>
  <PresentationFormat>宽屏</PresentationFormat>
  <Paragraphs>278</Paragraphs>
  <Slides>23</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23</vt:i4>
      </vt:variant>
    </vt:vector>
  </HeadingPairs>
  <TitlesOfParts>
    <vt:vector size="38" baseType="lpstr">
      <vt:lpstr>Arial</vt:lpstr>
      <vt:lpstr>SimSun</vt:lpstr>
      <vt:lpstr>Wingdings</vt:lpstr>
      <vt:lpstr>Calibri</vt:lpstr>
      <vt:lpstr>Calibri Light</vt:lpstr>
      <vt:lpstr>Symbol</vt:lpstr>
      <vt:lpstr>Microsoft Sans Serif</vt:lpstr>
      <vt:lpstr>Microsoft YaHei</vt:lpstr>
      <vt:lpstr>Arial Unicode MS</vt:lpstr>
      <vt:lpstr>Helvetica Light</vt:lpstr>
      <vt:lpstr>Arial</vt:lpstr>
      <vt:lpstr>Calibri</vt:lpstr>
      <vt:lpstr>Angsana New</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Rajeev Tiwari</cp:lastModifiedBy>
  <cp:revision>84</cp:revision>
  <dcterms:created xsi:type="dcterms:W3CDTF">2019-02-22T11:28:00Z</dcterms:created>
  <dcterms:modified xsi:type="dcterms:W3CDTF">2025-08-20T18:13:35Z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1033-12.2.0.21931</vt:lpwstr>
  </property>
  <property fmtid="{D5CDD505-2E9C-101B-9397-08002B2CF9AE}" pid="3" name="ICV">
    <vt:lpwstr>5AD7BB5F8D3A4D878672B0CB3824D63E_13</vt:lpwstr>
  </property>
</Properties>
</file>

<file path=docProps/thumbnail.jpeg>
</file>